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727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73" r:id="rId11"/>
    <p:sldId id="728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9" r:id="rId27"/>
    <p:sldId id="290" r:id="rId28"/>
    <p:sldId id="729" r:id="rId29"/>
    <p:sldId id="292" r:id="rId30"/>
    <p:sldId id="294" r:id="rId31"/>
    <p:sldId id="295" r:id="rId32"/>
    <p:sldId id="296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6" r:id="rId41"/>
    <p:sldId id="307" r:id="rId42"/>
    <p:sldId id="309" r:id="rId43"/>
    <p:sldId id="310" r:id="rId44"/>
    <p:sldId id="311" r:id="rId45"/>
    <p:sldId id="313" r:id="rId46"/>
    <p:sldId id="316" r:id="rId47"/>
    <p:sldId id="318" r:id="rId48"/>
    <p:sldId id="319" r:id="rId49"/>
    <p:sldId id="324" r:id="rId50"/>
    <p:sldId id="325" r:id="rId51"/>
    <p:sldId id="326" r:id="rId52"/>
    <p:sldId id="330" r:id="rId53"/>
    <p:sldId id="332" r:id="rId54"/>
    <p:sldId id="333" r:id="rId55"/>
    <p:sldId id="334" r:id="rId56"/>
    <p:sldId id="335" r:id="rId57"/>
    <p:sldId id="337" r:id="rId58"/>
    <p:sldId id="338" r:id="rId59"/>
    <p:sldId id="339" r:id="rId60"/>
    <p:sldId id="340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352" r:id="rId71"/>
    <p:sldId id="353" r:id="rId72"/>
    <p:sldId id="360" r:id="rId73"/>
    <p:sldId id="361" r:id="rId74"/>
    <p:sldId id="362" r:id="rId75"/>
    <p:sldId id="367" r:id="rId76"/>
    <p:sldId id="368" r:id="rId77"/>
    <p:sldId id="371" r:id="rId78"/>
    <p:sldId id="372" r:id="rId79"/>
    <p:sldId id="373" r:id="rId80"/>
    <p:sldId id="376" r:id="rId81"/>
    <p:sldId id="379" r:id="rId82"/>
    <p:sldId id="381" r:id="rId83"/>
    <p:sldId id="382" r:id="rId84"/>
    <p:sldId id="383" r:id="rId85"/>
    <p:sldId id="384" r:id="rId86"/>
    <p:sldId id="385" r:id="rId87"/>
    <p:sldId id="386" r:id="rId88"/>
    <p:sldId id="387" r:id="rId89"/>
    <p:sldId id="388" r:id="rId90"/>
    <p:sldId id="389" r:id="rId91"/>
    <p:sldId id="390" r:id="rId92"/>
    <p:sldId id="391" r:id="rId93"/>
    <p:sldId id="392" r:id="rId94"/>
    <p:sldId id="393" r:id="rId95"/>
    <p:sldId id="394" r:id="rId96"/>
    <p:sldId id="395" r:id="rId97"/>
    <p:sldId id="396" r:id="rId98"/>
    <p:sldId id="397" r:id="rId99"/>
    <p:sldId id="398" r:id="rId100"/>
    <p:sldId id="399" r:id="rId101"/>
    <p:sldId id="400" r:id="rId102"/>
    <p:sldId id="401" r:id="rId103"/>
    <p:sldId id="402" r:id="rId104"/>
    <p:sldId id="403" r:id="rId105"/>
    <p:sldId id="404" r:id="rId106"/>
    <p:sldId id="405" r:id="rId107"/>
    <p:sldId id="407" r:id="rId108"/>
    <p:sldId id="408" r:id="rId109"/>
    <p:sldId id="409" r:id="rId110"/>
    <p:sldId id="410" r:id="rId111"/>
    <p:sldId id="411" r:id="rId112"/>
    <p:sldId id="412" r:id="rId113"/>
    <p:sldId id="413" r:id="rId114"/>
    <p:sldId id="414" r:id="rId115"/>
    <p:sldId id="415" r:id="rId116"/>
    <p:sldId id="416" r:id="rId117"/>
    <p:sldId id="421" r:id="rId118"/>
    <p:sldId id="422" r:id="rId119"/>
    <p:sldId id="423" r:id="rId120"/>
    <p:sldId id="424" r:id="rId121"/>
    <p:sldId id="425" r:id="rId122"/>
    <p:sldId id="426" r:id="rId123"/>
    <p:sldId id="427" r:id="rId124"/>
    <p:sldId id="428" r:id="rId125"/>
    <p:sldId id="429" r:id="rId126"/>
    <p:sldId id="430" r:id="rId127"/>
    <p:sldId id="431" r:id="rId128"/>
    <p:sldId id="432" r:id="rId129"/>
    <p:sldId id="433" r:id="rId130"/>
    <p:sldId id="435" r:id="rId131"/>
    <p:sldId id="436" r:id="rId132"/>
    <p:sldId id="438" r:id="rId133"/>
    <p:sldId id="439" r:id="rId134"/>
    <p:sldId id="440" r:id="rId135"/>
    <p:sldId id="441" r:id="rId136"/>
    <p:sldId id="442" r:id="rId137"/>
    <p:sldId id="443" r:id="rId138"/>
    <p:sldId id="444" r:id="rId139"/>
    <p:sldId id="445" r:id="rId140"/>
    <p:sldId id="446" r:id="rId141"/>
    <p:sldId id="447" r:id="rId142"/>
    <p:sldId id="448" r:id="rId143"/>
    <p:sldId id="449" r:id="rId144"/>
    <p:sldId id="450" r:id="rId145"/>
    <p:sldId id="451" r:id="rId146"/>
    <p:sldId id="452" r:id="rId147"/>
    <p:sldId id="453" r:id="rId148"/>
    <p:sldId id="454" r:id="rId149"/>
    <p:sldId id="455" r:id="rId150"/>
    <p:sldId id="456" r:id="rId151"/>
    <p:sldId id="457" r:id="rId152"/>
    <p:sldId id="458" r:id="rId153"/>
    <p:sldId id="523" r:id="rId154"/>
    <p:sldId id="524" r:id="rId155"/>
    <p:sldId id="525" r:id="rId156"/>
    <p:sldId id="526" r:id="rId157"/>
    <p:sldId id="527" r:id="rId158"/>
    <p:sldId id="528" r:id="rId159"/>
    <p:sldId id="529" r:id="rId160"/>
    <p:sldId id="530" r:id="rId161"/>
    <p:sldId id="531" r:id="rId162"/>
    <p:sldId id="532" r:id="rId163"/>
    <p:sldId id="533" r:id="rId164"/>
    <p:sldId id="534" r:id="rId165"/>
    <p:sldId id="535" r:id="rId166"/>
    <p:sldId id="536" r:id="rId167"/>
    <p:sldId id="537" r:id="rId168"/>
    <p:sldId id="538" r:id="rId169"/>
    <p:sldId id="539" r:id="rId170"/>
    <p:sldId id="540" r:id="rId171"/>
    <p:sldId id="541" r:id="rId172"/>
    <p:sldId id="542" r:id="rId173"/>
    <p:sldId id="543" r:id="rId174"/>
    <p:sldId id="544" r:id="rId175"/>
    <p:sldId id="545" r:id="rId176"/>
    <p:sldId id="546" r:id="rId177"/>
    <p:sldId id="547" r:id="rId178"/>
    <p:sldId id="548" r:id="rId179"/>
    <p:sldId id="553" r:id="rId180"/>
    <p:sldId id="554" r:id="rId181"/>
    <p:sldId id="555" r:id="rId182"/>
    <p:sldId id="560" r:id="rId183"/>
    <p:sldId id="562" r:id="rId184"/>
    <p:sldId id="575" r:id="rId185"/>
    <p:sldId id="576" r:id="rId186"/>
    <p:sldId id="577" r:id="rId187"/>
    <p:sldId id="583" r:id="rId188"/>
    <p:sldId id="584" r:id="rId189"/>
    <p:sldId id="585" r:id="rId190"/>
    <p:sldId id="586" r:id="rId191"/>
    <p:sldId id="587" r:id="rId192"/>
    <p:sldId id="588" r:id="rId193"/>
    <p:sldId id="589" r:id="rId194"/>
    <p:sldId id="590" r:id="rId195"/>
    <p:sldId id="591" r:id="rId196"/>
    <p:sldId id="592" r:id="rId197"/>
    <p:sldId id="593" r:id="rId198"/>
    <p:sldId id="594" r:id="rId199"/>
    <p:sldId id="595" r:id="rId200"/>
    <p:sldId id="596" r:id="rId201"/>
    <p:sldId id="597" r:id="rId202"/>
    <p:sldId id="598" r:id="rId203"/>
    <p:sldId id="599" r:id="rId204"/>
    <p:sldId id="600" r:id="rId205"/>
    <p:sldId id="601" r:id="rId206"/>
    <p:sldId id="602" r:id="rId207"/>
    <p:sldId id="603" r:id="rId208"/>
    <p:sldId id="604" r:id="rId209"/>
    <p:sldId id="605" r:id="rId210"/>
    <p:sldId id="726" r:id="rId211"/>
    <p:sldId id="676" r:id="rId212"/>
    <p:sldId id="677" r:id="rId213"/>
    <p:sldId id="678" r:id="rId214"/>
    <p:sldId id="679" r:id="rId215"/>
    <p:sldId id="680" r:id="rId216"/>
    <p:sldId id="690" r:id="rId217"/>
    <p:sldId id="691" r:id="rId218"/>
    <p:sldId id="692" r:id="rId219"/>
    <p:sldId id="693" r:id="rId220"/>
    <p:sldId id="694" r:id="rId221"/>
    <p:sldId id="695" r:id="rId222"/>
    <p:sldId id="696" r:id="rId223"/>
    <p:sldId id="697" r:id="rId224"/>
    <p:sldId id="701" r:id="rId225"/>
    <p:sldId id="711" r:id="rId226"/>
    <p:sldId id="714" r:id="rId227"/>
    <p:sldId id="715" r:id="rId228"/>
    <p:sldId id="716" r:id="rId229"/>
    <p:sldId id="719" r:id="rId230"/>
    <p:sldId id="724" r:id="rId23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50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viewProps" Target="view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0859" y="0"/>
            <a:ext cx="99314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359" y="316229"/>
            <a:ext cx="7493000" cy="115189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339" y="1537970"/>
            <a:ext cx="9037320" cy="805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50859" y="0"/>
            <a:ext cx="99314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4860" y="2103120"/>
            <a:ext cx="7574279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5.png"/><Relationship Id="rId4" Type="http://schemas.openxmlformats.org/officeDocument/2006/relationships/image" Target="../media/image5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10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10" Type="http://schemas.openxmlformats.org/officeDocument/2006/relationships/image" Target="../media/image35.png"/><Relationship Id="rId4" Type="http://schemas.openxmlformats.org/officeDocument/2006/relationships/image" Target="../media/image29.jpg"/><Relationship Id="rId9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7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Gene" TargetMode="External"/><Relationship Id="rId3" Type="http://schemas.openxmlformats.org/officeDocument/2006/relationships/image" Target="../media/image49.png"/><Relationship Id="rId7" Type="http://schemas.openxmlformats.org/officeDocument/2006/relationships/hyperlink" Target="http://en.wikipedia.org/wiki/Wilson_disease_protein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2860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8800" y="0"/>
              <a:ext cx="7315200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67000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6858000"/>
                  </a:moveTo>
                  <a:lnTo>
                    <a:pt x="0" y="0"/>
                  </a:lnTo>
                </a:path>
              </a:pathLst>
            </a:custGeom>
            <a:ln w="11500">
              <a:solidFill>
                <a:srgbClr val="F8F8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9250" y="603249"/>
              <a:ext cx="4024629" cy="143382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06315">
              <a:lnSpc>
                <a:spcPct val="100000"/>
              </a:lnSpc>
              <a:spcBef>
                <a:spcPts val="100"/>
              </a:spcBef>
            </a:pPr>
            <a:r>
              <a:rPr dirty="0"/>
              <a:t>An</a:t>
            </a:r>
            <a:r>
              <a:rPr spc="-55" dirty="0"/>
              <a:t> </a:t>
            </a:r>
            <a:r>
              <a:rPr spc="-5" dirty="0"/>
              <a:t>Infectious</a:t>
            </a:r>
            <a:r>
              <a:rPr spc="-45" dirty="0"/>
              <a:t> </a:t>
            </a:r>
            <a:r>
              <a:rPr spc="-5" dirty="0"/>
              <a:t>Diseases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71800" y="2967335"/>
            <a:ext cx="3886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DR Jackson Kwizera Ndekezi</a:t>
            </a:r>
            <a:br>
              <a:rPr lang="en-US" dirty="0"/>
            </a:br>
            <a:r>
              <a:rPr lang="en-US" dirty="0"/>
              <a:t>Anesthesiologist</a:t>
            </a:r>
            <a:br>
              <a:rPr lang="en-US" dirty="0"/>
            </a:br>
            <a:r>
              <a:rPr lang="en-US" dirty="0"/>
              <a:t>critical care medicine fellow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2305" y="1217105"/>
            <a:ext cx="5503544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4" dirty="0"/>
              <a:t>Liver</a:t>
            </a:r>
            <a:r>
              <a:rPr spc="4" dirty="0"/>
              <a:t> </a:t>
            </a:r>
            <a:r>
              <a:rPr spc="-4" dirty="0"/>
              <a:t>Physiologic</a:t>
            </a:r>
            <a:r>
              <a:rPr spc="-146" dirty="0"/>
              <a:t> </a:t>
            </a:r>
            <a:r>
              <a:rPr spc="-4"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5714" y="5214245"/>
            <a:ext cx="5999798" cy="523861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8575">
              <a:spcBef>
                <a:spcPts val="285"/>
              </a:spcBef>
            </a:pPr>
            <a:r>
              <a:rPr sz="1500" b="1" i="1" spc="-4" dirty="0">
                <a:latin typeface="Calibri"/>
                <a:cs typeface="Calibri"/>
              </a:rPr>
              <a:t>(Barret,</a:t>
            </a:r>
            <a:r>
              <a:rPr sz="1500" b="1" i="1" spc="-45" dirty="0">
                <a:latin typeface="Calibri"/>
                <a:cs typeface="Calibri"/>
              </a:rPr>
              <a:t> </a:t>
            </a:r>
            <a:r>
              <a:rPr sz="1500" b="1" i="1" dirty="0">
                <a:latin typeface="Calibri"/>
                <a:cs typeface="Calibri"/>
              </a:rPr>
              <a:t>E.K.,</a:t>
            </a:r>
            <a:r>
              <a:rPr sz="1500" b="1" i="1" spc="8" dirty="0">
                <a:latin typeface="Calibri"/>
                <a:cs typeface="Calibri"/>
              </a:rPr>
              <a:t> </a:t>
            </a:r>
            <a:r>
              <a:rPr sz="1500" b="1" i="1" dirty="0">
                <a:latin typeface="Calibri"/>
                <a:cs typeface="Calibri"/>
              </a:rPr>
              <a:t>Barman,</a:t>
            </a:r>
            <a:r>
              <a:rPr sz="1500" b="1" i="1" spc="-30" dirty="0">
                <a:latin typeface="Calibri"/>
                <a:cs typeface="Calibri"/>
              </a:rPr>
              <a:t> </a:t>
            </a:r>
            <a:r>
              <a:rPr sz="1500" b="1" i="1" dirty="0">
                <a:latin typeface="Calibri"/>
                <a:cs typeface="Calibri"/>
              </a:rPr>
              <a:t>S.M.,</a:t>
            </a:r>
            <a:r>
              <a:rPr sz="1500" b="1" i="1" spc="-38" dirty="0">
                <a:latin typeface="Calibri"/>
                <a:cs typeface="Calibri"/>
              </a:rPr>
              <a:t> </a:t>
            </a:r>
            <a:r>
              <a:rPr sz="1500" b="1" i="1" spc="-15" dirty="0">
                <a:latin typeface="Calibri"/>
                <a:cs typeface="Calibri"/>
              </a:rPr>
              <a:t>Boitano,</a:t>
            </a:r>
            <a:r>
              <a:rPr sz="1500" b="1" i="1" spc="-34" dirty="0">
                <a:latin typeface="Calibri"/>
                <a:cs typeface="Calibri"/>
              </a:rPr>
              <a:t> </a:t>
            </a:r>
            <a:r>
              <a:rPr sz="1500" b="1" i="1" dirty="0">
                <a:latin typeface="Calibri"/>
                <a:cs typeface="Calibri"/>
              </a:rPr>
              <a:t>S.,</a:t>
            </a:r>
            <a:r>
              <a:rPr sz="1500" b="1" i="1" spc="-11" dirty="0">
                <a:latin typeface="Calibri"/>
                <a:cs typeface="Calibri"/>
              </a:rPr>
              <a:t> </a:t>
            </a:r>
            <a:r>
              <a:rPr sz="1500" b="1" i="1" spc="-8" dirty="0">
                <a:latin typeface="Calibri"/>
                <a:cs typeface="Calibri"/>
              </a:rPr>
              <a:t>Brooks,</a:t>
            </a:r>
            <a:r>
              <a:rPr sz="1500" b="1" i="1" spc="-41" dirty="0">
                <a:latin typeface="Calibri"/>
                <a:cs typeface="Calibri"/>
              </a:rPr>
              <a:t> </a:t>
            </a:r>
            <a:r>
              <a:rPr sz="1500" b="1" i="1" dirty="0">
                <a:latin typeface="Calibri"/>
                <a:cs typeface="Calibri"/>
              </a:rPr>
              <a:t>H.L.,</a:t>
            </a:r>
            <a:r>
              <a:rPr sz="1500" b="1" i="1" spc="4" dirty="0">
                <a:latin typeface="Calibri"/>
                <a:cs typeface="Calibri"/>
              </a:rPr>
              <a:t> </a:t>
            </a:r>
            <a:r>
              <a:rPr sz="1500" b="1" i="1" dirty="0">
                <a:latin typeface="Calibri"/>
                <a:cs typeface="Calibri"/>
              </a:rPr>
              <a:t>2010,</a:t>
            </a:r>
            <a:r>
              <a:rPr sz="1500" b="1" i="1" spc="-11" dirty="0">
                <a:latin typeface="Calibri"/>
                <a:cs typeface="Calibri"/>
              </a:rPr>
              <a:t> </a:t>
            </a:r>
            <a:r>
              <a:rPr sz="1500" b="1" i="1" spc="-23" dirty="0">
                <a:latin typeface="Calibri"/>
                <a:cs typeface="Calibri"/>
              </a:rPr>
              <a:t>Ganong’s</a:t>
            </a:r>
            <a:r>
              <a:rPr sz="1500" b="1" i="1" spc="-195" dirty="0">
                <a:latin typeface="Calibri"/>
                <a:cs typeface="Calibri"/>
              </a:rPr>
              <a:t> </a:t>
            </a:r>
            <a:r>
              <a:rPr sz="1500" b="1" i="1" spc="-15" dirty="0">
                <a:latin typeface="Calibri"/>
                <a:cs typeface="Calibri"/>
              </a:rPr>
              <a:t>Review</a:t>
            </a:r>
            <a:endParaRPr sz="1500">
              <a:latin typeface="Calibri"/>
              <a:cs typeface="Calibri"/>
            </a:endParaRPr>
          </a:p>
          <a:p>
            <a:pPr marL="285750">
              <a:spcBef>
                <a:spcPts val="214"/>
              </a:spcBef>
            </a:pPr>
            <a:r>
              <a:rPr sz="1500" b="1" i="1" dirty="0">
                <a:latin typeface="Calibri"/>
                <a:cs typeface="Calibri"/>
              </a:rPr>
              <a:t>of</a:t>
            </a:r>
            <a:r>
              <a:rPr sz="1500" b="1" i="1" spc="-15" dirty="0">
                <a:latin typeface="Calibri"/>
                <a:cs typeface="Calibri"/>
              </a:rPr>
              <a:t> </a:t>
            </a:r>
            <a:r>
              <a:rPr sz="1500" b="1" i="1" spc="-4" dirty="0">
                <a:latin typeface="Calibri"/>
                <a:cs typeface="Calibri"/>
              </a:rPr>
              <a:t>Medical</a:t>
            </a:r>
            <a:r>
              <a:rPr sz="1500" b="1" i="1" spc="-38" dirty="0">
                <a:latin typeface="Calibri"/>
                <a:cs typeface="Calibri"/>
              </a:rPr>
              <a:t> </a:t>
            </a:r>
            <a:r>
              <a:rPr sz="1500" b="1" i="1" spc="-23" dirty="0">
                <a:latin typeface="Calibri"/>
                <a:cs typeface="Calibri"/>
              </a:rPr>
              <a:t>Physiology,</a:t>
            </a:r>
            <a:r>
              <a:rPr sz="1500" b="1" i="1" spc="-45" dirty="0">
                <a:latin typeface="Calibri"/>
                <a:cs typeface="Calibri"/>
              </a:rPr>
              <a:t> </a:t>
            </a:r>
            <a:r>
              <a:rPr sz="1500" b="1" i="1" spc="8" dirty="0">
                <a:latin typeface="Calibri"/>
                <a:cs typeface="Calibri"/>
              </a:rPr>
              <a:t>23</a:t>
            </a:r>
            <a:r>
              <a:rPr sz="1463" b="1" i="1" spc="11" baseline="21367" dirty="0">
                <a:latin typeface="Calibri"/>
                <a:cs typeface="Calibri"/>
              </a:rPr>
              <a:t>rd</a:t>
            </a:r>
            <a:r>
              <a:rPr sz="1463" b="1" i="1" spc="23" baseline="21367" dirty="0">
                <a:latin typeface="Calibri"/>
                <a:cs typeface="Calibri"/>
              </a:rPr>
              <a:t> </a:t>
            </a:r>
            <a:r>
              <a:rPr sz="1500" b="1" i="1" spc="-8" dirty="0">
                <a:latin typeface="Calibri"/>
                <a:cs typeface="Calibri"/>
              </a:rPr>
              <a:t>edition,</a:t>
            </a:r>
            <a:r>
              <a:rPr sz="1500" b="1" i="1" spc="-30" dirty="0">
                <a:latin typeface="Calibri"/>
                <a:cs typeface="Calibri"/>
              </a:rPr>
              <a:t> </a:t>
            </a:r>
            <a:r>
              <a:rPr sz="1500" b="1" i="1" spc="-4" dirty="0">
                <a:latin typeface="Calibri"/>
                <a:cs typeface="Calibri"/>
              </a:rPr>
              <a:t>USA:</a:t>
            </a:r>
            <a:r>
              <a:rPr sz="1500" b="1" i="1" spc="-45" dirty="0">
                <a:latin typeface="Calibri"/>
                <a:cs typeface="Calibri"/>
              </a:rPr>
              <a:t> </a:t>
            </a:r>
            <a:r>
              <a:rPr sz="1500" b="1" i="1" spc="-4" dirty="0">
                <a:latin typeface="Calibri"/>
                <a:cs typeface="Calibri"/>
              </a:rPr>
              <a:t>The</a:t>
            </a:r>
            <a:r>
              <a:rPr sz="1500" b="1" i="1" spc="-19" dirty="0">
                <a:latin typeface="Calibri"/>
                <a:cs typeface="Calibri"/>
              </a:rPr>
              <a:t> </a:t>
            </a:r>
            <a:r>
              <a:rPr sz="1500" b="1" i="1" dirty="0">
                <a:latin typeface="Calibri"/>
                <a:cs typeface="Calibri"/>
              </a:rPr>
              <a:t>McGraw-HillsComp.)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1308" y="2143126"/>
            <a:ext cx="2021967" cy="125044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96865" y="2437448"/>
            <a:ext cx="1467803" cy="544219"/>
          </a:xfrm>
          <a:prstGeom prst="rect">
            <a:avLst/>
          </a:prstGeom>
        </p:spPr>
        <p:txBody>
          <a:bodyPr vert="horz" wrap="square" lIns="0" tIns="30956" rIns="0" bIns="0" rtlCol="0">
            <a:spAutoFit/>
          </a:bodyPr>
          <a:lstStyle/>
          <a:p>
            <a:pPr marL="9525" marR="3810" indent="61436">
              <a:lnSpc>
                <a:spcPts val="1950"/>
              </a:lnSpc>
              <a:spcBef>
                <a:spcPts val="244"/>
              </a:spcBef>
            </a:pPr>
            <a:r>
              <a:rPr sz="1725" b="1" spc="-15" dirty="0">
                <a:latin typeface="Calibri"/>
                <a:cs typeface="Calibri"/>
              </a:rPr>
              <a:t>Formation </a:t>
            </a:r>
            <a:r>
              <a:rPr sz="1725" b="1" dirty="0">
                <a:latin typeface="Calibri"/>
                <a:cs typeface="Calibri"/>
              </a:rPr>
              <a:t>and </a:t>
            </a:r>
            <a:r>
              <a:rPr sz="1725" b="1" spc="4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s</a:t>
            </a:r>
            <a:r>
              <a:rPr sz="1725" b="1" spc="4" dirty="0">
                <a:latin typeface="Calibri"/>
                <a:cs typeface="Calibri"/>
              </a:rPr>
              <a:t>e</a:t>
            </a:r>
            <a:r>
              <a:rPr sz="1725" b="1" spc="-4" dirty="0">
                <a:latin typeface="Calibri"/>
                <a:cs typeface="Calibri"/>
              </a:rPr>
              <a:t>c</a:t>
            </a:r>
            <a:r>
              <a:rPr sz="1725" b="1" spc="-26" dirty="0">
                <a:latin typeface="Calibri"/>
                <a:cs typeface="Calibri"/>
              </a:rPr>
              <a:t>r</a:t>
            </a:r>
            <a:r>
              <a:rPr sz="1725" b="1" spc="-15" dirty="0">
                <a:latin typeface="Calibri"/>
                <a:cs typeface="Calibri"/>
              </a:rPr>
              <a:t>e</a:t>
            </a:r>
            <a:r>
              <a:rPr sz="1725" b="1" spc="-8" dirty="0">
                <a:latin typeface="Calibri"/>
                <a:cs typeface="Calibri"/>
              </a:rPr>
              <a:t>t</a:t>
            </a:r>
            <a:r>
              <a:rPr sz="1725" b="1" dirty="0">
                <a:latin typeface="Calibri"/>
                <a:cs typeface="Calibri"/>
              </a:rPr>
              <a:t>ion</a:t>
            </a:r>
            <a:r>
              <a:rPr sz="1725" b="1" spc="-15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o</a:t>
            </a:r>
            <a:r>
              <a:rPr sz="1725" b="1" dirty="0">
                <a:latin typeface="Calibri"/>
                <a:cs typeface="Calibri"/>
              </a:rPr>
              <a:t>f</a:t>
            </a:r>
            <a:r>
              <a:rPr sz="1725" b="1" spc="-94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bile</a:t>
            </a:r>
            <a:endParaRPr sz="1725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6708" y="2143126"/>
            <a:ext cx="2185416" cy="125044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572636" y="2212943"/>
            <a:ext cx="1781175" cy="100771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9049" marR="3810" indent="-3334" algn="ctr">
              <a:lnSpc>
                <a:spcPct val="92100"/>
              </a:lnSpc>
              <a:spcBef>
                <a:spcPts val="240"/>
              </a:spcBef>
            </a:pPr>
            <a:r>
              <a:rPr sz="1725" b="1" spc="-4" dirty="0">
                <a:latin typeface="Calibri"/>
                <a:cs typeface="Calibri"/>
              </a:rPr>
              <a:t>Nutrient </a:t>
            </a:r>
            <a:r>
              <a:rPr sz="1725" b="1" dirty="0">
                <a:latin typeface="Calibri"/>
                <a:cs typeface="Calibri"/>
              </a:rPr>
              <a:t>and </a:t>
            </a:r>
            <a:r>
              <a:rPr sz="1725" b="1" spc="4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vitamin </a:t>
            </a:r>
            <a:r>
              <a:rPr sz="1725" b="1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me</a:t>
            </a:r>
            <a:r>
              <a:rPr sz="1725" b="1" spc="-19" dirty="0">
                <a:latin typeface="Calibri"/>
                <a:cs typeface="Calibri"/>
              </a:rPr>
              <a:t>t</a:t>
            </a:r>
            <a:r>
              <a:rPr sz="1725" b="1" dirty="0">
                <a:latin typeface="Calibri"/>
                <a:cs typeface="Calibri"/>
              </a:rPr>
              <a:t>abol</a:t>
            </a:r>
            <a:r>
              <a:rPr sz="1725" b="1" spc="-11" dirty="0">
                <a:latin typeface="Calibri"/>
                <a:cs typeface="Calibri"/>
              </a:rPr>
              <a:t>i</a:t>
            </a:r>
            <a:r>
              <a:rPr sz="1725" b="1" spc="-8" dirty="0">
                <a:latin typeface="Calibri"/>
                <a:cs typeface="Calibri"/>
              </a:rPr>
              <a:t>s</a:t>
            </a:r>
            <a:r>
              <a:rPr sz="1725" b="1" dirty="0">
                <a:latin typeface="Calibri"/>
                <a:cs typeface="Calibri"/>
              </a:rPr>
              <a:t>m</a:t>
            </a:r>
            <a:r>
              <a:rPr sz="1725" b="1" spc="-101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(amino  acid,</a:t>
            </a:r>
            <a:r>
              <a:rPr sz="1725" b="1" spc="-23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lipid,</a:t>
            </a:r>
            <a:r>
              <a:rPr sz="1725" b="1" spc="-56" dirty="0">
                <a:latin typeface="Calibri"/>
                <a:cs typeface="Calibri"/>
              </a:rPr>
              <a:t> </a:t>
            </a:r>
            <a:r>
              <a:rPr sz="1725" b="1" spc="-8" dirty="0">
                <a:latin typeface="Calibri"/>
                <a:cs typeface="Calibri"/>
              </a:rPr>
              <a:t>glucose)</a:t>
            </a:r>
            <a:endParaRPr sz="1725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36692" y="2151126"/>
            <a:ext cx="2121408" cy="12492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724238" y="2261197"/>
            <a:ext cx="1713548" cy="1008192"/>
          </a:xfrm>
          <a:prstGeom prst="rect">
            <a:avLst/>
          </a:prstGeom>
        </p:spPr>
        <p:txBody>
          <a:bodyPr vert="horz" wrap="square" lIns="0" tIns="30956" rIns="0" bIns="0" rtlCol="0">
            <a:spAutoFit/>
          </a:bodyPr>
          <a:lstStyle/>
          <a:p>
            <a:pPr marL="9525" marR="3810" indent="1429" algn="ctr">
              <a:lnSpc>
                <a:spcPct val="92100"/>
              </a:lnSpc>
              <a:spcBef>
                <a:spcPts val="244"/>
              </a:spcBef>
            </a:pPr>
            <a:r>
              <a:rPr sz="1725" b="1" spc="-19" dirty="0">
                <a:latin typeface="Calibri"/>
                <a:cs typeface="Calibri"/>
              </a:rPr>
              <a:t>Detoxification</a:t>
            </a:r>
            <a:r>
              <a:rPr sz="1725" b="1" spc="-11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&amp; </a:t>
            </a:r>
            <a:r>
              <a:rPr sz="1725" b="1" spc="4" dirty="0">
                <a:latin typeface="Calibri"/>
                <a:cs typeface="Calibri"/>
              </a:rPr>
              <a:t> </a:t>
            </a:r>
            <a:r>
              <a:rPr sz="1725" b="1" spc="-8" dirty="0">
                <a:latin typeface="Calibri"/>
                <a:cs typeface="Calibri"/>
              </a:rPr>
              <a:t>inactivation </a:t>
            </a:r>
            <a:r>
              <a:rPr sz="1725" b="1" dirty="0">
                <a:latin typeface="Calibri"/>
                <a:cs typeface="Calibri"/>
              </a:rPr>
              <a:t>of </a:t>
            </a:r>
            <a:r>
              <a:rPr sz="1725" b="1" spc="4" dirty="0">
                <a:latin typeface="Calibri"/>
                <a:cs typeface="Calibri"/>
              </a:rPr>
              <a:t> </a:t>
            </a:r>
            <a:r>
              <a:rPr sz="1725" b="1" spc="-26" dirty="0">
                <a:latin typeface="Calibri"/>
                <a:cs typeface="Calibri"/>
              </a:rPr>
              <a:t>v</a:t>
            </a:r>
            <a:r>
              <a:rPr sz="1725" b="1" dirty="0">
                <a:latin typeface="Calibri"/>
                <a:cs typeface="Calibri"/>
              </a:rPr>
              <a:t>ario</a:t>
            </a:r>
            <a:r>
              <a:rPr sz="1725" b="1" spc="-8" dirty="0">
                <a:latin typeface="Calibri"/>
                <a:cs typeface="Calibri"/>
              </a:rPr>
              <a:t>u</a:t>
            </a:r>
            <a:r>
              <a:rPr sz="1725" b="1" dirty="0">
                <a:latin typeface="Calibri"/>
                <a:cs typeface="Calibri"/>
              </a:rPr>
              <a:t>s</a:t>
            </a:r>
            <a:r>
              <a:rPr sz="1725" b="1" spc="-94" dirty="0">
                <a:latin typeface="Calibri"/>
                <a:cs typeface="Calibri"/>
              </a:rPr>
              <a:t> </a:t>
            </a:r>
            <a:r>
              <a:rPr sz="1725" b="1" spc="-8" dirty="0">
                <a:latin typeface="Calibri"/>
                <a:cs typeface="Calibri"/>
              </a:rPr>
              <a:t>s</a:t>
            </a:r>
            <a:r>
              <a:rPr sz="1725" b="1" dirty="0">
                <a:latin typeface="Calibri"/>
                <a:cs typeface="Calibri"/>
              </a:rPr>
              <a:t>u</a:t>
            </a:r>
            <a:r>
              <a:rPr sz="1725" b="1" spc="-23" dirty="0">
                <a:latin typeface="Calibri"/>
                <a:cs typeface="Calibri"/>
              </a:rPr>
              <a:t>b</a:t>
            </a:r>
            <a:r>
              <a:rPr sz="1725" b="1" spc="-26" dirty="0">
                <a:latin typeface="Calibri"/>
                <a:cs typeface="Calibri"/>
              </a:rPr>
              <a:t>s</a:t>
            </a:r>
            <a:r>
              <a:rPr sz="1725" b="1" spc="-15" dirty="0">
                <a:latin typeface="Calibri"/>
                <a:cs typeface="Calibri"/>
              </a:rPr>
              <a:t>t</a:t>
            </a:r>
            <a:r>
              <a:rPr sz="1725" b="1" spc="-8" dirty="0">
                <a:latin typeface="Calibri"/>
                <a:cs typeface="Calibri"/>
              </a:rPr>
              <a:t>a</a:t>
            </a:r>
            <a:r>
              <a:rPr sz="1725" b="1" dirty="0">
                <a:latin typeface="Calibri"/>
                <a:cs typeface="Calibri"/>
              </a:rPr>
              <a:t>n</a:t>
            </a:r>
            <a:r>
              <a:rPr sz="1725" b="1" spc="-15" dirty="0">
                <a:latin typeface="Calibri"/>
                <a:cs typeface="Calibri"/>
              </a:rPr>
              <a:t>c</a:t>
            </a:r>
            <a:r>
              <a:rPr sz="1725" b="1" spc="-4" dirty="0">
                <a:latin typeface="Calibri"/>
                <a:cs typeface="Calibri"/>
              </a:rPr>
              <a:t>es  </a:t>
            </a:r>
            <a:r>
              <a:rPr sz="1725" b="1" spc="-19" dirty="0">
                <a:latin typeface="Calibri"/>
                <a:cs typeface="Calibri"/>
              </a:rPr>
              <a:t>(toxin,</a:t>
            </a:r>
            <a:r>
              <a:rPr sz="1725" b="1" spc="-56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drug)</a:t>
            </a:r>
            <a:endParaRPr sz="1725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14575" y="3493009"/>
            <a:ext cx="2207133" cy="125044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501647" y="3683984"/>
            <a:ext cx="1796891" cy="763959"/>
          </a:xfrm>
          <a:prstGeom prst="rect">
            <a:avLst/>
          </a:prstGeom>
        </p:spPr>
        <p:txBody>
          <a:bodyPr vert="horz" wrap="square" lIns="0" tIns="30956" rIns="0" bIns="0" rtlCol="0">
            <a:spAutoFit/>
          </a:bodyPr>
          <a:lstStyle/>
          <a:p>
            <a:pPr marL="9525" marR="3810" algn="ctr">
              <a:lnSpc>
                <a:spcPct val="92000"/>
              </a:lnSpc>
              <a:spcBef>
                <a:spcPts val="244"/>
              </a:spcBef>
            </a:pPr>
            <a:r>
              <a:rPr sz="1725" b="1" spc="-26" dirty="0">
                <a:latin typeface="Calibri"/>
                <a:cs typeface="Calibri"/>
              </a:rPr>
              <a:t>S</a:t>
            </a:r>
            <a:r>
              <a:rPr sz="1725" b="1" dirty="0">
                <a:latin typeface="Calibri"/>
                <a:cs typeface="Calibri"/>
              </a:rPr>
              <a:t>y</a:t>
            </a:r>
            <a:r>
              <a:rPr sz="1725" b="1" spc="-19" dirty="0">
                <a:latin typeface="Calibri"/>
                <a:cs typeface="Calibri"/>
              </a:rPr>
              <a:t>n</a:t>
            </a:r>
            <a:r>
              <a:rPr sz="1725" b="1" dirty="0">
                <a:latin typeface="Calibri"/>
                <a:cs typeface="Calibri"/>
              </a:rPr>
              <a:t>th</a:t>
            </a:r>
            <a:r>
              <a:rPr sz="1725" b="1" spc="4" dirty="0">
                <a:latin typeface="Calibri"/>
                <a:cs typeface="Calibri"/>
              </a:rPr>
              <a:t>e</a:t>
            </a:r>
            <a:r>
              <a:rPr sz="1725" b="1" spc="-8" dirty="0">
                <a:latin typeface="Calibri"/>
                <a:cs typeface="Calibri"/>
              </a:rPr>
              <a:t>s</a:t>
            </a:r>
            <a:r>
              <a:rPr sz="1725" b="1" spc="-11" dirty="0">
                <a:latin typeface="Calibri"/>
                <a:cs typeface="Calibri"/>
              </a:rPr>
              <a:t>i</a:t>
            </a:r>
            <a:r>
              <a:rPr sz="1725" b="1" dirty="0">
                <a:latin typeface="Calibri"/>
                <a:cs typeface="Calibri"/>
              </a:rPr>
              <a:t>s</a:t>
            </a:r>
            <a:r>
              <a:rPr sz="1725" b="1" spc="-38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o</a:t>
            </a:r>
            <a:r>
              <a:rPr sz="1725" b="1" dirty="0">
                <a:latin typeface="Calibri"/>
                <a:cs typeface="Calibri"/>
              </a:rPr>
              <a:t>f</a:t>
            </a:r>
            <a:r>
              <a:rPr sz="1725" b="1" spc="-94" dirty="0">
                <a:latin typeface="Calibri"/>
                <a:cs typeface="Calibri"/>
              </a:rPr>
              <a:t> </a:t>
            </a:r>
            <a:r>
              <a:rPr sz="1725" b="1" dirty="0">
                <a:latin typeface="Calibri"/>
                <a:cs typeface="Calibri"/>
              </a:rPr>
              <a:t>plasma  </a:t>
            </a:r>
            <a:r>
              <a:rPr sz="1725" b="1" spc="-15" dirty="0">
                <a:latin typeface="Calibri"/>
                <a:cs typeface="Calibri"/>
              </a:rPr>
              <a:t>proteins </a:t>
            </a:r>
            <a:r>
              <a:rPr sz="1725" b="1" spc="-4" dirty="0">
                <a:latin typeface="Calibri"/>
                <a:cs typeface="Calibri"/>
              </a:rPr>
              <a:t>(albumin, </a:t>
            </a:r>
            <a:r>
              <a:rPr sz="1725" b="1" dirty="0">
                <a:latin typeface="Calibri"/>
                <a:cs typeface="Calibri"/>
              </a:rPr>
              <a:t> </a:t>
            </a:r>
            <a:r>
              <a:rPr sz="1725" b="1" spc="-8" dirty="0">
                <a:latin typeface="Calibri"/>
                <a:cs typeface="Calibri"/>
              </a:rPr>
              <a:t>clotting</a:t>
            </a:r>
            <a:r>
              <a:rPr sz="1725" b="1" spc="-64" dirty="0">
                <a:latin typeface="Calibri"/>
                <a:cs typeface="Calibri"/>
              </a:rPr>
              <a:t> </a:t>
            </a:r>
            <a:r>
              <a:rPr sz="1725" b="1" spc="-15" dirty="0">
                <a:latin typeface="Calibri"/>
                <a:cs typeface="Calibri"/>
              </a:rPr>
              <a:t>factor)</a:t>
            </a:r>
            <a:endParaRPr sz="1725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79416" y="3493009"/>
            <a:ext cx="2057400" cy="125044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664201" y="3789769"/>
            <a:ext cx="1707833" cy="52306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algn="ctr">
              <a:lnSpc>
                <a:spcPts val="2002"/>
              </a:lnSpc>
              <a:spcBef>
                <a:spcPts val="79"/>
              </a:spcBef>
            </a:pPr>
            <a:r>
              <a:rPr sz="1725" b="1" dirty="0">
                <a:latin typeface="Calibri"/>
                <a:cs typeface="Calibri"/>
              </a:rPr>
              <a:t>Im</a:t>
            </a:r>
            <a:r>
              <a:rPr sz="1725" b="1" spc="-4" dirty="0">
                <a:latin typeface="Calibri"/>
                <a:cs typeface="Calibri"/>
              </a:rPr>
              <a:t>m</a:t>
            </a:r>
            <a:r>
              <a:rPr sz="1725" b="1" dirty="0">
                <a:latin typeface="Calibri"/>
                <a:cs typeface="Calibri"/>
              </a:rPr>
              <a:t>une</a:t>
            </a:r>
            <a:r>
              <a:rPr sz="1725" b="1" spc="-4" dirty="0">
                <a:latin typeface="Calibri"/>
                <a:cs typeface="Calibri"/>
              </a:rPr>
              <a:t> </a:t>
            </a:r>
            <a:r>
              <a:rPr sz="1725" b="1" spc="-34" dirty="0">
                <a:latin typeface="Calibri"/>
                <a:cs typeface="Calibri"/>
              </a:rPr>
              <a:t>s</a:t>
            </a:r>
            <a:r>
              <a:rPr sz="1725" b="1" spc="-19" dirty="0">
                <a:latin typeface="Calibri"/>
                <a:cs typeface="Calibri"/>
              </a:rPr>
              <a:t>y</a:t>
            </a:r>
            <a:r>
              <a:rPr sz="1725" b="1" spc="-26" dirty="0">
                <a:latin typeface="Calibri"/>
                <a:cs typeface="Calibri"/>
              </a:rPr>
              <a:t>s</a:t>
            </a:r>
            <a:r>
              <a:rPr sz="1725" b="1" spc="-34" dirty="0">
                <a:latin typeface="Calibri"/>
                <a:cs typeface="Calibri"/>
              </a:rPr>
              <a:t>t</a:t>
            </a:r>
            <a:r>
              <a:rPr sz="1725" b="1" spc="-11" dirty="0">
                <a:latin typeface="Calibri"/>
                <a:cs typeface="Calibri"/>
              </a:rPr>
              <a:t>e</a:t>
            </a:r>
            <a:r>
              <a:rPr sz="1725" b="1" spc="4" dirty="0">
                <a:latin typeface="Calibri"/>
                <a:cs typeface="Calibri"/>
              </a:rPr>
              <a:t>m</a:t>
            </a:r>
            <a:r>
              <a:rPr sz="1725" b="1" spc="-143" dirty="0">
                <a:latin typeface="Calibri"/>
                <a:cs typeface="Calibri"/>
              </a:rPr>
              <a:t> </a:t>
            </a:r>
            <a:r>
              <a:rPr sz="1725" spc="4" dirty="0">
                <a:latin typeface="Wingdings"/>
                <a:cs typeface="Wingdings"/>
              </a:rPr>
              <a:t></a:t>
            </a:r>
            <a:endParaRPr sz="1725">
              <a:latin typeface="Wingdings"/>
              <a:cs typeface="Wingdings"/>
            </a:endParaRPr>
          </a:p>
          <a:p>
            <a:pPr algn="ctr">
              <a:lnSpc>
                <a:spcPts val="2002"/>
              </a:lnSpc>
            </a:pPr>
            <a:r>
              <a:rPr sz="1725" b="1" spc="-30" dirty="0">
                <a:latin typeface="Calibri"/>
                <a:cs typeface="Calibri"/>
              </a:rPr>
              <a:t>k</a:t>
            </a:r>
            <a:r>
              <a:rPr sz="1725" b="1" spc="-11" dirty="0">
                <a:latin typeface="Calibri"/>
                <a:cs typeface="Calibri"/>
              </a:rPr>
              <a:t>u</a:t>
            </a:r>
            <a:r>
              <a:rPr sz="1725" b="1" spc="-19" dirty="0">
                <a:latin typeface="Calibri"/>
                <a:cs typeface="Calibri"/>
              </a:rPr>
              <a:t>p</a:t>
            </a:r>
            <a:r>
              <a:rPr sz="1725" b="1" spc="-8" dirty="0">
                <a:latin typeface="Calibri"/>
                <a:cs typeface="Calibri"/>
              </a:rPr>
              <a:t>f</a:t>
            </a:r>
            <a:r>
              <a:rPr sz="1725" b="1" spc="-34" dirty="0">
                <a:latin typeface="Calibri"/>
                <a:cs typeface="Calibri"/>
              </a:rPr>
              <a:t>f</a:t>
            </a:r>
            <a:r>
              <a:rPr sz="1725" b="1" spc="-15" dirty="0">
                <a:latin typeface="Calibri"/>
                <a:cs typeface="Calibri"/>
              </a:rPr>
              <a:t>e</a:t>
            </a:r>
            <a:r>
              <a:rPr sz="1725" b="1" dirty="0">
                <a:latin typeface="Calibri"/>
                <a:cs typeface="Calibri"/>
              </a:rPr>
              <a:t>r</a:t>
            </a:r>
            <a:r>
              <a:rPr sz="1725" b="1" spc="-83" dirty="0">
                <a:latin typeface="Calibri"/>
                <a:cs typeface="Calibri"/>
              </a:rPr>
              <a:t> </a:t>
            </a:r>
            <a:r>
              <a:rPr sz="1725" b="1" spc="-4" dirty="0">
                <a:latin typeface="Calibri"/>
                <a:cs typeface="Calibri"/>
              </a:rPr>
              <a:t>cells.</a:t>
            </a:r>
            <a:endParaRPr sz="172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61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564261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20" dirty="0">
                <a:solidFill>
                  <a:srgbClr val="04607A"/>
                </a:solidFill>
                <a:latin typeface="Calibri"/>
                <a:cs typeface="Calibri"/>
              </a:rPr>
              <a:t>Pathophysiology</a:t>
            </a:r>
            <a:r>
              <a:rPr b="0" spc="-12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b="0" spc="-15" dirty="0">
                <a:solidFill>
                  <a:srgbClr val="04607A"/>
                </a:solidFill>
                <a:latin typeface="Calibri"/>
                <a:cs typeface="Calibri"/>
              </a:rPr>
              <a:t>ctd…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5940" y="1890725"/>
            <a:ext cx="8068945" cy="330949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Constantia"/>
                <a:cs typeface="Constantia"/>
              </a:rPr>
              <a:t>CEREBRAL</a:t>
            </a:r>
            <a:r>
              <a:rPr sz="2200" b="1" spc="-70" dirty="0">
                <a:latin typeface="Constantia"/>
                <a:cs typeface="Constantia"/>
              </a:rPr>
              <a:t> </a:t>
            </a:r>
            <a:r>
              <a:rPr sz="2200" b="1" spc="-10" dirty="0">
                <a:latin typeface="Constantia"/>
                <a:cs typeface="Constantia"/>
              </a:rPr>
              <a:t>EDEMA</a:t>
            </a:r>
            <a:endParaRPr sz="2200" dirty="0">
              <a:latin typeface="Constantia"/>
              <a:cs typeface="Constantia"/>
            </a:endParaRPr>
          </a:p>
          <a:p>
            <a:pPr marL="286385" marR="145415" indent="-274320">
              <a:lnSpc>
                <a:spcPct val="80000"/>
              </a:lnSpc>
              <a:spcBef>
                <a:spcPts val="535"/>
              </a:spcBef>
              <a:buClr>
                <a:srgbClr val="0AD0D9"/>
              </a:buClr>
              <a:buSzPct val="93181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spc="-10" dirty="0">
                <a:latin typeface="Constantia"/>
                <a:cs typeface="Constantia"/>
              </a:rPr>
              <a:t>d</a:t>
            </a:r>
            <a:r>
              <a:rPr sz="2200" spc="-5" dirty="0">
                <a:latin typeface="Constantia"/>
                <a:cs typeface="Constantia"/>
              </a:rPr>
              <a:t>e</a:t>
            </a:r>
            <a:r>
              <a:rPr sz="2200" spc="-60" dirty="0">
                <a:latin typeface="Constantia"/>
                <a:cs typeface="Constantia"/>
              </a:rPr>
              <a:t>v</a:t>
            </a:r>
            <a:r>
              <a:rPr sz="2200" spc="-5" dirty="0">
                <a:latin typeface="Constantia"/>
                <a:cs typeface="Constantia"/>
              </a:rPr>
              <a:t>elo</a:t>
            </a:r>
            <a:r>
              <a:rPr sz="2200" spc="-15" dirty="0">
                <a:latin typeface="Constantia"/>
                <a:cs typeface="Constantia"/>
              </a:rPr>
              <a:t>p</a:t>
            </a:r>
            <a:r>
              <a:rPr sz="2200" spc="-10" dirty="0">
                <a:latin typeface="Constantia"/>
                <a:cs typeface="Constantia"/>
              </a:rPr>
              <a:t>m</a:t>
            </a:r>
            <a:r>
              <a:rPr sz="2200" dirty="0">
                <a:latin typeface="Constantia"/>
                <a:cs typeface="Constantia"/>
              </a:rPr>
              <a:t>e</a:t>
            </a:r>
            <a:r>
              <a:rPr sz="2200" spc="-10" dirty="0">
                <a:latin typeface="Constantia"/>
                <a:cs typeface="Constantia"/>
              </a:rPr>
              <a:t>n</a:t>
            </a:r>
            <a:r>
              <a:rPr sz="2200" spc="-5" dirty="0">
                <a:latin typeface="Constantia"/>
                <a:cs typeface="Constantia"/>
              </a:rPr>
              <a:t>t</a:t>
            </a:r>
            <a:r>
              <a:rPr sz="2200" spc="-13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of</a:t>
            </a:r>
            <a:r>
              <a:rPr sz="2200" spc="-15" dirty="0">
                <a:latin typeface="Constantia"/>
                <a:cs typeface="Constantia"/>
              </a:rPr>
              <a:t> </a:t>
            </a:r>
            <a:r>
              <a:rPr sz="2200" spc="-60" dirty="0">
                <a:latin typeface="Constantia"/>
                <a:cs typeface="Constantia"/>
              </a:rPr>
              <a:t>c</a:t>
            </a:r>
            <a:r>
              <a:rPr sz="2200" spc="-5" dirty="0">
                <a:latin typeface="Constantia"/>
                <a:cs typeface="Constantia"/>
              </a:rPr>
              <a:t>e</a:t>
            </a:r>
            <a:r>
              <a:rPr sz="2200" spc="-40" dirty="0">
                <a:latin typeface="Constantia"/>
                <a:cs typeface="Constantia"/>
              </a:rPr>
              <a:t>r</a:t>
            </a:r>
            <a:r>
              <a:rPr sz="2200" spc="-5" dirty="0">
                <a:latin typeface="Constantia"/>
                <a:cs typeface="Constantia"/>
              </a:rPr>
              <a:t>eb</a:t>
            </a:r>
            <a:r>
              <a:rPr sz="2200" spc="-40" dirty="0">
                <a:latin typeface="Constantia"/>
                <a:cs typeface="Constantia"/>
              </a:rPr>
              <a:t>r</a:t>
            </a:r>
            <a:r>
              <a:rPr sz="2200" spc="-5" dirty="0">
                <a:latin typeface="Constantia"/>
                <a:cs typeface="Constantia"/>
              </a:rPr>
              <a:t>al</a:t>
            </a:r>
            <a:r>
              <a:rPr sz="2200" spc="-5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ede</a:t>
            </a:r>
            <a:r>
              <a:rPr sz="2200" dirty="0">
                <a:latin typeface="Constantia"/>
                <a:cs typeface="Constantia"/>
              </a:rPr>
              <a:t>m</a:t>
            </a:r>
            <a:r>
              <a:rPr sz="2200" spc="-5" dirty="0">
                <a:latin typeface="Constantia"/>
                <a:cs typeface="Constantia"/>
              </a:rPr>
              <a:t>a/i</a:t>
            </a:r>
            <a:r>
              <a:rPr sz="2200" dirty="0">
                <a:latin typeface="Constantia"/>
                <a:cs typeface="Constantia"/>
              </a:rPr>
              <a:t>n</a:t>
            </a:r>
            <a:r>
              <a:rPr sz="2200" spc="-15" dirty="0">
                <a:latin typeface="Constantia"/>
                <a:cs typeface="Constantia"/>
              </a:rPr>
              <a:t>t</a:t>
            </a:r>
            <a:r>
              <a:rPr sz="2200" spc="-45" dirty="0">
                <a:latin typeface="Constantia"/>
                <a:cs typeface="Constantia"/>
              </a:rPr>
              <a:t>r</a:t>
            </a:r>
            <a:r>
              <a:rPr sz="2200" spc="-5" dirty="0">
                <a:latin typeface="Constantia"/>
                <a:cs typeface="Constantia"/>
              </a:rPr>
              <a:t>ac</a:t>
            </a:r>
            <a:r>
              <a:rPr sz="2200" spc="-45" dirty="0">
                <a:latin typeface="Constantia"/>
                <a:cs typeface="Constantia"/>
              </a:rPr>
              <a:t>r</a:t>
            </a:r>
            <a:r>
              <a:rPr sz="2200" spc="-20" dirty="0">
                <a:latin typeface="Constantia"/>
                <a:cs typeface="Constantia"/>
              </a:rPr>
              <a:t>a</a:t>
            </a:r>
            <a:r>
              <a:rPr sz="2200" spc="-10" dirty="0">
                <a:latin typeface="Constantia"/>
                <a:cs typeface="Constantia"/>
              </a:rPr>
              <a:t>nia</a:t>
            </a:r>
            <a:r>
              <a:rPr sz="2200" spc="-5" dirty="0">
                <a:latin typeface="Constantia"/>
                <a:cs typeface="Constantia"/>
              </a:rPr>
              <a:t>l</a:t>
            </a:r>
            <a:r>
              <a:rPr sz="2200" spc="-45" dirty="0">
                <a:latin typeface="Constantia"/>
                <a:cs typeface="Constantia"/>
              </a:rPr>
              <a:t> h</a:t>
            </a:r>
            <a:r>
              <a:rPr sz="2200" spc="-10" dirty="0">
                <a:latin typeface="Constantia"/>
                <a:cs typeface="Constantia"/>
              </a:rPr>
              <a:t>yper</a:t>
            </a:r>
            <a:r>
              <a:rPr sz="2200" spc="-45" dirty="0">
                <a:latin typeface="Constantia"/>
                <a:cs typeface="Constantia"/>
              </a:rPr>
              <a:t>t</a:t>
            </a:r>
            <a:r>
              <a:rPr sz="2200" spc="-5" dirty="0">
                <a:latin typeface="Constantia"/>
                <a:cs typeface="Constantia"/>
              </a:rPr>
              <a:t>e</a:t>
            </a:r>
            <a:r>
              <a:rPr sz="2200" dirty="0">
                <a:latin typeface="Constantia"/>
                <a:cs typeface="Constantia"/>
              </a:rPr>
              <a:t>n</a:t>
            </a:r>
            <a:r>
              <a:rPr sz="2200" spc="-5" dirty="0">
                <a:latin typeface="Constantia"/>
                <a:cs typeface="Constantia"/>
              </a:rPr>
              <a:t>sion</a:t>
            </a:r>
            <a:r>
              <a:rPr sz="2200" spc="-55" dirty="0">
                <a:latin typeface="Constantia"/>
                <a:cs typeface="Constantia"/>
              </a:rPr>
              <a:t> </a:t>
            </a:r>
            <a:r>
              <a:rPr sz="2200" spc="-10" dirty="0">
                <a:latin typeface="Constantia"/>
                <a:cs typeface="Constantia"/>
              </a:rPr>
              <a:t>i</a:t>
            </a:r>
            <a:r>
              <a:rPr sz="2200" spc="-5" dirty="0">
                <a:latin typeface="Constantia"/>
                <a:cs typeface="Constantia"/>
              </a:rPr>
              <a:t>s</a:t>
            </a:r>
            <a:r>
              <a:rPr sz="2200" spc="-60" dirty="0">
                <a:latin typeface="Constantia"/>
                <a:cs typeface="Constantia"/>
              </a:rPr>
              <a:t> </a:t>
            </a:r>
            <a:r>
              <a:rPr sz="2200" spc="-10" dirty="0">
                <a:latin typeface="Constantia"/>
                <a:cs typeface="Constantia"/>
              </a:rPr>
              <a:t>the  </a:t>
            </a:r>
            <a:r>
              <a:rPr sz="2200" spc="-5" dirty="0">
                <a:latin typeface="Constantia"/>
                <a:cs typeface="Constantia"/>
              </a:rPr>
              <a:t>major </a:t>
            </a:r>
            <a:r>
              <a:rPr sz="2200" spc="-10" dirty="0">
                <a:latin typeface="Constantia"/>
                <a:cs typeface="Constantia"/>
              </a:rPr>
              <a:t>cause </a:t>
            </a:r>
            <a:r>
              <a:rPr sz="2200" spc="-5" dirty="0">
                <a:latin typeface="Constantia"/>
                <a:cs typeface="Constantia"/>
              </a:rPr>
              <a:t>of </a:t>
            </a:r>
            <a:r>
              <a:rPr sz="2200" spc="-10" dirty="0">
                <a:latin typeface="Constantia"/>
                <a:cs typeface="Constantia"/>
              </a:rPr>
              <a:t>morbidity </a:t>
            </a:r>
            <a:r>
              <a:rPr sz="2200" spc="-5" dirty="0">
                <a:latin typeface="Constantia"/>
                <a:cs typeface="Constantia"/>
              </a:rPr>
              <a:t>and mortality </a:t>
            </a:r>
            <a:endParaRPr lang="en-US" sz="2200" spc="-5" dirty="0" smtClean="0">
              <a:latin typeface="Constantia"/>
              <a:cs typeface="Constantia"/>
            </a:endParaRPr>
          </a:p>
          <a:p>
            <a:pPr marL="286385" marR="145415" indent="-274320">
              <a:lnSpc>
                <a:spcPct val="80000"/>
              </a:lnSpc>
              <a:spcBef>
                <a:spcPts val="535"/>
              </a:spcBef>
              <a:buClr>
                <a:srgbClr val="0AD0D9"/>
              </a:buClr>
              <a:buSzPct val="93181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dirty="0"/>
              <a:t>	</a:t>
            </a:r>
            <a:r>
              <a:rPr sz="2200" spc="-10" dirty="0">
                <a:latin typeface="Constantia"/>
                <a:cs typeface="Constantia"/>
              </a:rPr>
              <a:t>increase </a:t>
            </a:r>
            <a:r>
              <a:rPr sz="2200" spc="-5" dirty="0">
                <a:latin typeface="Constantia"/>
                <a:cs typeface="Constantia"/>
              </a:rPr>
              <a:t>of </a:t>
            </a:r>
            <a:r>
              <a:rPr sz="2200" spc="-10" dirty="0">
                <a:latin typeface="Constantia"/>
                <a:cs typeface="Constantia"/>
              </a:rPr>
              <a:t>intracranial blood </a:t>
            </a:r>
            <a:r>
              <a:rPr sz="2200" spc="-15" dirty="0">
                <a:latin typeface="Constantia"/>
                <a:cs typeface="Constantia"/>
              </a:rPr>
              <a:t>volume </a:t>
            </a:r>
            <a:r>
              <a:rPr sz="2200" dirty="0">
                <a:latin typeface="Constantia"/>
                <a:cs typeface="Constantia"/>
              </a:rPr>
              <a:t>and </a:t>
            </a:r>
            <a:r>
              <a:rPr sz="2200" spc="-20" dirty="0">
                <a:latin typeface="Constantia"/>
                <a:cs typeface="Constantia"/>
              </a:rPr>
              <a:t>cerebral </a:t>
            </a:r>
            <a:r>
              <a:rPr sz="2200" spc="-10" dirty="0">
                <a:latin typeface="Constantia"/>
                <a:cs typeface="Constantia"/>
              </a:rPr>
              <a:t>blood </a:t>
            </a:r>
            <a:r>
              <a:rPr sz="2200" spc="15" dirty="0">
                <a:latin typeface="Constantia"/>
                <a:cs typeface="Constantia"/>
              </a:rPr>
              <a:t>flow- </a:t>
            </a:r>
            <a:r>
              <a:rPr sz="2200" spc="20" dirty="0">
                <a:latin typeface="Constantia"/>
                <a:cs typeface="Constantia"/>
              </a:rPr>
              <a:t> </a:t>
            </a:r>
            <a:r>
              <a:rPr sz="2200" spc="-10" dirty="0">
                <a:latin typeface="Constantia"/>
                <a:cs typeface="Constantia"/>
              </a:rPr>
              <a:t>because </a:t>
            </a:r>
            <a:r>
              <a:rPr sz="2200" spc="-5" dirty="0">
                <a:latin typeface="Constantia"/>
                <a:cs typeface="Constantia"/>
              </a:rPr>
              <a:t>of </a:t>
            </a:r>
            <a:r>
              <a:rPr sz="2200" spc="-10" dirty="0">
                <a:latin typeface="Constantia"/>
                <a:cs typeface="Constantia"/>
              </a:rPr>
              <a:t>disruption </a:t>
            </a:r>
            <a:r>
              <a:rPr sz="2200" spc="-5" dirty="0">
                <a:latin typeface="Constantia"/>
                <a:cs typeface="Constantia"/>
              </a:rPr>
              <a:t>of </a:t>
            </a:r>
            <a:r>
              <a:rPr sz="2200" spc="-20" dirty="0">
                <a:latin typeface="Constantia"/>
                <a:cs typeface="Constantia"/>
              </a:rPr>
              <a:t>cerebral </a:t>
            </a:r>
            <a:r>
              <a:rPr sz="2200" spc="-10" dirty="0">
                <a:latin typeface="Constantia"/>
                <a:cs typeface="Constantia"/>
              </a:rPr>
              <a:t>autoregulation- </a:t>
            </a:r>
            <a:endParaRPr lang="en-US" sz="2200" spc="-10" dirty="0" smtClean="0">
              <a:latin typeface="Constantia"/>
              <a:cs typeface="Constantia"/>
            </a:endParaRPr>
          </a:p>
          <a:p>
            <a:pPr marL="286385" marR="145415" indent="-274320">
              <a:lnSpc>
                <a:spcPct val="80000"/>
              </a:lnSpc>
              <a:spcBef>
                <a:spcPts val="535"/>
              </a:spcBef>
              <a:buClr>
                <a:srgbClr val="0AD0D9"/>
              </a:buClr>
              <a:buSzPct val="93181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spc="-15" dirty="0" smtClean="0">
                <a:latin typeface="Constantia"/>
                <a:cs typeface="Constantia"/>
              </a:rPr>
              <a:t>Accumulation</a:t>
            </a:r>
            <a:r>
              <a:rPr sz="2200" spc="-75" dirty="0" smtClean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of</a:t>
            </a:r>
            <a:r>
              <a:rPr sz="2200" spc="-10" dirty="0">
                <a:latin typeface="Constantia"/>
                <a:cs typeface="Constantia"/>
              </a:rPr>
              <a:t> glutamine</a:t>
            </a:r>
            <a:r>
              <a:rPr sz="2200" spc="-7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in</a:t>
            </a:r>
            <a:r>
              <a:rPr sz="2200" spc="-90" dirty="0">
                <a:latin typeface="Constantia"/>
                <a:cs typeface="Constantia"/>
              </a:rPr>
              <a:t> </a:t>
            </a:r>
            <a:r>
              <a:rPr sz="2200" spc="-10" dirty="0">
                <a:latin typeface="Constantia"/>
                <a:cs typeface="Constantia"/>
              </a:rPr>
              <a:t>astrocytes</a:t>
            </a:r>
            <a:r>
              <a:rPr sz="2200" spc="-5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leads</a:t>
            </a:r>
            <a:r>
              <a:rPr sz="2200" spc="-70" dirty="0">
                <a:latin typeface="Constantia"/>
                <a:cs typeface="Constantia"/>
              </a:rPr>
              <a:t> </a:t>
            </a:r>
            <a:r>
              <a:rPr sz="2200" spc="-20" dirty="0">
                <a:latin typeface="Constantia"/>
                <a:cs typeface="Constantia"/>
              </a:rPr>
              <a:t>to</a:t>
            </a:r>
            <a:r>
              <a:rPr sz="2200" spc="-90" dirty="0">
                <a:latin typeface="Constantia"/>
                <a:cs typeface="Constantia"/>
              </a:rPr>
              <a:t> </a:t>
            </a:r>
            <a:r>
              <a:rPr sz="2200" spc="-10" dirty="0">
                <a:latin typeface="Constantia"/>
                <a:cs typeface="Constantia"/>
              </a:rPr>
              <a:t>swelling</a:t>
            </a:r>
            <a:r>
              <a:rPr sz="2200" spc="-7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and </a:t>
            </a:r>
            <a:r>
              <a:rPr sz="2200" spc="-53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edema.</a:t>
            </a:r>
            <a:endParaRPr sz="2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200" b="1" spc="-25" dirty="0">
                <a:latin typeface="Constantia"/>
                <a:cs typeface="Constantia"/>
              </a:rPr>
              <a:t>MULTISYSTEM</a:t>
            </a:r>
            <a:r>
              <a:rPr sz="2200" b="1" spc="5" dirty="0">
                <a:latin typeface="Constantia"/>
                <a:cs typeface="Constantia"/>
              </a:rPr>
              <a:t> </a:t>
            </a:r>
            <a:r>
              <a:rPr sz="2200" b="1" spc="-20" dirty="0">
                <a:latin typeface="Constantia"/>
                <a:cs typeface="Constantia"/>
              </a:rPr>
              <a:t>ORGAN</a:t>
            </a:r>
            <a:r>
              <a:rPr sz="2200" b="1" spc="-15" dirty="0">
                <a:latin typeface="Constantia"/>
                <a:cs typeface="Constantia"/>
              </a:rPr>
              <a:t> </a:t>
            </a:r>
            <a:r>
              <a:rPr sz="2200" b="1" spc="-35" dirty="0">
                <a:latin typeface="Constantia"/>
                <a:cs typeface="Constantia"/>
              </a:rPr>
              <a:t>FAILURE</a:t>
            </a:r>
            <a:endParaRPr sz="2200" dirty="0">
              <a:latin typeface="Constantia"/>
              <a:cs typeface="Constantia"/>
            </a:endParaRPr>
          </a:p>
          <a:p>
            <a:pPr marL="286385" marR="520065" indent="-274320">
              <a:lnSpc>
                <a:spcPct val="80000"/>
              </a:lnSpc>
              <a:spcBef>
                <a:spcPts val="49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Hyperdynamic circulation </a:t>
            </a:r>
            <a:r>
              <a:rPr sz="2000" spc="-5" dirty="0">
                <a:latin typeface="Constantia"/>
                <a:cs typeface="Constantia"/>
              </a:rPr>
              <a:t>state </a:t>
            </a:r>
            <a:r>
              <a:rPr sz="2000" dirty="0">
                <a:latin typeface="Constantia"/>
                <a:cs typeface="Constantia"/>
              </a:rPr>
              <a:t>leads </a:t>
            </a:r>
            <a:r>
              <a:rPr sz="2000" spc="-15" dirty="0">
                <a:latin typeface="Constantia"/>
                <a:cs typeface="Constantia"/>
              </a:rPr>
              <a:t>to low </a:t>
            </a:r>
            <a:r>
              <a:rPr sz="2000" spc="-5" dirty="0">
                <a:latin typeface="Constantia"/>
                <a:cs typeface="Constantia"/>
              </a:rPr>
              <a:t>systemic vascular 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resistance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(mimics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sepsis)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circulatory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insufficiency</a:t>
            </a:r>
            <a:r>
              <a:rPr sz="2000" spc="-12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and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poor</a:t>
            </a:r>
            <a:r>
              <a:rPr sz="2000" spc="-1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organ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perfusion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may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initiate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FHF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lead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to</a:t>
            </a:r>
            <a:r>
              <a:rPr sz="2000" spc="-1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complications</a:t>
            </a:r>
            <a:endParaRPr sz="2000" dirty="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8350428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7620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500" y="533476"/>
            <a:ext cx="508317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0" spc="-20" dirty="0">
                <a:solidFill>
                  <a:srgbClr val="04607A"/>
                </a:solidFill>
                <a:latin typeface="Calibri"/>
                <a:cs typeface="Calibri"/>
              </a:rPr>
              <a:t>Pathophysiology</a:t>
            </a:r>
            <a:r>
              <a:rPr sz="4500" b="0" spc="-7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4500" b="0" spc="-15" dirty="0">
                <a:solidFill>
                  <a:srgbClr val="04607A"/>
                </a:solidFill>
                <a:latin typeface="Calibri"/>
                <a:cs typeface="Calibri"/>
              </a:rPr>
              <a:t>ctd…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8916" y="1719427"/>
            <a:ext cx="7946390" cy="4452756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600" b="1" spc="-35" dirty="0">
                <a:latin typeface="Constantia"/>
                <a:cs typeface="Constantia"/>
              </a:rPr>
              <a:t>ENCEPHALOPATHY</a:t>
            </a:r>
            <a:endParaRPr sz="2600" dirty="0">
              <a:latin typeface="Constantia"/>
              <a:cs typeface="Constantia"/>
            </a:endParaRPr>
          </a:p>
          <a:p>
            <a:pPr marL="12700" marR="392430">
              <a:lnSpc>
                <a:spcPct val="90000"/>
              </a:lnSpc>
              <a:spcBef>
                <a:spcPts val="625"/>
              </a:spcBef>
            </a:pPr>
            <a:r>
              <a:rPr sz="2600" spc="-5" dirty="0">
                <a:latin typeface="Constantia"/>
                <a:cs typeface="Constantia"/>
              </a:rPr>
              <a:t>Wide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variety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agents,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including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ammonia,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free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fatty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acids, </a:t>
            </a:r>
            <a:r>
              <a:rPr sz="2600" spc="-10" dirty="0">
                <a:latin typeface="Constantia"/>
                <a:cs typeface="Constantia"/>
              </a:rPr>
              <a:t>mercaptans, </a:t>
            </a:r>
            <a:r>
              <a:rPr sz="2600" spc="-5" dirty="0">
                <a:latin typeface="Constantia"/>
                <a:cs typeface="Constantia"/>
              </a:rPr>
              <a:t>phenols, bile </a:t>
            </a:r>
            <a:r>
              <a:rPr sz="2600" dirty="0">
                <a:latin typeface="Constantia"/>
                <a:cs typeface="Constantia"/>
              </a:rPr>
              <a:t>acids and </a:t>
            </a:r>
            <a:r>
              <a:rPr sz="2600" spc="-5" dirty="0">
                <a:latin typeface="Constantia"/>
                <a:cs typeface="Constantia"/>
              </a:rPr>
              <a:t>aromatic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amino acids </a:t>
            </a:r>
            <a:r>
              <a:rPr sz="2600" spc="-10" dirty="0">
                <a:latin typeface="Constantia"/>
                <a:cs typeface="Constantia"/>
              </a:rPr>
              <a:t>combine </a:t>
            </a:r>
            <a:r>
              <a:rPr sz="2600" spc="-15" dirty="0">
                <a:latin typeface="Constantia"/>
                <a:cs typeface="Constantia"/>
              </a:rPr>
              <a:t>to produce </a:t>
            </a:r>
            <a:r>
              <a:rPr sz="2600" spc="-5" dirty="0">
                <a:latin typeface="Constantia"/>
                <a:cs typeface="Constantia"/>
              </a:rPr>
              <a:t>hepatic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encephalopathy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by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several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different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mechanisms: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di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ect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ellu</a:t>
            </a:r>
            <a:r>
              <a:rPr sz="2600" spc="5" dirty="0">
                <a:latin typeface="Constantia"/>
                <a:cs typeface="Constantia"/>
              </a:rPr>
              <a:t>l</a:t>
            </a:r>
            <a:r>
              <a:rPr sz="2600" dirty="0">
                <a:latin typeface="Constantia"/>
                <a:cs typeface="Constantia"/>
              </a:rPr>
              <a:t>ar</a:t>
            </a:r>
            <a:r>
              <a:rPr sz="2600" spc="-19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ef</a:t>
            </a:r>
            <a:r>
              <a:rPr sz="2600" spc="-30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ect</a:t>
            </a: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indirect: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cause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metabolic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derangement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Constantia"/>
                <a:cs typeface="Constantia"/>
              </a:rPr>
              <a:t>conversion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false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neurotransmitters</a:t>
            </a:r>
            <a:endParaRPr sz="2600" dirty="0">
              <a:latin typeface="Constantia"/>
              <a:cs typeface="Constantia"/>
            </a:endParaRPr>
          </a:p>
          <a:p>
            <a:pPr marL="286385" marR="5080" indent="-274320">
              <a:lnSpc>
                <a:spcPts val="2810"/>
              </a:lnSpc>
              <a:spcBef>
                <a:spcPts val="66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alteration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permeability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5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BBB: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allows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5" dirty="0">
                <a:latin typeface="Constantia"/>
                <a:cs typeface="Constantia"/>
              </a:rPr>
              <a:t>entry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2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toxic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metabolites </a:t>
            </a:r>
            <a:r>
              <a:rPr sz="2600" spc="-15" dirty="0">
                <a:latin typeface="Constantia"/>
                <a:cs typeface="Constantia"/>
              </a:rPr>
              <a:t>into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10" dirty="0">
                <a:latin typeface="Constantia"/>
                <a:cs typeface="Constantia"/>
              </a:rPr>
              <a:t>brain </a:t>
            </a:r>
            <a:r>
              <a:rPr sz="2600" dirty="0">
                <a:latin typeface="Constantia"/>
                <a:cs typeface="Constantia"/>
              </a:rPr>
              <a:t>and thus </a:t>
            </a:r>
            <a:r>
              <a:rPr sz="2600" spc="-10" dirty="0">
                <a:latin typeface="Constantia"/>
                <a:cs typeface="Constantia"/>
              </a:rPr>
              <a:t>contributes </a:t>
            </a:r>
            <a:r>
              <a:rPr sz="2600" spc="-20" dirty="0">
                <a:latin typeface="Constantia"/>
                <a:cs typeface="Constantia"/>
              </a:rPr>
              <a:t>to 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eb</a:t>
            </a:r>
            <a:r>
              <a:rPr sz="2600" spc="-5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al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dirty="0" smtClean="0">
                <a:latin typeface="Constantia"/>
                <a:cs typeface="Constantia"/>
              </a:rPr>
              <a:t>oedema</a:t>
            </a:r>
            <a:endParaRPr sz="2600" dirty="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4891518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3510" y="845565"/>
            <a:ext cx="41554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006B8D"/>
                </a:solidFill>
              </a:rPr>
              <a:t>CLINICAL</a:t>
            </a:r>
            <a:r>
              <a:rPr sz="3200" spc="-45" dirty="0">
                <a:solidFill>
                  <a:srgbClr val="006B8D"/>
                </a:solidFill>
              </a:rPr>
              <a:t> </a:t>
            </a:r>
            <a:r>
              <a:rPr sz="3200" spc="-50" dirty="0">
                <a:solidFill>
                  <a:srgbClr val="006B8D"/>
                </a:solidFill>
              </a:rPr>
              <a:t>PRESENTATION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64540" y="1388109"/>
            <a:ext cx="8023225" cy="34526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20" dirty="0">
                <a:latin typeface="Constantia"/>
                <a:cs typeface="Constantia"/>
              </a:rPr>
              <a:t>HISTORY</a:t>
            </a:r>
            <a:endParaRPr sz="26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00" dirty="0">
              <a:latin typeface="Constantia"/>
              <a:cs typeface="Constantia"/>
            </a:endParaRPr>
          </a:p>
          <a:p>
            <a:pPr marL="287020" marR="1901189" indent="-274955">
              <a:lnSpc>
                <a:spcPts val="2500"/>
              </a:lnSpc>
              <a:spcBef>
                <a:spcPts val="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655" algn="l"/>
              </a:tabLst>
            </a:pPr>
            <a:r>
              <a:rPr sz="2600" dirty="0">
                <a:latin typeface="Constantia"/>
                <a:cs typeface="Constantia"/>
              </a:rPr>
              <a:t>Du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ation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ill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es</a:t>
            </a:r>
            <a:r>
              <a:rPr sz="2600" spc="-35" dirty="0">
                <a:latin typeface="Constantia"/>
                <a:cs typeface="Constantia"/>
              </a:rPr>
              <a:t>s</a:t>
            </a:r>
            <a:r>
              <a:rPr sz="2600" dirty="0">
                <a:latin typeface="Constantia"/>
                <a:cs typeface="Constantia"/>
              </a:rPr>
              <a:t>.Onset</a:t>
            </a:r>
            <a:r>
              <a:rPr sz="2600" spc="-1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jaundi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  </a:t>
            </a:r>
            <a:r>
              <a:rPr sz="2600" spc="-25" dirty="0">
                <a:latin typeface="Constantia"/>
                <a:cs typeface="Constantia"/>
              </a:rPr>
              <a:t>encephalopathy.</a:t>
            </a:r>
            <a:endParaRPr sz="2600" dirty="0">
              <a:latin typeface="Constantia"/>
              <a:cs typeface="Constantia"/>
            </a:endParaRPr>
          </a:p>
          <a:p>
            <a:pPr marL="287020" marR="317500" indent="-274955">
              <a:lnSpc>
                <a:spcPts val="2500"/>
              </a:lnSpc>
              <a:spcBef>
                <a:spcPts val="61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655" algn="l"/>
                <a:tab pos="4498340" algn="l"/>
              </a:tabLst>
            </a:pPr>
            <a:r>
              <a:rPr sz="2600" spc="-5" dirty="0">
                <a:latin typeface="Constantia"/>
                <a:cs typeface="Constantia"/>
              </a:rPr>
              <a:t>Risk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factors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for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hepatitis: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eg-	</a:t>
            </a:r>
            <a:r>
              <a:rPr sz="2600" spc="-5" dirty="0">
                <a:latin typeface="Constantia"/>
                <a:cs typeface="Constantia"/>
              </a:rPr>
              <a:t>street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food,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 smtClean="0">
                <a:latin typeface="Constantia"/>
                <a:cs typeface="Constantia"/>
              </a:rPr>
              <a:t>sanitation</a:t>
            </a:r>
            <a:r>
              <a:rPr sz="2600" spc="-90" dirty="0" smtClean="0">
                <a:latin typeface="Constantia"/>
                <a:cs typeface="Constantia"/>
              </a:rPr>
              <a:t>,</a:t>
            </a:r>
            <a:r>
              <a:rPr sz="2600" spc="-70" dirty="0" smtClean="0">
                <a:latin typeface="Constantia"/>
                <a:cs typeface="Constantia"/>
              </a:rPr>
              <a:t> </a:t>
            </a:r>
            <a:r>
              <a:rPr sz="2600" spc="-40" dirty="0">
                <a:latin typeface="Constantia"/>
                <a:cs typeface="Constantia"/>
              </a:rPr>
              <a:t>surgery.</a:t>
            </a:r>
            <a:endParaRPr sz="2600" dirty="0">
              <a:latin typeface="Constantia"/>
              <a:cs typeface="Constantia"/>
            </a:endParaRPr>
          </a:p>
          <a:p>
            <a:pPr marL="287020" indent="-274955">
              <a:lnSpc>
                <a:spcPct val="100000"/>
              </a:lnSpc>
              <a:spcBef>
                <a:spcPts val="1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655" algn="l"/>
                <a:tab pos="1182370" algn="l"/>
              </a:tabLst>
            </a:pPr>
            <a:r>
              <a:rPr sz="2600" dirty="0" smtClean="0">
                <a:latin typeface="Constantia"/>
                <a:cs typeface="Constantia"/>
              </a:rPr>
              <a:t>Drug</a:t>
            </a:r>
            <a:r>
              <a:rPr lang="en-US" sz="2600" dirty="0" smtClean="0">
                <a:latin typeface="Constantia"/>
                <a:cs typeface="Constantia"/>
              </a:rPr>
              <a:t> </a:t>
            </a:r>
            <a:r>
              <a:rPr sz="2600" dirty="0" smtClean="0">
                <a:latin typeface="Constantia"/>
                <a:cs typeface="Constantia"/>
              </a:rPr>
              <a:t>&amp;</a:t>
            </a:r>
            <a:r>
              <a:rPr sz="2600" spc="-25" dirty="0" smtClean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immunization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history</a:t>
            </a:r>
          </a:p>
          <a:p>
            <a:pPr marL="287020" indent="-274955">
              <a:lnSpc>
                <a:spcPct val="100000"/>
              </a:lnSpc>
              <a:buClr>
                <a:srgbClr val="0AD0D9"/>
              </a:buClr>
              <a:buSzPct val="94230"/>
              <a:buFont typeface="Segoe UI Symbol"/>
              <a:buChar char="⚫"/>
              <a:tabLst>
                <a:tab pos="287655" algn="l"/>
              </a:tabLst>
            </a:pPr>
            <a:r>
              <a:rPr sz="2600" spc="-5" dirty="0">
                <a:latin typeface="Constantia"/>
                <a:cs typeface="Constantia"/>
              </a:rPr>
              <a:t>H/O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any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bleeding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episode.</a:t>
            </a:r>
            <a:endParaRPr sz="2600" dirty="0">
              <a:latin typeface="Constantia"/>
              <a:cs typeface="Constantia"/>
            </a:endParaRPr>
          </a:p>
          <a:p>
            <a:pPr marL="287020" marR="5080" indent="-274955">
              <a:lnSpc>
                <a:spcPct val="8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655" algn="l"/>
              </a:tabLst>
            </a:pPr>
            <a:r>
              <a:rPr sz="2600" spc="-85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eat</a:t>
            </a:r>
            <a:r>
              <a:rPr sz="2600" spc="5" dirty="0">
                <a:latin typeface="Constantia"/>
                <a:cs typeface="Constantia"/>
              </a:rPr>
              <a:t>u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es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50" dirty="0">
                <a:latin typeface="Constantia"/>
                <a:cs typeface="Constantia"/>
              </a:rPr>
              <a:t> </a:t>
            </a:r>
            <a:r>
              <a:rPr sz="2600" dirty="0" smtClean="0">
                <a:latin typeface="Constantia"/>
                <a:cs typeface="Constantia"/>
              </a:rPr>
              <a:t>he</a:t>
            </a:r>
            <a:r>
              <a:rPr sz="2600" spc="-10" dirty="0" smtClean="0">
                <a:latin typeface="Constantia"/>
                <a:cs typeface="Constantia"/>
              </a:rPr>
              <a:t>p</a:t>
            </a:r>
            <a:r>
              <a:rPr sz="2600" dirty="0" smtClean="0">
                <a:latin typeface="Constantia"/>
                <a:cs typeface="Constantia"/>
              </a:rPr>
              <a:t>atic</a:t>
            </a:r>
            <a:endParaRPr sz="2600" dirty="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9139849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5940" y="1869160"/>
            <a:ext cx="4853305" cy="185547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weakness,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nausea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vomiting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Right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hypochondrial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discomfort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8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20" dirty="0">
                <a:latin typeface="Constantia"/>
                <a:cs typeface="Constantia"/>
              </a:rPr>
              <a:t>Family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history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0" dirty="0">
                <a:latin typeface="Constantia"/>
                <a:cs typeface="Constantia"/>
              </a:rPr>
              <a:t>S</a:t>
            </a:r>
            <a:r>
              <a:rPr sz="2400" spc="-30" dirty="0">
                <a:latin typeface="Constantia"/>
                <a:cs typeface="Constantia"/>
              </a:rPr>
              <a:t>y</a:t>
            </a:r>
            <a:r>
              <a:rPr sz="2400" dirty="0">
                <a:latin typeface="Constantia"/>
                <a:cs typeface="Constantia"/>
              </a:rPr>
              <a:t>s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emic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enqui</a:t>
            </a:r>
            <a:r>
              <a:rPr sz="2400" spc="40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y</a:t>
            </a:r>
            <a:endParaRPr sz="24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2628218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3114" y="787984"/>
            <a:ext cx="357060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5" dirty="0"/>
              <a:t>Physical</a:t>
            </a:r>
            <a:r>
              <a:rPr sz="3200" spc="-90" dirty="0"/>
              <a:t> </a:t>
            </a:r>
            <a:r>
              <a:rPr sz="3200" spc="-10" dirty="0"/>
              <a:t>examination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145844" y="1409445"/>
            <a:ext cx="7157084" cy="4721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7825" indent="-283845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77825" algn="l"/>
                <a:tab pos="378460" algn="l"/>
              </a:tabLst>
            </a:pPr>
            <a:r>
              <a:rPr sz="2000" spc="-10" dirty="0">
                <a:latin typeface="Constantia"/>
                <a:cs typeface="Constantia"/>
              </a:rPr>
              <a:t>Jaundice</a:t>
            </a:r>
            <a:endParaRPr sz="2000">
              <a:latin typeface="Constantia"/>
              <a:cs typeface="Constantia"/>
            </a:endParaRPr>
          </a:p>
          <a:p>
            <a:pPr marL="377825" indent="-283845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377825" algn="l"/>
                <a:tab pos="378460" algn="l"/>
              </a:tabLst>
            </a:pPr>
            <a:r>
              <a:rPr sz="2000" spc="-5" dirty="0">
                <a:latin typeface="Constantia"/>
                <a:cs typeface="Constantia"/>
              </a:rPr>
              <a:t>Anaemia</a:t>
            </a:r>
            <a:endParaRPr sz="2000">
              <a:latin typeface="Constantia"/>
              <a:cs typeface="Constantia"/>
            </a:endParaRPr>
          </a:p>
          <a:p>
            <a:pPr marL="377825" indent="-283845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377825" algn="l"/>
                <a:tab pos="378460" algn="l"/>
              </a:tabLst>
            </a:pPr>
            <a:r>
              <a:rPr sz="2000" dirty="0">
                <a:latin typeface="Constantia"/>
                <a:cs typeface="Constantia"/>
              </a:rPr>
              <a:t>Vital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signs:</a:t>
            </a:r>
            <a:r>
              <a:rPr sz="2000" spc="-10" dirty="0">
                <a:latin typeface="Constantia"/>
                <a:cs typeface="Constantia"/>
              </a:rPr>
              <a:t> Hypotension,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tachycardia,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tachypnoea.</a:t>
            </a:r>
            <a:endParaRPr sz="2000">
              <a:latin typeface="Constantia"/>
              <a:cs typeface="Constantia"/>
            </a:endParaRPr>
          </a:p>
          <a:p>
            <a:pPr marL="377825" indent="-283845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377825" algn="l"/>
                <a:tab pos="378460" algn="l"/>
              </a:tabLst>
            </a:pPr>
            <a:r>
              <a:rPr sz="2000" spc="-5" dirty="0">
                <a:latin typeface="Constantia"/>
                <a:cs typeface="Constantia"/>
              </a:rPr>
              <a:t>Mental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status.</a:t>
            </a:r>
            <a:endParaRPr sz="2000">
              <a:latin typeface="Constantia"/>
              <a:cs typeface="Constantia"/>
            </a:endParaRPr>
          </a:p>
          <a:p>
            <a:pPr marL="377825" indent="-283845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377825" algn="l"/>
                <a:tab pos="378460" algn="l"/>
              </a:tabLst>
            </a:pPr>
            <a:r>
              <a:rPr sz="2000" spc="-10" dirty="0">
                <a:latin typeface="Constantia"/>
                <a:cs typeface="Constantia"/>
              </a:rPr>
              <a:t>Hepatomegaly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–uncommon,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liver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usually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N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size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-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smaller</a:t>
            </a:r>
            <a:endParaRPr sz="2000">
              <a:latin typeface="Constantia"/>
              <a:cs typeface="Constantia"/>
            </a:endParaRPr>
          </a:p>
          <a:p>
            <a:pPr marL="377825" indent="-283845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377825" algn="l"/>
                <a:tab pos="378460" algn="l"/>
              </a:tabLst>
            </a:pPr>
            <a:r>
              <a:rPr sz="2000" spc="-5" dirty="0">
                <a:latin typeface="Constantia"/>
                <a:cs typeface="Constantia"/>
              </a:rPr>
              <a:t>Splenomegaly</a:t>
            </a:r>
            <a:endParaRPr sz="2000">
              <a:latin typeface="Constantia"/>
              <a:cs typeface="Constantia"/>
            </a:endParaRPr>
          </a:p>
          <a:p>
            <a:pPr marL="377825" marR="5080" indent="-283845">
              <a:lnSpc>
                <a:spcPts val="1920"/>
              </a:lnSpc>
              <a:spcBef>
                <a:spcPts val="46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77825" algn="l"/>
                <a:tab pos="378460" algn="l"/>
              </a:tabLst>
            </a:pPr>
            <a:r>
              <a:rPr sz="2000" dirty="0">
                <a:latin typeface="Constantia"/>
                <a:cs typeface="Constantia"/>
              </a:rPr>
              <a:t>Stigmata of </a:t>
            </a:r>
            <a:r>
              <a:rPr sz="2000" spc="-10" dirty="0">
                <a:latin typeface="Constantia"/>
                <a:cs typeface="Constantia"/>
              </a:rPr>
              <a:t>chronic </a:t>
            </a:r>
            <a:r>
              <a:rPr sz="2000" spc="-15" dirty="0">
                <a:latin typeface="Constantia"/>
                <a:cs typeface="Constantia"/>
              </a:rPr>
              <a:t>liver </a:t>
            </a:r>
            <a:r>
              <a:rPr sz="2000" spc="-5" dirty="0">
                <a:latin typeface="Constantia"/>
                <a:cs typeface="Constantia"/>
              </a:rPr>
              <a:t>disease- </a:t>
            </a:r>
            <a:r>
              <a:rPr sz="2000" dirty="0">
                <a:latin typeface="Constantia"/>
                <a:cs typeface="Constantia"/>
              </a:rPr>
              <a:t>ALF </a:t>
            </a:r>
            <a:r>
              <a:rPr sz="2000" spc="-5" dirty="0">
                <a:latin typeface="Constantia"/>
                <a:cs typeface="Constantia"/>
              </a:rPr>
              <a:t>2’ </a:t>
            </a:r>
            <a:r>
              <a:rPr sz="2000" spc="-15" dirty="0">
                <a:latin typeface="Constantia"/>
                <a:cs typeface="Constantia"/>
              </a:rPr>
              <a:t>to </a:t>
            </a:r>
            <a:r>
              <a:rPr sz="2000" spc="-5" dirty="0">
                <a:latin typeface="Constantia"/>
                <a:cs typeface="Constantia"/>
              </a:rPr>
              <a:t>compensated 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diseases(caput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medusa,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spider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nevi,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spider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angiomata,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ascites, </a:t>
            </a:r>
            <a:r>
              <a:rPr sz="2000" spc="-4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contractures,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palmar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erythema)</a:t>
            </a:r>
            <a:endParaRPr sz="2000">
              <a:latin typeface="Constantia"/>
              <a:cs typeface="Constantia"/>
            </a:endParaRPr>
          </a:p>
          <a:p>
            <a:pPr marL="377825" indent="-283845">
              <a:lnSpc>
                <a:spcPct val="100000"/>
              </a:lnSpc>
              <a:spcBef>
                <a:spcPts val="2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77825" algn="l"/>
                <a:tab pos="378460" algn="l"/>
              </a:tabLst>
            </a:pPr>
            <a:r>
              <a:rPr sz="2000" spc="-5" dirty="0">
                <a:latin typeface="Constantia"/>
                <a:cs typeface="Constantia"/>
              </a:rPr>
              <a:t>Ascites</a:t>
            </a:r>
            <a:endParaRPr sz="2000">
              <a:latin typeface="Constantia"/>
              <a:cs typeface="Constantia"/>
            </a:endParaRPr>
          </a:p>
          <a:p>
            <a:pPr marL="377825" indent="-283845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377825" algn="l"/>
                <a:tab pos="378460" algn="l"/>
              </a:tabLst>
            </a:pPr>
            <a:r>
              <a:rPr sz="2000" spc="-15" dirty="0">
                <a:latin typeface="Constantia"/>
                <a:cs typeface="Constantia"/>
              </a:rPr>
              <a:t>Features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of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raised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ICP-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unequal </a:t>
            </a:r>
            <a:r>
              <a:rPr sz="2000" dirty="0">
                <a:latin typeface="Constantia"/>
                <a:cs typeface="Constantia"/>
              </a:rPr>
              <a:t>n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fixed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pupils</a:t>
            </a:r>
            <a:endParaRPr sz="2000">
              <a:latin typeface="Constantia"/>
              <a:cs typeface="Constantia"/>
            </a:endParaRPr>
          </a:p>
          <a:p>
            <a:pPr marL="286385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15" dirty="0">
                <a:latin typeface="Constantia"/>
                <a:cs typeface="Constantia"/>
              </a:rPr>
              <a:t>flapping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'hepatic'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tremor</a:t>
            </a:r>
            <a:endParaRPr sz="2000">
              <a:latin typeface="Constantia"/>
              <a:cs typeface="Constantia"/>
            </a:endParaRPr>
          </a:p>
          <a:p>
            <a:pPr marL="286385" indent="-274320">
              <a:lnSpc>
                <a:spcPts val="216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profuse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sweating,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local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or</a:t>
            </a:r>
            <a:r>
              <a:rPr sz="2000" spc="-14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general</a:t>
            </a:r>
            <a:r>
              <a:rPr sz="2000" spc="-10" dirty="0">
                <a:latin typeface="Constantia"/>
                <a:cs typeface="Constantia"/>
              </a:rPr>
              <a:t> myoclonus,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focal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10" dirty="0">
                <a:latin typeface="Constantia"/>
                <a:cs typeface="Constantia"/>
              </a:rPr>
              <a:t>fits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or</a:t>
            </a:r>
            <a:endParaRPr sz="2000">
              <a:latin typeface="Constantia"/>
              <a:cs typeface="Constantia"/>
            </a:endParaRPr>
          </a:p>
          <a:p>
            <a:pPr marL="286385">
              <a:lnSpc>
                <a:spcPts val="2160"/>
              </a:lnSpc>
            </a:pPr>
            <a:r>
              <a:rPr sz="2000" spc="-5" dirty="0">
                <a:latin typeface="Constantia"/>
                <a:cs typeface="Constantia"/>
              </a:rPr>
              <a:t>de</a:t>
            </a:r>
            <a:r>
              <a:rPr sz="2000" spc="-35" dirty="0">
                <a:latin typeface="Constantia"/>
                <a:cs typeface="Constantia"/>
              </a:rPr>
              <a:t>c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25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eb</a:t>
            </a:r>
            <a:r>
              <a:rPr sz="2000" spc="-40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30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p</a:t>
            </a:r>
            <a:r>
              <a:rPr sz="2000" dirty="0">
                <a:latin typeface="Constantia"/>
                <a:cs typeface="Constantia"/>
              </a:rPr>
              <a:t>osturing</a:t>
            </a:r>
            <a:endParaRPr sz="2000">
              <a:latin typeface="Constantia"/>
              <a:cs typeface="Constantia"/>
            </a:endParaRPr>
          </a:p>
          <a:p>
            <a:pPr marL="286385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30" dirty="0">
                <a:latin typeface="Constantia"/>
                <a:cs typeface="Constantia"/>
              </a:rPr>
              <a:t>P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10" dirty="0">
                <a:latin typeface="Constantia"/>
                <a:cs typeface="Constantia"/>
              </a:rPr>
              <a:t>p</a:t>
            </a:r>
            <a:r>
              <a:rPr sz="2000" spc="-5" dirty="0">
                <a:latin typeface="Constantia"/>
                <a:cs typeface="Constantia"/>
              </a:rPr>
              <a:t>illoedem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</a:t>
            </a:r>
            <a:r>
              <a:rPr sz="2000" spc="-40" dirty="0">
                <a:latin typeface="Constantia"/>
                <a:cs typeface="Constantia"/>
              </a:rPr>
              <a:t>c</a:t>
            </a:r>
            <a:r>
              <a:rPr sz="2000" spc="-5" dirty="0">
                <a:latin typeface="Constantia"/>
                <a:cs typeface="Constantia"/>
              </a:rPr>
              <a:t>cur</a:t>
            </a: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40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25" dirty="0">
                <a:latin typeface="Constantia"/>
                <a:cs typeface="Constantia"/>
              </a:rPr>
              <a:t>l</a:t>
            </a:r>
            <a:r>
              <a:rPr sz="2000" dirty="0">
                <a:latin typeface="Constantia"/>
                <a:cs typeface="Constantia"/>
              </a:rPr>
              <a:t>y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and </a:t>
            </a:r>
            <a:r>
              <a:rPr sz="2000" spc="-5" dirty="0">
                <a:latin typeface="Constantia"/>
                <a:cs typeface="Constantia"/>
              </a:rPr>
              <a:t>i</a:t>
            </a: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la</a:t>
            </a:r>
            <a:r>
              <a:rPr sz="2000" spc="-25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sign</a:t>
            </a:r>
            <a:endParaRPr sz="2000">
              <a:latin typeface="Constantia"/>
              <a:cs typeface="Constantia"/>
            </a:endParaRPr>
          </a:p>
          <a:p>
            <a:pPr marL="286385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75" dirty="0">
                <a:latin typeface="Constantia"/>
                <a:cs typeface="Constantia"/>
              </a:rPr>
              <a:t>F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25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or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hep</a:t>
            </a:r>
            <a:r>
              <a:rPr sz="2000" spc="-10" dirty="0">
                <a:latin typeface="Constantia"/>
                <a:cs typeface="Constantia"/>
              </a:rPr>
              <a:t>a</a:t>
            </a:r>
            <a:r>
              <a:rPr sz="2000" spc="-5" dirty="0">
                <a:latin typeface="Constantia"/>
                <a:cs typeface="Constantia"/>
              </a:rPr>
              <a:t>ticus</a:t>
            </a:r>
            <a:endParaRPr sz="20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6641055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5940" y="1869160"/>
            <a:ext cx="7485380" cy="406781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Cardiovascular-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hypotension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with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low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SVR</a:t>
            </a:r>
            <a:endParaRPr sz="2600">
              <a:latin typeface="Constantia"/>
              <a:cs typeface="Constantia"/>
            </a:endParaRPr>
          </a:p>
          <a:p>
            <a:pPr marL="286385" marR="29209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Pulmonary-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resp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alkalosis,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impaired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peripheral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spc="5" dirty="0">
                <a:latin typeface="Constantia"/>
                <a:cs typeface="Constantia"/>
              </a:rPr>
              <a:t>O2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uptake,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pulmonary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edema,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ARDS</a:t>
            </a:r>
            <a:endParaRPr sz="2600">
              <a:latin typeface="Constantia"/>
              <a:cs typeface="Constantia"/>
            </a:endParaRPr>
          </a:p>
          <a:p>
            <a:pPr marL="286385" marR="64135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GIT-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GI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bleeding(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decreased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clotting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factors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&amp;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platelets,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DIC),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pancreatitis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due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ischaemia</a:t>
            </a:r>
            <a:endParaRPr sz="2600">
              <a:latin typeface="Constantia"/>
              <a:cs typeface="Constantia"/>
            </a:endParaRPr>
          </a:p>
          <a:p>
            <a:pPr marL="286385" marR="508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Renal-ATN, </a:t>
            </a:r>
            <a:r>
              <a:rPr sz="2600" spc="-10" dirty="0">
                <a:latin typeface="Constantia"/>
                <a:cs typeface="Constantia"/>
              </a:rPr>
              <a:t>hepatorenal </a:t>
            </a:r>
            <a:r>
              <a:rPr sz="2600" spc="-5" dirty="0">
                <a:latin typeface="Constantia"/>
                <a:cs typeface="Constantia"/>
              </a:rPr>
              <a:t>syndrome, </a:t>
            </a:r>
            <a:r>
              <a:rPr sz="2600" spc="-10" dirty="0">
                <a:latin typeface="Constantia"/>
                <a:cs typeface="Constantia"/>
              </a:rPr>
              <a:t>hyponatremia,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hypokalemia,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hypophosphatemia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Hematology-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coagulopathy,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infection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Endocrine-</a:t>
            </a:r>
            <a:r>
              <a:rPr sz="2600" spc="1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hypoglycemia,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adrenal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insufficiency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1696277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28" y="0"/>
              <a:ext cx="9145590" cy="6857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70127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Investigation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9644" y="1388109"/>
            <a:ext cx="7698740" cy="4322337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065" marR="1950720">
              <a:lnSpc>
                <a:spcPct val="80000"/>
              </a:lnSpc>
              <a:spcBef>
                <a:spcPts val="725"/>
              </a:spcBef>
              <a:tabLst>
                <a:tab pos="339090" algn="l"/>
                <a:tab pos="3752850" algn="l"/>
              </a:tabLst>
            </a:pPr>
            <a:r>
              <a:rPr lang="en-US" dirty="0" smtClean="0"/>
              <a:t>Diagnosis:</a:t>
            </a:r>
          </a:p>
          <a:p>
            <a:pPr marL="12065" marR="1950720">
              <a:lnSpc>
                <a:spcPct val="80000"/>
              </a:lnSpc>
              <a:spcBef>
                <a:spcPts val="725"/>
              </a:spcBef>
              <a:tabLst>
                <a:tab pos="339090" algn="l"/>
                <a:tab pos="3752850" algn="l"/>
              </a:tabLst>
            </a:pPr>
            <a:r>
              <a:rPr lang="en-US" sz="2600" spc="-10" dirty="0" smtClean="0">
                <a:latin typeface="Constantia"/>
                <a:cs typeface="Constantia"/>
              </a:rPr>
              <a:t>a. </a:t>
            </a:r>
            <a:r>
              <a:rPr lang="en-US" sz="2600" spc="-10" dirty="0" smtClean="0">
                <a:latin typeface="Constantia"/>
                <a:cs typeface="Constantia"/>
              </a:rPr>
              <a:t>CBC</a:t>
            </a:r>
            <a:r>
              <a:rPr sz="2600" spc="-10" dirty="0" smtClean="0">
                <a:latin typeface="Constantia"/>
                <a:cs typeface="Constantia"/>
              </a:rPr>
              <a:t>:</a:t>
            </a:r>
            <a:r>
              <a:rPr sz="2600" spc="-5" dirty="0" smtClean="0">
                <a:latin typeface="Constantia"/>
                <a:cs typeface="Constantia"/>
              </a:rPr>
              <a:t>Leucocytosis</a:t>
            </a:r>
            <a:r>
              <a:rPr sz="2600" spc="-125" dirty="0" smtClean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,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thrombocytopenia</a:t>
            </a:r>
            <a:endParaRPr sz="2600" dirty="0">
              <a:latin typeface="Constantia"/>
              <a:cs typeface="Constantia"/>
            </a:endParaRPr>
          </a:p>
          <a:p>
            <a:pPr marL="12065">
              <a:lnSpc>
                <a:spcPct val="100000"/>
              </a:lnSpc>
              <a:spcBef>
                <a:spcPts val="5"/>
              </a:spcBef>
              <a:tabLst>
                <a:tab pos="352425" algn="l"/>
                <a:tab pos="3488690" algn="l"/>
              </a:tabLst>
            </a:pPr>
            <a:r>
              <a:rPr lang="en-US" sz="2600" spc="-15" dirty="0" smtClean="0">
                <a:latin typeface="Constantia"/>
                <a:cs typeface="Constantia"/>
              </a:rPr>
              <a:t>b. </a:t>
            </a:r>
            <a:r>
              <a:rPr sz="2600" spc="-15" dirty="0" smtClean="0">
                <a:latin typeface="Constantia"/>
                <a:cs typeface="Constantia"/>
              </a:rPr>
              <a:t>LFT</a:t>
            </a:r>
            <a:r>
              <a:rPr sz="2600" spc="-15" dirty="0">
                <a:latin typeface="Constantia"/>
                <a:cs typeface="Constantia"/>
              </a:rPr>
              <a:t>: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Serum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 smtClean="0">
                <a:latin typeface="Constantia"/>
                <a:cs typeface="Constantia"/>
              </a:rPr>
              <a:t>bilirubin</a:t>
            </a:r>
            <a:r>
              <a:rPr lang="en-US" sz="2600" spc="-5" dirty="0" smtClean="0">
                <a:latin typeface="Constantia"/>
                <a:cs typeface="Constantia"/>
              </a:rPr>
              <a:t> </a:t>
            </a:r>
            <a:r>
              <a:rPr sz="2600" dirty="0" smtClean="0">
                <a:latin typeface="Symbol"/>
                <a:cs typeface="Symbol"/>
              </a:rPr>
              <a:t></a:t>
            </a:r>
            <a:endParaRPr sz="2600" dirty="0">
              <a:latin typeface="Symbol"/>
              <a:cs typeface="Symbol"/>
            </a:endParaRPr>
          </a:p>
          <a:p>
            <a:pPr marL="286385" indent="-274320">
              <a:lnSpc>
                <a:spcPct val="100000"/>
              </a:lnSpc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65" dirty="0">
                <a:latin typeface="Constantia"/>
                <a:cs typeface="Constantia"/>
              </a:rPr>
              <a:t>ALT: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raised</a:t>
            </a:r>
            <a:endParaRPr sz="2600" dirty="0">
              <a:latin typeface="Constantia"/>
              <a:cs typeface="Constantia"/>
            </a:endParaRPr>
          </a:p>
          <a:p>
            <a:pPr marL="286385" indent="-274320">
              <a:lnSpc>
                <a:spcPct val="100000"/>
              </a:lnSpc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AST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:raised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esp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paracetamol-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100-500x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normal</a:t>
            </a:r>
            <a:endParaRPr sz="2600" dirty="0">
              <a:latin typeface="Constantia"/>
              <a:cs typeface="Constantia"/>
            </a:endParaRPr>
          </a:p>
          <a:p>
            <a:pPr marL="286385" indent="-274320">
              <a:lnSpc>
                <a:spcPct val="100000"/>
              </a:lnSpc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  <a:tab pos="3388995" algn="l"/>
              </a:tabLst>
            </a:pPr>
            <a:r>
              <a:rPr sz="2600" spc="-5" dirty="0">
                <a:latin typeface="Constantia"/>
                <a:cs typeface="Constantia"/>
              </a:rPr>
              <a:t>Alkaline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phospatase:	</a:t>
            </a:r>
            <a:r>
              <a:rPr sz="2600" spc="-20" dirty="0">
                <a:latin typeface="Constantia"/>
                <a:cs typeface="Constantia"/>
              </a:rPr>
              <a:t>may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be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normal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or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dirty="0">
                <a:latin typeface="Symbol"/>
                <a:cs typeface="Symbol"/>
              </a:rPr>
              <a:t></a:t>
            </a:r>
          </a:p>
          <a:p>
            <a:pPr marL="286385" marR="1176020" indent="-274320">
              <a:lnSpc>
                <a:spcPct val="8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  <a:tab pos="2964815" algn="l"/>
              </a:tabLst>
            </a:pPr>
            <a:r>
              <a:rPr sz="2600" dirty="0">
                <a:latin typeface="Constantia"/>
                <a:cs typeface="Constantia"/>
              </a:rPr>
              <a:t>PT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dirty="0" err="1" smtClean="0">
                <a:latin typeface="Constantia"/>
                <a:cs typeface="Constantia"/>
              </a:rPr>
              <a:t>I</a:t>
            </a:r>
            <a:r>
              <a:rPr sz="2600" spc="5" dirty="0" err="1" smtClean="0">
                <a:latin typeface="Constantia"/>
                <a:cs typeface="Constantia"/>
              </a:rPr>
              <a:t>N</a:t>
            </a:r>
            <a:r>
              <a:rPr sz="2600" spc="-5" dirty="0" err="1" smtClean="0">
                <a:latin typeface="Constantia"/>
                <a:cs typeface="Constantia"/>
              </a:rPr>
              <a:t>R:p</a:t>
            </a:r>
            <a:r>
              <a:rPr sz="2600" spc="-40" dirty="0" err="1" smtClean="0">
                <a:latin typeface="Constantia"/>
                <a:cs typeface="Constantia"/>
              </a:rPr>
              <a:t>r</a:t>
            </a:r>
            <a:r>
              <a:rPr sz="2600" dirty="0" err="1" smtClean="0">
                <a:latin typeface="Constantia"/>
                <a:cs typeface="Constantia"/>
              </a:rPr>
              <a:t>ol</a:t>
            </a:r>
            <a:r>
              <a:rPr sz="2600" spc="-10" dirty="0" err="1" smtClean="0">
                <a:latin typeface="Constantia"/>
                <a:cs typeface="Constantia"/>
              </a:rPr>
              <a:t>o</a:t>
            </a:r>
            <a:r>
              <a:rPr sz="2600" spc="-5" dirty="0" err="1" smtClean="0">
                <a:latin typeface="Constantia"/>
                <a:cs typeface="Constantia"/>
              </a:rPr>
              <a:t>n</a:t>
            </a:r>
            <a:r>
              <a:rPr sz="2600" spc="-70" dirty="0" err="1" smtClean="0">
                <a:latin typeface="Constantia"/>
                <a:cs typeface="Constantia"/>
              </a:rPr>
              <a:t>g</a:t>
            </a:r>
            <a:r>
              <a:rPr sz="2600" dirty="0" err="1" smtClean="0">
                <a:latin typeface="Constantia"/>
                <a:cs typeface="Constantia"/>
              </a:rPr>
              <a:t>e</a:t>
            </a:r>
            <a:r>
              <a:rPr sz="2600" spc="5" dirty="0" err="1" smtClean="0">
                <a:latin typeface="Constantia"/>
                <a:cs typeface="Constantia"/>
              </a:rPr>
              <a:t>d</a:t>
            </a:r>
            <a:r>
              <a:rPr sz="2600" dirty="0" smtClean="0">
                <a:latin typeface="Constantia"/>
                <a:cs typeface="Constantia"/>
              </a:rPr>
              <a:t>.</a:t>
            </a:r>
            <a:endParaRPr sz="2600" dirty="0">
              <a:latin typeface="Constantia"/>
              <a:cs typeface="Constantia"/>
            </a:endParaRPr>
          </a:p>
          <a:p>
            <a:pPr marL="286385" indent="-274320">
              <a:lnSpc>
                <a:spcPct val="100000"/>
              </a:lnSpc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Albumin: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usually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normal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unless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prolonged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course</a:t>
            </a:r>
            <a:endParaRPr sz="2600" dirty="0">
              <a:latin typeface="Constantia"/>
              <a:cs typeface="Constantia"/>
            </a:endParaRPr>
          </a:p>
          <a:p>
            <a:pPr marL="330200" indent="-318135">
              <a:lnSpc>
                <a:spcPct val="100000"/>
              </a:lnSpc>
              <a:buAutoNum type="alphaLcPeriod" startAt="3"/>
              <a:tabLst>
                <a:tab pos="330835" algn="l"/>
              </a:tabLst>
            </a:pPr>
            <a:r>
              <a:rPr sz="2600" spc="-5" dirty="0">
                <a:latin typeface="Constantia"/>
                <a:cs typeface="Constantia"/>
              </a:rPr>
              <a:t>Blood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grouping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cross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matching</a:t>
            </a:r>
            <a:endParaRPr sz="2600" dirty="0">
              <a:latin typeface="Constantia"/>
              <a:cs typeface="Constantia"/>
            </a:endParaRPr>
          </a:p>
          <a:p>
            <a:pPr marL="365760" indent="-353695">
              <a:lnSpc>
                <a:spcPct val="100000"/>
              </a:lnSpc>
              <a:spcBef>
                <a:spcPts val="5"/>
              </a:spcBef>
              <a:buAutoNum type="alphaLcPeriod" startAt="3"/>
              <a:tabLst>
                <a:tab pos="366395" algn="l"/>
              </a:tabLst>
            </a:pPr>
            <a:r>
              <a:rPr sz="2600" spc="-5" dirty="0">
                <a:latin typeface="Constantia"/>
                <a:cs typeface="Constantia"/>
              </a:rPr>
              <a:t>blood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cultures</a:t>
            </a:r>
            <a:endParaRPr sz="2600" dirty="0">
              <a:latin typeface="Constantia"/>
              <a:cs typeface="Constantia"/>
            </a:endParaRPr>
          </a:p>
          <a:p>
            <a:pPr marL="338455" indent="-326390">
              <a:lnSpc>
                <a:spcPct val="100000"/>
              </a:lnSpc>
              <a:buAutoNum type="alphaLcPeriod" startAt="3"/>
              <a:tabLst>
                <a:tab pos="339090" algn="l"/>
              </a:tabLst>
            </a:pPr>
            <a:r>
              <a:rPr sz="2600" spc="-5" dirty="0">
                <a:latin typeface="Constantia"/>
                <a:cs typeface="Constantia"/>
              </a:rPr>
              <a:t>Blood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sugar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levels</a:t>
            </a:r>
            <a:endParaRPr sz="2600" dirty="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2414079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7647" y="235407"/>
            <a:ext cx="23202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0" dirty="0"/>
              <a:t>Inv.continued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145844" y="762660"/>
            <a:ext cx="7430770" cy="497649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spc="-5" dirty="0">
                <a:latin typeface="Constantia"/>
                <a:cs typeface="Constantia"/>
              </a:rPr>
              <a:t>E</a:t>
            </a:r>
            <a:r>
              <a:rPr sz="2800" spc="-1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.</a:t>
            </a:r>
            <a:r>
              <a:rPr sz="2800" spc="-2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Biochemical</a:t>
            </a:r>
            <a:r>
              <a:rPr sz="2800" spc="-4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test:U/E/Cs</a:t>
            </a:r>
            <a:endParaRPr sz="2800">
              <a:latin typeface="Constantia"/>
              <a:cs typeface="Constantia"/>
            </a:endParaRPr>
          </a:p>
          <a:p>
            <a:pPr marL="553085" indent="-541020">
              <a:lnSpc>
                <a:spcPct val="100000"/>
              </a:lnSpc>
              <a:spcBef>
                <a:spcPts val="67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553085" algn="l"/>
                <a:tab pos="553720" algn="l"/>
              </a:tabLst>
            </a:pPr>
            <a:r>
              <a:rPr sz="2800" spc="-5" dirty="0">
                <a:latin typeface="Constantia"/>
                <a:cs typeface="Constantia"/>
              </a:rPr>
              <a:t>S.</a:t>
            </a:r>
            <a:r>
              <a:rPr sz="2800" spc="-2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Electrolytes-</a:t>
            </a:r>
            <a:r>
              <a:rPr sz="2800" spc="1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Hypokalaemia</a:t>
            </a:r>
            <a:r>
              <a:rPr sz="2800" spc="-10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and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others.</a:t>
            </a:r>
            <a:endParaRPr sz="2800">
              <a:latin typeface="Constantia"/>
              <a:cs typeface="Constantia"/>
            </a:endParaRPr>
          </a:p>
          <a:p>
            <a:pPr marL="553085" indent="-541020">
              <a:lnSpc>
                <a:spcPct val="100000"/>
              </a:lnSpc>
              <a:spcBef>
                <a:spcPts val="67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553085" algn="l"/>
                <a:tab pos="553720" algn="l"/>
              </a:tabLst>
            </a:pPr>
            <a:r>
              <a:rPr sz="2800" spc="-5" dirty="0">
                <a:latin typeface="Constantia"/>
                <a:cs typeface="Constantia"/>
              </a:rPr>
              <a:t>S.</a:t>
            </a:r>
            <a:r>
              <a:rPr sz="2800" spc="-15" dirty="0">
                <a:latin typeface="Constantia"/>
                <a:cs typeface="Constantia"/>
              </a:rPr>
              <a:t> Glucose-</a:t>
            </a:r>
            <a:r>
              <a:rPr sz="2800" spc="3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Hypoglycaemia.</a:t>
            </a:r>
            <a:endParaRPr sz="2800">
              <a:latin typeface="Constantia"/>
              <a:cs typeface="Constantia"/>
            </a:endParaRPr>
          </a:p>
          <a:p>
            <a:pPr marL="553085" indent="-541020">
              <a:lnSpc>
                <a:spcPct val="100000"/>
              </a:lnSpc>
              <a:spcBef>
                <a:spcPts val="67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553085" algn="l"/>
                <a:tab pos="553720" algn="l"/>
              </a:tabLst>
            </a:pPr>
            <a:r>
              <a:rPr sz="2800" spc="-5" dirty="0">
                <a:latin typeface="Constantia"/>
                <a:cs typeface="Constantia"/>
              </a:rPr>
              <a:t>S.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Creatinine</a:t>
            </a:r>
            <a:endParaRPr sz="2800">
              <a:latin typeface="Constantia"/>
              <a:cs typeface="Constantia"/>
            </a:endParaRPr>
          </a:p>
          <a:p>
            <a:pPr marL="553085" indent="-541020">
              <a:lnSpc>
                <a:spcPct val="100000"/>
              </a:lnSpc>
              <a:spcBef>
                <a:spcPts val="71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553085" algn="l"/>
                <a:tab pos="553720" algn="l"/>
                <a:tab pos="996950" algn="l"/>
              </a:tabLst>
            </a:pPr>
            <a:r>
              <a:rPr sz="2800" spc="-5" dirty="0">
                <a:latin typeface="Constantia"/>
                <a:cs typeface="Constantia"/>
              </a:rPr>
              <a:t>S.	Ammonia-</a:t>
            </a:r>
            <a:r>
              <a:rPr sz="2800" spc="-3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Symbol"/>
                <a:cs typeface="Symbol"/>
              </a:rPr>
              <a:t></a:t>
            </a:r>
            <a:endParaRPr sz="2800">
              <a:latin typeface="Symbol"/>
              <a:cs typeface="Symbol"/>
            </a:endParaRPr>
          </a:p>
          <a:p>
            <a:pPr marL="553085" indent="-541020">
              <a:lnSpc>
                <a:spcPct val="100000"/>
              </a:lnSpc>
              <a:spcBef>
                <a:spcPts val="63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553085" algn="l"/>
                <a:tab pos="553720" algn="l"/>
              </a:tabLst>
            </a:pPr>
            <a:r>
              <a:rPr sz="2800" spc="-5" dirty="0">
                <a:latin typeface="Constantia"/>
                <a:cs typeface="Constantia"/>
              </a:rPr>
              <a:t>S.</a:t>
            </a:r>
            <a:r>
              <a:rPr sz="2800" spc="-2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Calcium</a:t>
            </a:r>
            <a:r>
              <a:rPr sz="2800" spc="-3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,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Phosphate,</a:t>
            </a:r>
            <a:r>
              <a:rPr sz="2800" spc="-5" dirty="0">
                <a:latin typeface="Constantia"/>
                <a:cs typeface="Constantia"/>
              </a:rPr>
              <a:t> Magnesium</a:t>
            </a:r>
            <a:endParaRPr sz="2800">
              <a:latin typeface="Constantia"/>
              <a:cs typeface="Constantia"/>
            </a:endParaRPr>
          </a:p>
          <a:p>
            <a:pPr marL="286385" marR="5080" indent="-274320">
              <a:lnSpc>
                <a:spcPct val="100000"/>
              </a:lnSpc>
              <a:spcBef>
                <a:spcPts val="67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553085" algn="l"/>
                <a:tab pos="553720" algn="l"/>
                <a:tab pos="2199640" algn="l"/>
              </a:tabLst>
            </a:pPr>
            <a:r>
              <a:rPr dirty="0"/>
              <a:t>	</a:t>
            </a:r>
            <a:r>
              <a:rPr sz="2800" spc="-5" dirty="0">
                <a:latin typeface="Constantia"/>
                <a:cs typeface="Constantia"/>
              </a:rPr>
              <a:t>S.</a:t>
            </a:r>
            <a:r>
              <a:rPr sz="2800" spc="-1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lacta</a:t>
            </a:r>
            <a:r>
              <a:rPr sz="2800" spc="-45" dirty="0">
                <a:latin typeface="Constantia"/>
                <a:cs typeface="Constantia"/>
              </a:rPr>
              <a:t>t</a:t>
            </a:r>
            <a:r>
              <a:rPr sz="2800" spc="-5" dirty="0">
                <a:latin typeface="Constantia"/>
                <a:cs typeface="Constantia"/>
              </a:rPr>
              <a:t>e:</a:t>
            </a:r>
            <a:r>
              <a:rPr sz="2800" dirty="0">
                <a:latin typeface="Constantia"/>
                <a:cs typeface="Constantia"/>
              </a:rPr>
              <a:t>	</a:t>
            </a:r>
            <a:r>
              <a:rPr sz="2800" spc="-10" dirty="0">
                <a:latin typeface="Constantia"/>
                <a:cs typeface="Constantia"/>
              </a:rPr>
              <a:t>A</a:t>
            </a:r>
            <a:r>
              <a:rPr sz="2800" spc="-5" dirty="0">
                <a:latin typeface="Constantia"/>
                <a:cs typeface="Constantia"/>
              </a:rPr>
              <a:t>t</a:t>
            </a:r>
            <a:r>
              <a:rPr sz="2800" spc="-8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4</a:t>
            </a:r>
            <a:r>
              <a:rPr sz="2800" spc="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hour</a:t>
            </a:r>
            <a:r>
              <a:rPr sz="2800" spc="-15" dirty="0">
                <a:latin typeface="Constantia"/>
                <a:cs typeface="Constantia"/>
              </a:rPr>
              <a:t>s</a:t>
            </a:r>
            <a:r>
              <a:rPr sz="2800" spc="-5" dirty="0">
                <a:latin typeface="Constantia"/>
                <a:cs typeface="Constantia"/>
              </a:rPr>
              <a:t>(&gt;3.5)</a:t>
            </a:r>
            <a:r>
              <a:rPr sz="2800" spc="-2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or</a:t>
            </a:r>
            <a:r>
              <a:rPr sz="2800" spc="-17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at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12</a:t>
            </a:r>
            <a:r>
              <a:rPr sz="2800" spc="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hours(&gt;3)  </a:t>
            </a:r>
            <a:r>
              <a:rPr sz="2800" spc="-20" dirty="0">
                <a:latin typeface="Constantia"/>
                <a:cs typeface="Constantia"/>
              </a:rPr>
              <a:t>are </a:t>
            </a:r>
            <a:r>
              <a:rPr sz="2800" spc="-15" dirty="0">
                <a:latin typeface="Constantia"/>
                <a:cs typeface="Constantia"/>
              </a:rPr>
              <a:t>early </a:t>
            </a:r>
            <a:r>
              <a:rPr sz="2800" spc="-10" dirty="0">
                <a:latin typeface="Constantia"/>
                <a:cs typeface="Constantia"/>
              </a:rPr>
              <a:t>predictors </a:t>
            </a:r>
            <a:r>
              <a:rPr sz="2800" spc="-5" dirty="0">
                <a:latin typeface="Constantia"/>
                <a:cs typeface="Constantia"/>
              </a:rPr>
              <a:t>of </a:t>
            </a:r>
            <a:r>
              <a:rPr sz="2800" spc="-15" dirty="0">
                <a:latin typeface="Constantia"/>
                <a:cs typeface="Constantia"/>
              </a:rPr>
              <a:t>outcome </a:t>
            </a:r>
            <a:r>
              <a:rPr sz="2800" spc="-10" dirty="0">
                <a:latin typeface="Constantia"/>
                <a:cs typeface="Constantia"/>
              </a:rPr>
              <a:t>in </a:t>
            </a:r>
            <a:r>
              <a:rPr sz="2800" spc="-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acetamenophan</a:t>
            </a:r>
            <a:r>
              <a:rPr sz="2800" spc="-4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induced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60" dirty="0">
                <a:latin typeface="Constantia"/>
                <a:cs typeface="Constantia"/>
              </a:rPr>
              <a:t>ALF.</a:t>
            </a:r>
            <a:endParaRPr sz="28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latin typeface="Constantia"/>
                <a:cs typeface="Constantia"/>
              </a:rPr>
              <a:t>F .</a:t>
            </a:r>
            <a:r>
              <a:rPr sz="2800" spc="-2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Blood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gas</a:t>
            </a:r>
            <a:r>
              <a:rPr sz="2800" spc="-12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analysis.</a:t>
            </a:r>
            <a:endParaRPr sz="28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6832630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88666" y="845565"/>
            <a:ext cx="26212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40" dirty="0"/>
              <a:t>To</a:t>
            </a:r>
            <a:r>
              <a:rPr sz="3200" spc="-35" dirty="0"/>
              <a:t> </a:t>
            </a:r>
            <a:r>
              <a:rPr sz="3200" spc="-15" dirty="0"/>
              <a:t>detect</a:t>
            </a:r>
            <a:r>
              <a:rPr sz="3200" spc="-35" dirty="0"/>
              <a:t> </a:t>
            </a:r>
            <a:r>
              <a:rPr sz="3200" spc="-5" dirty="0"/>
              <a:t>cause</a:t>
            </a:r>
            <a:endParaRPr sz="3200"/>
          </a:p>
        </p:txBody>
      </p:sp>
      <p:sp>
        <p:nvSpPr>
          <p:cNvPr id="9" name="object 9"/>
          <p:cNvSpPr txBox="1"/>
          <p:nvPr/>
        </p:nvSpPr>
        <p:spPr>
          <a:xfrm>
            <a:off x="1679194" y="1478432"/>
            <a:ext cx="6837045" cy="258699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800" spc="-5" dirty="0">
                <a:latin typeface="Constantia"/>
                <a:cs typeface="Constantia"/>
              </a:rPr>
              <a:t>G</a:t>
            </a:r>
            <a:r>
              <a:rPr sz="2800" spc="-1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.</a:t>
            </a:r>
            <a:r>
              <a:rPr sz="2800" spc="-1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Serological</a:t>
            </a:r>
            <a:r>
              <a:rPr sz="2800" spc="-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marker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7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Anti</a:t>
            </a:r>
            <a:r>
              <a:rPr sz="2800" spc="-25" dirty="0">
                <a:latin typeface="Constantia"/>
                <a:cs typeface="Constantia"/>
              </a:rPr>
              <a:t> </a:t>
            </a:r>
            <a:r>
              <a:rPr sz="2800" spc="-90" dirty="0">
                <a:latin typeface="Constantia"/>
                <a:cs typeface="Constantia"/>
              </a:rPr>
              <a:t>HAV</a:t>
            </a:r>
            <a:r>
              <a:rPr sz="2800" spc="-7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IgM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7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  <a:tab pos="1604010" algn="l"/>
              </a:tabLst>
            </a:pPr>
            <a:r>
              <a:rPr sz="2800" spc="-15" dirty="0">
                <a:latin typeface="Constantia"/>
                <a:cs typeface="Constantia"/>
              </a:rPr>
              <a:t>HBsAg,	</a:t>
            </a:r>
            <a:r>
              <a:rPr sz="2800" spc="-20" dirty="0">
                <a:latin typeface="Constantia"/>
                <a:cs typeface="Constantia"/>
              </a:rPr>
              <a:t>AntiHBcore</a:t>
            </a:r>
            <a:r>
              <a:rPr sz="2800" spc="-7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IgM</a:t>
            </a:r>
            <a:r>
              <a:rPr sz="2800" spc="-8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antibody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7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Anti</a:t>
            </a:r>
            <a:r>
              <a:rPr sz="2800" spc="-30" dirty="0">
                <a:latin typeface="Constantia"/>
                <a:cs typeface="Constantia"/>
              </a:rPr>
              <a:t> HEV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IgM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7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Screening</a:t>
            </a:r>
            <a:r>
              <a:rPr sz="2800" spc="-5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for</a:t>
            </a:r>
            <a:r>
              <a:rPr sz="2800" spc="-16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other</a:t>
            </a:r>
            <a:r>
              <a:rPr sz="2800" spc="-17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viruses-</a:t>
            </a:r>
            <a:r>
              <a:rPr sz="2800" spc="25" dirty="0">
                <a:latin typeface="Constantia"/>
                <a:cs typeface="Constantia"/>
              </a:rPr>
              <a:t> </a:t>
            </a:r>
            <a:r>
              <a:rPr sz="2800" spc="-80" dirty="0">
                <a:latin typeface="Constantia"/>
                <a:cs typeface="Constantia"/>
              </a:rPr>
              <a:t>HSV,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CMV</a:t>
            </a:r>
            <a:r>
              <a:rPr sz="2800" spc="-114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etc.</a:t>
            </a:r>
            <a:endParaRPr sz="28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75939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39" y="1537970"/>
            <a:ext cx="9037320" cy="677108"/>
          </a:xfrm>
        </p:spPr>
        <p:txBody>
          <a:bodyPr/>
          <a:lstStyle/>
          <a:p>
            <a:r>
              <a:rPr lang="en-US" sz="4400" b="1" dirty="0" smtClean="0"/>
              <a:t>Toxic hepatitis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830997"/>
          </a:xfrm>
        </p:spPr>
        <p:txBody>
          <a:bodyPr/>
          <a:lstStyle/>
          <a:p>
            <a:r>
              <a:rPr lang="en-US" dirty="0" smtClean="0"/>
              <a:t>Dr Jackson KWIZERA NDEKEZI</a:t>
            </a:r>
          </a:p>
          <a:p>
            <a:r>
              <a:rPr lang="en-US" dirty="0" smtClean="0"/>
              <a:t>Anesthesiologist</a:t>
            </a:r>
          </a:p>
          <a:p>
            <a:r>
              <a:rPr lang="en-US" dirty="0" smtClean="0"/>
              <a:t>Critical care medicine fellow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22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0189" y="845565"/>
            <a:ext cx="32607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Immunological</a:t>
            </a:r>
            <a:r>
              <a:rPr sz="3200" spc="-65" dirty="0"/>
              <a:t> </a:t>
            </a:r>
            <a:r>
              <a:rPr sz="3200" spc="-20" dirty="0"/>
              <a:t>test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374394" y="1371879"/>
            <a:ext cx="7420609" cy="403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10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  <a:tab pos="301625" algn="l"/>
              </a:tabLst>
            </a:pPr>
            <a:r>
              <a:rPr sz="2800" spc="-5" dirty="0">
                <a:latin typeface="Constantia"/>
                <a:cs typeface="Constantia"/>
              </a:rPr>
              <a:t>S.</a:t>
            </a:r>
            <a:r>
              <a:rPr sz="2800" spc="-10" dirty="0">
                <a:latin typeface="Constantia"/>
                <a:cs typeface="Constantia"/>
              </a:rPr>
              <a:t> immunoglobulin,</a:t>
            </a:r>
            <a:r>
              <a:rPr sz="2800" spc="-1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ANA,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anti</a:t>
            </a:r>
            <a:r>
              <a:rPr sz="2800" spc="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SMA,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antiLKM1 </a:t>
            </a:r>
            <a:r>
              <a:rPr sz="2800" spc="-68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J	.</a:t>
            </a:r>
            <a:r>
              <a:rPr sz="2800" spc="-1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Serum</a:t>
            </a:r>
            <a:r>
              <a:rPr sz="2800" spc="-10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acetamenophen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level</a:t>
            </a:r>
            <a:endParaRPr sz="2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latin typeface="Constantia"/>
                <a:cs typeface="Constantia"/>
              </a:rPr>
              <a:t>K</a:t>
            </a:r>
            <a:r>
              <a:rPr sz="2800" spc="-4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.</a:t>
            </a:r>
            <a:r>
              <a:rPr sz="2800" spc="-2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USG</a:t>
            </a:r>
            <a:r>
              <a:rPr sz="2800" spc="-7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of</a:t>
            </a:r>
            <a:r>
              <a:rPr sz="2800" spc="5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HBS</a:t>
            </a:r>
            <a:endParaRPr sz="2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381000" algn="l"/>
              </a:tabLst>
            </a:pPr>
            <a:r>
              <a:rPr sz="2800" spc="-5" dirty="0">
                <a:latin typeface="Constantia"/>
                <a:cs typeface="Constantia"/>
              </a:rPr>
              <a:t>L	. </a:t>
            </a:r>
            <a:r>
              <a:rPr sz="2800" spc="-10" dirty="0">
                <a:latin typeface="Constantia"/>
                <a:cs typeface="Constantia"/>
              </a:rPr>
              <a:t>Screening</a:t>
            </a:r>
            <a:r>
              <a:rPr sz="2800" spc="-5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for</a:t>
            </a:r>
            <a:r>
              <a:rPr sz="2800" spc="-10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metabolic</a:t>
            </a:r>
            <a:r>
              <a:rPr sz="2800" spc="-13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disease.</a:t>
            </a:r>
            <a:endParaRPr sz="2800">
              <a:latin typeface="Constantia"/>
              <a:cs typeface="Constantia"/>
            </a:endParaRPr>
          </a:p>
          <a:p>
            <a:pPr marL="12700" marR="400685">
              <a:lnSpc>
                <a:spcPct val="120000"/>
              </a:lnSpc>
            </a:pPr>
            <a:r>
              <a:rPr sz="2800" spc="-5" dirty="0">
                <a:latin typeface="Constantia"/>
                <a:cs typeface="Constantia"/>
              </a:rPr>
              <a:t>M</a:t>
            </a:r>
            <a:r>
              <a:rPr sz="2800" spc="-1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.</a:t>
            </a:r>
            <a:r>
              <a:rPr sz="2800" spc="-1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EEG-</a:t>
            </a:r>
            <a:r>
              <a:rPr sz="2800" spc="-5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encephalopathy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has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xteristic</a:t>
            </a:r>
            <a:r>
              <a:rPr sz="2800" spc="-12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pattern </a:t>
            </a:r>
            <a:r>
              <a:rPr sz="2800" spc="-69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N .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Liver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biopsy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:in</a:t>
            </a:r>
            <a:r>
              <a:rPr sz="2800" spc="-13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auto-immune,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metabolic</a:t>
            </a:r>
            <a:endParaRPr sz="2800">
              <a:latin typeface="Constantia"/>
              <a:cs typeface="Constantia"/>
            </a:endParaRPr>
          </a:p>
          <a:p>
            <a:pPr marL="286385" marR="1438910" indent="161290">
              <a:lnSpc>
                <a:spcPct val="100000"/>
              </a:lnSpc>
              <a:spcBef>
                <a:spcPts val="670"/>
              </a:spcBef>
            </a:pPr>
            <a:r>
              <a:rPr sz="2800" spc="-10" dirty="0">
                <a:latin typeface="Constantia"/>
                <a:cs typeface="Constantia"/>
              </a:rPr>
              <a:t>causes </a:t>
            </a:r>
            <a:r>
              <a:rPr sz="2800" spc="-5" dirty="0">
                <a:latin typeface="Constantia"/>
                <a:cs typeface="Constantia"/>
              </a:rPr>
              <a:t>of </a:t>
            </a:r>
            <a:r>
              <a:rPr sz="2800" spc="-25" dirty="0">
                <a:latin typeface="Constantia"/>
                <a:cs typeface="Constantia"/>
              </a:rPr>
              <a:t>liver </a:t>
            </a:r>
            <a:r>
              <a:rPr sz="2800" spc="-10" dirty="0">
                <a:latin typeface="Constantia"/>
                <a:cs typeface="Constantia"/>
              </a:rPr>
              <a:t>failure. </a:t>
            </a:r>
            <a:r>
              <a:rPr sz="2800" spc="-40" dirty="0">
                <a:latin typeface="Constantia"/>
                <a:cs typeface="Constantia"/>
              </a:rPr>
              <a:t>Transjugular, </a:t>
            </a:r>
            <a:r>
              <a:rPr sz="2800" spc="-3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Percutaneous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CI</a:t>
            </a:r>
            <a:r>
              <a:rPr sz="2800" spc="-8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due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to</a:t>
            </a:r>
            <a:r>
              <a:rPr sz="2800" spc="-14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coagulopathy</a:t>
            </a:r>
            <a:endParaRPr sz="28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5853477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2044" y="1083310"/>
            <a:ext cx="5556885" cy="258635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b="1" u="heavy" spc="-5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onstantia"/>
                <a:cs typeface="Constantia"/>
              </a:rPr>
              <a:t>Sc</a:t>
            </a:r>
            <a:r>
              <a:rPr sz="2400" b="1" u="heavy" spc="-40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onstantia"/>
                <a:cs typeface="Constantia"/>
              </a:rPr>
              <a:t>r</a:t>
            </a:r>
            <a:r>
              <a:rPr sz="2400" b="1" u="heavy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onstantia"/>
                <a:cs typeface="Constantia"/>
              </a:rPr>
              <a:t>e</a:t>
            </a:r>
            <a:r>
              <a:rPr sz="2400" b="1" u="heavy" spc="5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onstantia"/>
                <a:cs typeface="Constantia"/>
              </a:rPr>
              <a:t>e</a:t>
            </a:r>
            <a:r>
              <a:rPr sz="2400" b="1" u="heavy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onstantia"/>
                <a:cs typeface="Constantia"/>
              </a:rPr>
              <a:t>ning</a:t>
            </a:r>
            <a:r>
              <a:rPr sz="2400" b="1" u="heavy" spc="-30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onstantia"/>
                <a:cs typeface="Constantia"/>
              </a:rPr>
              <a:t> </a:t>
            </a:r>
            <a:r>
              <a:rPr sz="2400" b="1" u="heavy" spc="-10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onstantia"/>
                <a:cs typeface="Constantia"/>
              </a:rPr>
              <a:t>f</a:t>
            </a:r>
            <a:r>
              <a:rPr sz="2400" b="1" u="heavy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onstantia"/>
                <a:cs typeface="Constantia"/>
              </a:rPr>
              <a:t>or</a:t>
            </a:r>
            <a:r>
              <a:rPr sz="2400" b="1" u="heavy" spc="-125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onstantia"/>
                <a:cs typeface="Constantia"/>
              </a:rPr>
              <a:t> </a:t>
            </a:r>
            <a:r>
              <a:rPr sz="2400" b="1" u="heavy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onstantia"/>
                <a:cs typeface="Constantia"/>
              </a:rPr>
              <a:t>W</a:t>
            </a:r>
            <a:r>
              <a:rPr sz="2400" b="1" u="heavy" spc="-10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onstantia"/>
                <a:cs typeface="Constantia"/>
              </a:rPr>
              <a:t>i</a:t>
            </a:r>
            <a:r>
              <a:rPr sz="2400" b="1" u="heavy" spc="-5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onstantia"/>
                <a:cs typeface="Constantia"/>
              </a:rPr>
              <a:t>lson</a:t>
            </a:r>
            <a:r>
              <a:rPr sz="2400" b="1" u="heavy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onstantia"/>
                <a:cs typeface="Constantia"/>
              </a:rPr>
              <a:t>s</a:t>
            </a:r>
            <a:r>
              <a:rPr sz="2400" b="1" u="heavy" spc="-90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onstantia"/>
                <a:cs typeface="Constantia"/>
              </a:rPr>
              <a:t> </a:t>
            </a:r>
            <a:r>
              <a:rPr sz="2400" b="1" u="heavy" spc="-5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onstantia"/>
                <a:cs typeface="Constantia"/>
              </a:rPr>
              <a:t>di</a:t>
            </a:r>
            <a:r>
              <a:rPr sz="2400" b="1" u="heavy" spc="-10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onstantia"/>
                <a:cs typeface="Constantia"/>
              </a:rPr>
              <a:t>s</a:t>
            </a:r>
            <a:r>
              <a:rPr sz="2400" b="1" u="heavy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onstantia"/>
                <a:cs typeface="Constantia"/>
              </a:rPr>
              <a:t>ease</a:t>
            </a:r>
            <a:endParaRPr sz="2400">
              <a:latin typeface="Constantia"/>
              <a:cs typeface="Constantia"/>
            </a:endParaRPr>
          </a:p>
          <a:p>
            <a:pPr marL="286385" marR="508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dirty="0">
                <a:latin typeface="Constantia"/>
                <a:cs typeface="Constantia"/>
              </a:rPr>
              <a:t>Slit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40" dirty="0">
                <a:latin typeface="Constantia"/>
                <a:cs typeface="Constantia"/>
              </a:rPr>
              <a:t>L</a:t>
            </a:r>
            <a:r>
              <a:rPr sz="2400" dirty="0">
                <a:latin typeface="Constantia"/>
                <a:cs typeface="Constantia"/>
              </a:rPr>
              <a:t>amp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50" dirty="0">
                <a:latin typeface="Constantia"/>
                <a:cs typeface="Constantia"/>
              </a:rPr>
              <a:t>E</a:t>
            </a:r>
            <a:r>
              <a:rPr sz="2400" spc="-65" dirty="0">
                <a:latin typeface="Constantia"/>
                <a:cs typeface="Constantia"/>
              </a:rPr>
              <a:t>y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10" dirty="0">
                <a:latin typeface="Constantia"/>
                <a:cs typeface="Constantia"/>
              </a:rPr>
              <a:t>x</a:t>
            </a:r>
            <a:r>
              <a:rPr sz="2400" dirty="0">
                <a:latin typeface="Constantia"/>
                <a:cs typeface="Constantia"/>
              </a:rPr>
              <a:t>amination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f</a:t>
            </a:r>
            <a:r>
              <a:rPr sz="2400" dirty="0">
                <a:latin typeface="Constantia"/>
                <a:cs typeface="Constantia"/>
              </a:rPr>
              <a:t>or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K</a:t>
            </a:r>
            <a:r>
              <a:rPr sz="2400" dirty="0">
                <a:latin typeface="Constantia"/>
                <a:cs typeface="Constantia"/>
              </a:rPr>
              <a:t>F</a:t>
            </a:r>
            <a:r>
              <a:rPr sz="2400" spc="-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r</a:t>
            </a:r>
            <a:r>
              <a:rPr sz="2400" spc="5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n</a:t>
            </a:r>
            <a:r>
              <a:rPr sz="2400" dirty="0">
                <a:latin typeface="Constantia"/>
                <a:cs typeface="Constantia"/>
              </a:rPr>
              <a:t>g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&amp;  </a:t>
            </a:r>
            <a:r>
              <a:rPr sz="2400" spc="-10" dirty="0">
                <a:latin typeface="Constantia"/>
                <a:cs typeface="Constantia"/>
              </a:rPr>
              <a:t>cataract</a:t>
            </a:r>
            <a:endParaRPr sz="2400">
              <a:latin typeface="Constantia"/>
              <a:cs typeface="Constantia"/>
            </a:endParaRPr>
          </a:p>
          <a:p>
            <a:pPr marL="286385" indent="-274320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dirty="0">
                <a:latin typeface="Constantia"/>
                <a:cs typeface="Constantia"/>
              </a:rPr>
              <a:t>Serum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copper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levels</a:t>
            </a:r>
            <a:endParaRPr sz="2400">
              <a:latin typeface="Constantia"/>
              <a:cs typeface="Constantia"/>
            </a:endParaRPr>
          </a:p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dirty="0">
                <a:latin typeface="Constantia"/>
                <a:cs typeface="Constantia"/>
              </a:rPr>
              <a:t>Serum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Ceruloplasmin</a:t>
            </a:r>
            <a:endParaRPr sz="2400">
              <a:latin typeface="Constantia"/>
              <a:cs typeface="Constantia"/>
            </a:endParaRPr>
          </a:p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24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hours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urinary</a:t>
            </a:r>
            <a:r>
              <a:rPr sz="2400" spc="-14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copper</a:t>
            </a:r>
            <a:endParaRPr sz="24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2591569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532828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15" dirty="0">
                <a:solidFill>
                  <a:schemeClr val="tx1"/>
                </a:solidFill>
              </a:rPr>
              <a:t>Management</a:t>
            </a:r>
            <a:r>
              <a:rPr sz="2800" b="1" spc="-70" dirty="0">
                <a:solidFill>
                  <a:schemeClr val="tx1"/>
                </a:solidFill>
              </a:rPr>
              <a:t> </a:t>
            </a:r>
            <a:r>
              <a:rPr sz="2800" b="1" dirty="0">
                <a:solidFill>
                  <a:schemeClr val="tx1"/>
                </a:solidFill>
              </a:rPr>
              <a:t>of</a:t>
            </a:r>
            <a:r>
              <a:rPr sz="2800" b="1" spc="-25" dirty="0">
                <a:solidFill>
                  <a:schemeClr val="tx1"/>
                </a:solidFill>
              </a:rPr>
              <a:t> </a:t>
            </a:r>
            <a:r>
              <a:rPr sz="2800" b="1" dirty="0">
                <a:solidFill>
                  <a:schemeClr val="tx1"/>
                </a:solidFill>
              </a:rPr>
              <a:t>ALF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8236" y="1872739"/>
            <a:ext cx="7863840" cy="330962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6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96545" algn="l"/>
              </a:tabLst>
            </a:pPr>
            <a:r>
              <a:rPr sz="2600" b="1" spc="-5" dirty="0">
                <a:solidFill>
                  <a:srgbClr val="6F2F9F"/>
                </a:solidFill>
                <a:latin typeface="Constantia"/>
                <a:cs typeface="Constantia"/>
              </a:rPr>
              <a:t>Medical:</a:t>
            </a:r>
            <a:r>
              <a:rPr sz="2600" b="1" spc="-45" dirty="0">
                <a:solidFill>
                  <a:srgbClr val="6F2F9F"/>
                </a:solidFill>
                <a:latin typeface="Constantia"/>
                <a:cs typeface="Constantia"/>
              </a:rPr>
              <a:t> </a:t>
            </a:r>
            <a:r>
              <a:rPr sz="2600" spc="-114" dirty="0">
                <a:latin typeface="Constantia"/>
                <a:cs typeface="Constantia"/>
              </a:rPr>
              <a:t>To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maintain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physiological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functions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5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liver</a:t>
            </a:r>
            <a:endParaRPr sz="2600">
              <a:latin typeface="Constantia"/>
              <a:cs typeface="Constantia"/>
            </a:endParaRPr>
          </a:p>
          <a:p>
            <a:pPr marL="854075">
              <a:lnSpc>
                <a:spcPct val="100000"/>
              </a:lnSpc>
              <a:spcBef>
                <a:spcPts val="730"/>
              </a:spcBef>
            </a:pPr>
            <a:r>
              <a:rPr sz="2050" spc="-1300" dirty="0">
                <a:solidFill>
                  <a:srgbClr val="0AD0D9"/>
                </a:solidFill>
                <a:latin typeface="Segoe UI Symbol"/>
                <a:cs typeface="Segoe UI Symbol"/>
              </a:rPr>
              <a:t>🞄</a:t>
            </a:r>
            <a:r>
              <a:rPr sz="2050" spc="55" dirty="0">
                <a:solidFill>
                  <a:srgbClr val="0AD0D9"/>
                </a:solidFill>
                <a:latin typeface="Segoe UI Symbol"/>
                <a:cs typeface="Segoe UI Symbol"/>
              </a:rPr>
              <a:t> </a:t>
            </a:r>
            <a:r>
              <a:rPr sz="3200" dirty="0">
                <a:latin typeface="Constantia"/>
                <a:cs typeface="Constantia"/>
              </a:rPr>
              <a:t>Sup</a:t>
            </a:r>
            <a:r>
              <a:rPr sz="3200" spc="-15" dirty="0">
                <a:latin typeface="Constantia"/>
                <a:cs typeface="Constantia"/>
              </a:rPr>
              <a:t>p</a:t>
            </a:r>
            <a:r>
              <a:rPr sz="3200" dirty="0">
                <a:latin typeface="Constantia"/>
                <a:cs typeface="Constantia"/>
              </a:rPr>
              <a:t>or</a:t>
            </a:r>
            <a:r>
              <a:rPr sz="3200" spc="-15" dirty="0">
                <a:latin typeface="Constantia"/>
                <a:cs typeface="Constantia"/>
              </a:rPr>
              <a:t>t</a:t>
            </a:r>
            <a:r>
              <a:rPr sz="3200" spc="-35" dirty="0">
                <a:latin typeface="Constantia"/>
                <a:cs typeface="Constantia"/>
              </a:rPr>
              <a:t>i</a:t>
            </a:r>
            <a:r>
              <a:rPr sz="3200" spc="-75" dirty="0">
                <a:latin typeface="Constantia"/>
                <a:cs typeface="Constantia"/>
              </a:rPr>
              <a:t>v</a:t>
            </a:r>
            <a:r>
              <a:rPr sz="3200" dirty="0">
                <a:latin typeface="Constantia"/>
                <a:cs typeface="Constantia"/>
              </a:rPr>
              <a:t>e</a:t>
            </a:r>
            <a:r>
              <a:rPr sz="3200" spc="-155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ca</a:t>
            </a:r>
            <a:r>
              <a:rPr sz="3200" spc="-60" dirty="0">
                <a:latin typeface="Constantia"/>
                <a:cs typeface="Constantia"/>
              </a:rPr>
              <a:t>r</a:t>
            </a:r>
            <a:r>
              <a:rPr sz="3200" dirty="0">
                <a:latin typeface="Constantia"/>
                <a:cs typeface="Constantia"/>
              </a:rPr>
              <a:t>e</a:t>
            </a:r>
            <a:endParaRPr sz="3200">
              <a:latin typeface="Constantia"/>
              <a:cs typeface="Constantia"/>
            </a:endParaRPr>
          </a:p>
          <a:p>
            <a:pPr marL="854075">
              <a:lnSpc>
                <a:spcPct val="100000"/>
              </a:lnSpc>
              <a:spcBef>
                <a:spcPts val="770"/>
              </a:spcBef>
            </a:pPr>
            <a:r>
              <a:rPr sz="2050" spc="-1300" dirty="0">
                <a:solidFill>
                  <a:srgbClr val="0AD0D9"/>
                </a:solidFill>
                <a:latin typeface="Segoe UI Symbol"/>
                <a:cs typeface="Segoe UI Symbol"/>
              </a:rPr>
              <a:t>🞄</a:t>
            </a:r>
            <a:r>
              <a:rPr sz="2050" spc="55" dirty="0">
                <a:solidFill>
                  <a:srgbClr val="0AD0D9"/>
                </a:solidFill>
                <a:latin typeface="Segoe UI Symbol"/>
                <a:cs typeface="Segoe UI Symbol"/>
              </a:rPr>
              <a:t> </a:t>
            </a:r>
            <a:r>
              <a:rPr sz="3200" dirty="0">
                <a:latin typeface="Constantia"/>
                <a:cs typeface="Constantia"/>
              </a:rPr>
              <a:t>Speci</a:t>
            </a:r>
            <a:r>
              <a:rPr sz="3200" spc="65" dirty="0">
                <a:latin typeface="Constantia"/>
                <a:cs typeface="Constantia"/>
              </a:rPr>
              <a:t>f</a:t>
            </a:r>
            <a:r>
              <a:rPr sz="3200" spc="-5" dirty="0">
                <a:latin typeface="Constantia"/>
                <a:cs typeface="Constantia"/>
              </a:rPr>
              <a:t>i</a:t>
            </a:r>
            <a:r>
              <a:rPr sz="3200" dirty="0">
                <a:latin typeface="Constantia"/>
                <a:cs typeface="Constantia"/>
              </a:rPr>
              <a:t>c</a:t>
            </a:r>
            <a:r>
              <a:rPr sz="3200" spc="-105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t</a:t>
            </a:r>
            <a:r>
              <a:rPr sz="3200" spc="-55" dirty="0">
                <a:latin typeface="Constantia"/>
                <a:cs typeface="Constantia"/>
              </a:rPr>
              <a:t>r</a:t>
            </a:r>
            <a:r>
              <a:rPr sz="3200" dirty="0">
                <a:latin typeface="Constantia"/>
                <a:cs typeface="Constantia"/>
              </a:rPr>
              <a:t>eatme</a:t>
            </a:r>
            <a:r>
              <a:rPr sz="3200" spc="-10" dirty="0">
                <a:latin typeface="Constantia"/>
                <a:cs typeface="Constantia"/>
              </a:rPr>
              <a:t>n</a:t>
            </a:r>
            <a:r>
              <a:rPr sz="3200" dirty="0">
                <a:latin typeface="Constantia"/>
                <a:cs typeface="Constantia"/>
              </a:rPr>
              <a:t>t</a:t>
            </a:r>
            <a:endParaRPr sz="3200">
              <a:latin typeface="Constantia"/>
              <a:cs typeface="Constantia"/>
            </a:endParaRPr>
          </a:p>
          <a:p>
            <a:pPr marL="295910" indent="-283845">
              <a:lnSpc>
                <a:spcPct val="100000"/>
              </a:lnSpc>
              <a:spcBef>
                <a:spcPts val="66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96545" algn="l"/>
              </a:tabLst>
            </a:pPr>
            <a:r>
              <a:rPr sz="2600" b="1" spc="-10" dirty="0">
                <a:solidFill>
                  <a:srgbClr val="6F2F9F"/>
                </a:solidFill>
                <a:latin typeface="Constantia"/>
                <a:cs typeface="Constantia"/>
              </a:rPr>
              <a:t>Surgical:</a:t>
            </a:r>
            <a:endParaRPr sz="2600">
              <a:latin typeface="Constantia"/>
              <a:cs typeface="Constantia"/>
            </a:endParaRPr>
          </a:p>
          <a:p>
            <a:pPr marL="854075">
              <a:lnSpc>
                <a:spcPct val="100000"/>
              </a:lnSpc>
              <a:spcBef>
                <a:spcPts val="735"/>
              </a:spcBef>
            </a:pPr>
            <a:r>
              <a:rPr sz="2050" spc="-1300" dirty="0">
                <a:solidFill>
                  <a:srgbClr val="0AD0D9"/>
                </a:solidFill>
                <a:latin typeface="Segoe UI Symbol"/>
                <a:cs typeface="Segoe UI Symbol"/>
              </a:rPr>
              <a:t>🞄</a:t>
            </a:r>
            <a:r>
              <a:rPr sz="2050" spc="55" dirty="0">
                <a:solidFill>
                  <a:srgbClr val="0AD0D9"/>
                </a:solidFill>
                <a:latin typeface="Segoe UI Symbol"/>
                <a:cs typeface="Segoe UI Symbol"/>
              </a:rPr>
              <a:t> </a:t>
            </a:r>
            <a:r>
              <a:rPr sz="3200" dirty="0">
                <a:latin typeface="Constantia"/>
                <a:cs typeface="Constantia"/>
              </a:rPr>
              <a:t>Ext</a:t>
            </a:r>
            <a:r>
              <a:rPr sz="3200" spc="-70" dirty="0">
                <a:latin typeface="Constantia"/>
                <a:cs typeface="Constantia"/>
              </a:rPr>
              <a:t>r</a:t>
            </a:r>
            <a:r>
              <a:rPr sz="3200" dirty="0">
                <a:latin typeface="Constantia"/>
                <a:cs typeface="Constantia"/>
              </a:rPr>
              <a:t>a</a:t>
            </a:r>
            <a:r>
              <a:rPr sz="3200" spc="-65" dirty="0">
                <a:latin typeface="Constantia"/>
                <a:cs typeface="Constantia"/>
              </a:rPr>
              <a:t>c</a:t>
            </a:r>
            <a:r>
              <a:rPr sz="3200" dirty="0">
                <a:latin typeface="Constantia"/>
                <a:cs typeface="Constantia"/>
              </a:rPr>
              <a:t>or</a:t>
            </a:r>
            <a:r>
              <a:rPr sz="3200" spc="-15" dirty="0">
                <a:latin typeface="Constantia"/>
                <a:cs typeface="Constantia"/>
              </a:rPr>
              <a:t>p</a:t>
            </a:r>
            <a:r>
              <a:rPr sz="3200" dirty="0">
                <a:latin typeface="Constantia"/>
                <a:cs typeface="Constantia"/>
              </a:rPr>
              <a:t>o</a:t>
            </a:r>
            <a:r>
              <a:rPr sz="3200" spc="-60" dirty="0">
                <a:latin typeface="Constantia"/>
                <a:cs typeface="Constantia"/>
              </a:rPr>
              <a:t>r</a:t>
            </a:r>
            <a:r>
              <a:rPr sz="3200" dirty="0">
                <a:latin typeface="Constantia"/>
                <a:cs typeface="Constantia"/>
              </a:rPr>
              <a:t>eal</a:t>
            </a:r>
            <a:r>
              <a:rPr sz="3200" spc="-6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s</a:t>
            </a:r>
            <a:r>
              <a:rPr sz="3200" spc="-35" dirty="0">
                <a:latin typeface="Constantia"/>
                <a:cs typeface="Constantia"/>
              </a:rPr>
              <a:t>y</a:t>
            </a:r>
            <a:r>
              <a:rPr sz="3200" dirty="0">
                <a:latin typeface="Constantia"/>
                <a:cs typeface="Constantia"/>
              </a:rPr>
              <a:t>s</a:t>
            </a:r>
            <a:r>
              <a:rPr sz="3200" spc="-55" dirty="0">
                <a:latin typeface="Constantia"/>
                <a:cs typeface="Constantia"/>
              </a:rPr>
              <a:t>t</a:t>
            </a:r>
            <a:r>
              <a:rPr sz="3200" dirty="0">
                <a:latin typeface="Constantia"/>
                <a:cs typeface="Constantia"/>
              </a:rPr>
              <a:t>ems</a:t>
            </a:r>
            <a:endParaRPr sz="3200">
              <a:latin typeface="Constantia"/>
              <a:cs typeface="Constantia"/>
            </a:endParaRPr>
          </a:p>
          <a:p>
            <a:pPr marL="854075">
              <a:lnSpc>
                <a:spcPct val="100000"/>
              </a:lnSpc>
              <a:spcBef>
                <a:spcPts val="765"/>
              </a:spcBef>
            </a:pPr>
            <a:r>
              <a:rPr sz="2050" spc="-1300" dirty="0">
                <a:solidFill>
                  <a:srgbClr val="0AD0D9"/>
                </a:solidFill>
                <a:latin typeface="Segoe UI Symbol"/>
                <a:cs typeface="Segoe UI Symbol"/>
              </a:rPr>
              <a:t>🞄</a:t>
            </a:r>
            <a:r>
              <a:rPr sz="2050" spc="55" dirty="0">
                <a:solidFill>
                  <a:srgbClr val="0AD0D9"/>
                </a:solidFill>
                <a:latin typeface="Segoe UI Symbol"/>
                <a:cs typeface="Segoe UI Symbol"/>
              </a:rPr>
              <a:t> </a:t>
            </a:r>
            <a:r>
              <a:rPr sz="3200" dirty="0">
                <a:latin typeface="Constantia"/>
                <a:cs typeface="Constantia"/>
              </a:rPr>
              <a:t>L</a:t>
            </a:r>
            <a:r>
              <a:rPr sz="3200" spc="-40" dirty="0">
                <a:latin typeface="Constantia"/>
                <a:cs typeface="Constantia"/>
              </a:rPr>
              <a:t>i</a:t>
            </a:r>
            <a:r>
              <a:rPr sz="3200" spc="-75" dirty="0">
                <a:latin typeface="Constantia"/>
                <a:cs typeface="Constantia"/>
              </a:rPr>
              <a:t>v</a:t>
            </a:r>
            <a:r>
              <a:rPr sz="3200" dirty="0">
                <a:latin typeface="Constantia"/>
                <a:cs typeface="Constantia"/>
              </a:rPr>
              <a:t>er</a:t>
            </a:r>
            <a:r>
              <a:rPr sz="3200" spc="-15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t</a:t>
            </a:r>
            <a:r>
              <a:rPr sz="3200" spc="-70" dirty="0">
                <a:latin typeface="Constantia"/>
                <a:cs typeface="Constantia"/>
              </a:rPr>
              <a:t>r</a:t>
            </a:r>
            <a:r>
              <a:rPr sz="3200" dirty="0">
                <a:latin typeface="Constantia"/>
                <a:cs typeface="Constantia"/>
              </a:rPr>
              <a:t>an</a:t>
            </a:r>
            <a:r>
              <a:rPr sz="3200" spc="-15" dirty="0">
                <a:latin typeface="Constantia"/>
                <a:cs typeface="Constantia"/>
              </a:rPr>
              <a:t>s</a:t>
            </a:r>
            <a:r>
              <a:rPr sz="3200" dirty="0">
                <a:latin typeface="Constantia"/>
                <a:cs typeface="Constantia"/>
              </a:rPr>
              <a:t>pl</a:t>
            </a:r>
            <a:r>
              <a:rPr sz="3200" spc="-15" dirty="0">
                <a:latin typeface="Constantia"/>
                <a:cs typeface="Constantia"/>
              </a:rPr>
              <a:t>a</a:t>
            </a:r>
            <a:r>
              <a:rPr sz="3200" spc="-5" dirty="0">
                <a:latin typeface="Constantia"/>
                <a:cs typeface="Constantia"/>
              </a:rPr>
              <a:t>n</a:t>
            </a:r>
            <a:r>
              <a:rPr sz="3200" spc="-10" dirty="0">
                <a:latin typeface="Constantia"/>
                <a:cs typeface="Constantia"/>
              </a:rPr>
              <a:t>t</a:t>
            </a:r>
            <a:r>
              <a:rPr sz="3200" dirty="0">
                <a:latin typeface="Constantia"/>
                <a:cs typeface="Constantia"/>
              </a:rPr>
              <a:t>ation</a:t>
            </a:r>
            <a:endParaRPr sz="32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7551407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4334510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5" dirty="0">
                <a:solidFill>
                  <a:schemeClr val="tx1"/>
                </a:solidFill>
              </a:rPr>
              <a:t>Supportive</a:t>
            </a:r>
            <a:r>
              <a:rPr b="1" spc="-85" dirty="0">
                <a:solidFill>
                  <a:schemeClr val="tx1"/>
                </a:solidFill>
              </a:rPr>
              <a:t> </a:t>
            </a:r>
            <a:r>
              <a:rPr b="1" spc="-20" dirty="0">
                <a:solidFill>
                  <a:schemeClr val="tx1"/>
                </a:solidFill>
              </a:rPr>
              <a:t>care.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8236" y="1869160"/>
            <a:ext cx="7978775" cy="327532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96545" algn="l"/>
              </a:tabLst>
            </a:pPr>
            <a:r>
              <a:rPr sz="2600" spc="-5" dirty="0">
                <a:latin typeface="Constantia"/>
                <a:cs typeface="Constantia"/>
              </a:rPr>
              <a:t>q</a:t>
            </a:r>
            <a:r>
              <a:rPr sz="2600" spc="5" dirty="0">
                <a:latin typeface="Constantia"/>
                <a:cs typeface="Constantia"/>
              </a:rPr>
              <a:t>u</a:t>
            </a:r>
            <a:r>
              <a:rPr sz="2600" spc="-5" dirty="0">
                <a:latin typeface="Constantia"/>
                <a:cs typeface="Constantia"/>
              </a:rPr>
              <a:t>ie</a:t>
            </a:r>
            <a:r>
              <a:rPr sz="2600" dirty="0">
                <a:latin typeface="Constantia"/>
                <a:cs typeface="Constantia"/>
              </a:rPr>
              <a:t>t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50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vi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onment.</a:t>
            </a:r>
            <a:endParaRPr sz="2600">
              <a:latin typeface="Constantia"/>
              <a:cs typeface="Constantia"/>
            </a:endParaRPr>
          </a:p>
          <a:p>
            <a:pPr marL="295910" indent="-28384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96545" algn="l"/>
              </a:tabLst>
            </a:pPr>
            <a:r>
              <a:rPr sz="2600" dirty="0">
                <a:latin typeface="Constantia"/>
                <a:cs typeface="Constantia"/>
              </a:rPr>
              <a:t>ICU- </a:t>
            </a:r>
            <a:r>
              <a:rPr sz="2600" spc="-5" dirty="0">
                <a:latin typeface="Constantia"/>
                <a:cs typeface="Constantia"/>
              </a:rPr>
              <a:t>hemodynamic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n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ventilatory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support</a:t>
            </a:r>
            <a:endParaRPr sz="2600">
              <a:latin typeface="Constantia"/>
              <a:cs typeface="Constantia"/>
            </a:endParaRPr>
          </a:p>
          <a:p>
            <a:pPr marL="295910" indent="-28384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96545" algn="l"/>
              </a:tabLst>
            </a:pPr>
            <a:r>
              <a:rPr sz="2600" spc="-40" dirty="0">
                <a:latin typeface="Constantia"/>
                <a:cs typeface="Constantia"/>
              </a:rPr>
              <a:t>Avoid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sedation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stimulation.</a:t>
            </a:r>
            <a:endParaRPr sz="2600">
              <a:latin typeface="Constantia"/>
              <a:cs typeface="Constantia"/>
            </a:endParaRPr>
          </a:p>
          <a:p>
            <a:pPr marL="296545" marR="1010919" indent="-296545">
              <a:lnSpc>
                <a:spcPts val="3750"/>
              </a:lnSpc>
              <a:spcBef>
                <a:spcPts val="2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96545" algn="l"/>
              </a:tabLst>
            </a:pPr>
            <a:r>
              <a:rPr sz="2600" dirty="0">
                <a:latin typeface="Constantia"/>
                <a:cs typeface="Constantia"/>
              </a:rPr>
              <a:t>Fluid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restriction-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60-80%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daily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requirement.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Choice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25" dirty="0">
                <a:latin typeface="Constantia"/>
                <a:cs typeface="Constantia"/>
              </a:rPr>
              <a:t> </a:t>
            </a:r>
            <a:r>
              <a:rPr sz="2600" spc="30" dirty="0">
                <a:latin typeface="Constantia"/>
                <a:cs typeface="Constantia"/>
              </a:rPr>
              <a:t>fluid: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0.225%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Nacl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10%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dextrose.</a:t>
            </a:r>
            <a:endParaRPr sz="2600">
              <a:latin typeface="Constantia"/>
              <a:cs typeface="Constantia"/>
            </a:endParaRPr>
          </a:p>
          <a:p>
            <a:pPr marL="295910" marR="5080" indent="-283845">
              <a:lnSpc>
                <a:spcPct val="100000"/>
              </a:lnSpc>
              <a:spcBef>
                <a:spcPts val="39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96545" algn="l"/>
              </a:tabLst>
            </a:pPr>
            <a:r>
              <a:rPr sz="2600" spc="-10" dirty="0">
                <a:latin typeface="Constantia"/>
                <a:cs typeface="Constantia"/>
              </a:rPr>
              <a:t>Prevention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hypoglycemia(maintain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glucose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level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&gt;4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mmol/L).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2004536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10540" y="1352676"/>
            <a:ext cx="7847965" cy="4233467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12420" indent="-274320">
              <a:lnSpc>
                <a:spcPct val="100000"/>
              </a:lnSpc>
              <a:spcBef>
                <a:spcPts val="68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312420" algn="l"/>
              </a:tabLst>
            </a:pPr>
            <a:r>
              <a:rPr sz="2400" dirty="0">
                <a:latin typeface="Constantia"/>
                <a:cs typeface="Constantia"/>
              </a:rPr>
              <a:t>IV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</a:t>
            </a:r>
            <a:r>
              <a:rPr sz="2400" spc="-7" baseline="-20833" dirty="0">
                <a:latin typeface="Constantia"/>
                <a:cs typeface="Constantia"/>
              </a:rPr>
              <a:t>2</a:t>
            </a:r>
            <a:r>
              <a:rPr sz="2400" spc="284" baseline="-20833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blocker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or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PPI.</a:t>
            </a:r>
            <a:endParaRPr sz="2400" dirty="0">
              <a:latin typeface="Constantia"/>
              <a:cs typeface="Constantia"/>
            </a:endParaRPr>
          </a:p>
          <a:p>
            <a:pPr marL="38100" marR="755650">
              <a:lnSpc>
                <a:spcPct val="120000"/>
              </a:lnSpc>
              <a:buClr>
                <a:srgbClr val="0AD0D9"/>
              </a:buClr>
              <a:buSzPct val="93750"/>
              <a:buFont typeface="Segoe UI Symbol"/>
              <a:buChar char="⚫"/>
              <a:tabLst>
                <a:tab pos="312420" algn="l"/>
              </a:tabLst>
            </a:pPr>
            <a:r>
              <a:rPr sz="2400" spc="-5" dirty="0">
                <a:latin typeface="Constantia"/>
                <a:cs typeface="Constantia"/>
              </a:rPr>
              <a:t>Antibiotics:</a:t>
            </a:r>
            <a:r>
              <a:rPr sz="2400" spc="-15" dirty="0">
                <a:latin typeface="Constantia"/>
                <a:cs typeface="Constantia"/>
              </a:rPr>
              <a:t> Cefuroxime,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amoxicillin,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10" dirty="0">
                <a:latin typeface="Constantia"/>
                <a:cs typeface="Constantia"/>
              </a:rPr>
              <a:t>fluconazole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or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Cefotaxime+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flucoxacillin</a:t>
            </a:r>
          </a:p>
          <a:p>
            <a:pPr marL="311785" marR="3048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312420" algn="l"/>
              </a:tabLst>
            </a:pPr>
            <a:r>
              <a:rPr sz="2400" spc="-5" dirty="0">
                <a:latin typeface="Constantia"/>
                <a:cs typeface="Constantia"/>
              </a:rPr>
              <a:t>Anaemia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should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corrected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ensure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maximum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oxygen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supply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tissue.</a:t>
            </a:r>
          </a:p>
          <a:p>
            <a:pPr marL="311785" marR="114300" indent="-274320">
              <a:lnSpc>
                <a:spcPct val="100000"/>
              </a:lnSpc>
              <a:spcBef>
                <a:spcPts val="60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312420" algn="l"/>
              </a:tabLst>
            </a:pPr>
            <a:r>
              <a:rPr sz="2400" dirty="0">
                <a:cs typeface="Constantia"/>
              </a:rPr>
              <a:t>Lactulose-</a:t>
            </a:r>
            <a:r>
              <a:rPr sz="2400" dirty="0">
                <a:cs typeface="Trebuchet MS"/>
              </a:rPr>
              <a:t>metabolized</a:t>
            </a:r>
            <a:r>
              <a:rPr sz="2400" spc="30" dirty="0">
                <a:cs typeface="Trebuchet MS"/>
              </a:rPr>
              <a:t> </a:t>
            </a:r>
            <a:r>
              <a:rPr sz="2400" spc="-5" dirty="0">
                <a:cs typeface="Trebuchet MS"/>
              </a:rPr>
              <a:t>to</a:t>
            </a:r>
            <a:r>
              <a:rPr sz="2400" spc="-10" dirty="0">
                <a:cs typeface="Trebuchet MS"/>
              </a:rPr>
              <a:t> </a:t>
            </a:r>
            <a:r>
              <a:rPr sz="2400" spc="-5" dirty="0">
                <a:cs typeface="Trebuchet MS"/>
              </a:rPr>
              <a:t>organic acids</a:t>
            </a:r>
            <a:r>
              <a:rPr sz="2400" spc="10" dirty="0">
                <a:cs typeface="Trebuchet MS"/>
              </a:rPr>
              <a:t> </a:t>
            </a:r>
            <a:r>
              <a:rPr sz="2400" spc="-5" dirty="0">
                <a:cs typeface="Trebuchet MS"/>
              </a:rPr>
              <a:t>by</a:t>
            </a:r>
            <a:r>
              <a:rPr sz="2400" dirty="0">
                <a:cs typeface="Trebuchet MS"/>
              </a:rPr>
              <a:t> </a:t>
            </a:r>
            <a:r>
              <a:rPr sz="2400" spc="-10" dirty="0">
                <a:cs typeface="Trebuchet MS"/>
              </a:rPr>
              <a:t>colonic </a:t>
            </a:r>
            <a:r>
              <a:rPr sz="2400" spc="-5" dirty="0">
                <a:cs typeface="Trebuchet MS"/>
              </a:rPr>
              <a:t> </a:t>
            </a:r>
            <a:r>
              <a:rPr sz="2400" spc="-15" dirty="0">
                <a:cs typeface="Trebuchet MS"/>
              </a:rPr>
              <a:t>bacteria.Reduces</a:t>
            </a:r>
            <a:r>
              <a:rPr sz="2400" spc="65" dirty="0">
                <a:cs typeface="Trebuchet MS"/>
              </a:rPr>
              <a:t> </a:t>
            </a:r>
            <a:r>
              <a:rPr sz="2400" spc="-5" dirty="0">
                <a:cs typeface="Trebuchet MS"/>
              </a:rPr>
              <a:t>ammonia</a:t>
            </a:r>
            <a:r>
              <a:rPr sz="2400" spc="5" dirty="0">
                <a:cs typeface="Trebuchet MS"/>
              </a:rPr>
              <a:t> </a:t>
            </a:r>
            <a:r>
              <a:rPr sz="2400" spc="-5" dirty="0">
                <a:cs typeface="Trebuchet MS"/>
              </a:rPr>
              <a:t>prodn</a:t>
            </a:r>
            <a:r>
              <a:rPr sz="2400" spc="10" dirty="0">
                <a:cs typeface="Trebuchet MS"/>
              </a:rPr>
              <a:t> </a:t>
            </a:r>
            <a:r>
              <a:rPr sz="2400" spc="-5" dirty="0">
                <a:cs typeface="Trebuchet MS"/>
              </a:rPr>
              <a:t>by</a:t>
            </a:r>
            <a:r>
              <a:rPr sz="2400" dirty="0">
                <a:cs typeface="Trebuchet MS"/>
              </a:rPr>
              <a:t> </a:t>
            </a:r>
            <a:r>
              <a:rPr sz="2400" spc="-5" dirty="0">
                <a:cs typeface="Trebuchet MS"/>
              </a:rPr>
              <a:t>bacteria</a:t>
            </a:r>
            <a:r>
              <a:rPr sz="2400" spc="10" dirty="0">
                <a:cs typeface="Trebuchet MS"/>
              </a:rPr>
              <a:t> </a:t>
            </a:r>
            <a:r>
              <a:rPr sz="2400" dirty="0">
                <a:cs typeface="Trebuchet MS"/>
              </a:rPr>
              <a:t>&amp;</a:t>
            </a:r>
            <a:r>
              <a:rPr sz="2400" spc="-5" dirty="0">
                <a:cs typeface="Trebuchet MS"/>
              </a:rPr>
              <a:t> traps </a:t>
            </a:r>
            <a:r>
              <a:rPr sz="2400" dirty="0">
                <a:cs typeface="Trebuchet MS"/>
              </a:rPr>
              <a:t> </a:t>
            </a:r>
            <a:r>
              <a:rPr sz="2400" spc="-5" dirty="0">
                <a:cs typeface="Trebuchet MS"/>
              </a:rPr>
              <a:t>ammonia in</a:t>
            </a:r>
            <a:r>
              <a:rPr sz="2400" spc="-10" dirty="0">
                <a:cs typeface="Trebuchet MS"/>
              </a:rPr>
              <a:t> </a:t>
            </a:r>
            <a:r>
              <a:rPr sz="2400" spc="-5" dirty="0">
                <a:cs typeface="Trebuchet MS"/>
              </a:rPr>
              <a:t>acidic</a:t>
            </a:r>
            <a:r>
              <a:rPr sz="2400" spc="5" dirty="0">
                <a:cs typeface="Trebuchet MS"/>
              </a:rPr>
              <a:t> </a:t>
            </a:r>
            <a:r>
              <a:rPr sz="2400" spc="-5" dirty="0">
                <a:cs typeface="Trebuchet MS"/>
              </a:rPr>
              <a:t>intestinal</a:t>
            </a:r>
            <a:r>
              <a:rPr sz="2400" spc="15" dirty="0">
                <a:cs typeface="Trebuchet MS"/>
              </a:rPr>
              <a:t> </a:t>
            </a:r>
            <a:r>
              <a:rPr sz="2400" spc="-5" dirty="0">
                <a:cs typeface="Trebuchet MS"/>
              </a:rPr>
              <a:t>contents.</a:t>
            </a:r>
            <a:r>
              <a:rPr sz="2400" spc="-110" dirty="0">
                <a:cs typeface="Trebuchet MS"/>
              </a:rPr>
              <a:t> </a:t>
            </a:r>
            <a:r>
              <a:rPr sz="2400" spc="-30" dirty="0">
                <a:cs typeface="Trebuchet MS"/>
              </a:rPr>
              <a:t>Avoid</a:t>
            </a:r>
            <a:r>
              <a:rPr sz="2400" spc="-15" dirty="0">
                <a:cs typeface="Trebuchet MS"/>
              </a:rPr>
              <a:t> </a:t>
            </a:r>
            <a:r>
              <a:rPr sz="2400" spc="-5" dirty="0">
                <a:cs typeface="Trebuchet MS"/>
              </a:rPr>
              <a:t>diarrhea</a:t>
            </a:r>
            <a:r>
              <a:rPr sz="2400" spc="-5" dirty="0">
                <a:latin typeface="Trebuchet MS"/>
                <a:cs typeface="Trebuchet MS"/>
              </a:rPr>
              <a:t>!</a:t>
            </a:r>
            <a:endParaRPr sz="2400" dirty="0">
              <a:latin typeface="Trebuchet MS"/>
              <a:cs typeface="Trebuchet MS"/>
            </a:endParaRPr>
          </a:p>
          <a:p>
            <a:pPr marL="311785" marR="36195" indent="-274320">
              <a:lnSpc>
                <a:spcPct val="100000"/>
              </a:lnSpc>
              <a:spcBef>
                <a:spcPts val="67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312420" algn="l"/>
              </a:tabLst>
            </a:pPr>
            <a:r>
              <a:rPr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 </a:t>
            </a:r>
            <a:r>
              <a:rPr sz="2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N-acetylcysteine 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pts 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paracetamol </a:t>
            </a:r>
            <a:r>
              <a:rPr sz="2600" spc="-7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overdose even with encephalopathy and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coagulopathy-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79094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7840" y="1910537"/>
            <a:ext cx="7994650" cy="2662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5120" indent="-274320">
              <a:lnSpc>
                <a:spcPts val="2160"/>
              </a:lnSpc>
              <a:spcBef>
                <a:spcPts val="10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24485" algn="l"/>
                <a:tab pos="325120" algn="l"/>
              </a:tabLst>
            </a:pPr>
            <a:r>
              <a:rPr lang="en-US" sz="2000" spc="-10" dirty="0">
                <a:latin typeface="Constantia"/>
                <a:cs typeface="Constantia"/>
              </a:rPr>
              <a:t>E</a:t>
            </a:r>
            <a:r>
              <a:rPr sz="2000" spc="-10" dirty="0" smtClean="0">
                <a:latin typeface="Constantia"/>
                <a:cs typeface="Constantia"/>
              </a:rPr>
              <a:t>arly</a:t>
            </a:r>
            <a:r>
              <a:rPr sz="2000" spc="-55" dirty="0" smtClean="0">
                <a:latin typeface="Constantia"/>
                <a:cs typeface="Constantia"/>
              </a:rPr>
              <a:t> </a:t>
            </a:r>
            <a:r>
              <a:rPr sz="2000" spc="-5" dirty="0" smtClean="0">
                <a:latin typeface="Constantia"/>
                <a:cs typeface="Constantia"/>
              </a:rPr>
              <a:t>intubation</a:t>
            </a:r>
            <a:r>
              <a:rPr lang="en-US" sz="2000" spc="-5" dirty="0" smtClean="0">
                <a:latin typeface="Constantia"/>
                <a:cs typeface="Constantia"/>
              </a:rPr>
              <a:t>: </a:t>
            </a:r>
            <a:r>
              <a:rPr sz="2000" dirty="0" smtClean="0">
                <a:latin typeface="Constantia"/>
                <a:cs typeface="Constantia"/>
              </a:rPr>
              <a:t>gag</a:t>
            </a:r>
            <a:r>
              <a:rPr sz="2000" spc="-40" dirty="0" smtClean="0">
                <a:latin typeface="Constantia"/>
                <a:cs typeface="Constantia"/>
              </a:rPr>
              <a:t> </a:t>
            </a:r>
            <a:r>
              <a:rPr sz="2000" spc="20" dirty="0">
                <a:latin typeface="Constantia"/>
                <a:cs typeface="Constantia"/>
              </a:rPr>
              <a:t>reflex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dirty="0" smtClean="0">
                <a:latin typeface="Constantia"/>
                <a:cs typeface="Constantia"/>
              </a:rPr>
              <a:t>los</a:t>
            </a:r>
            <a:r>
              <a:rPr lang="en-US" sz="2000" dirty="0" smtClean="0">
                <a:latin typeface="Constantia"/>
                <a:cs typeface="Constantia"/>
              </a:rPr>
              <a:t>s</a:t>
            </a:r>
            <a:r>
              <a:rPr sz="2000" spc="-125" dirty="0" smtClean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or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patient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develops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grade</a:t>
            </a:r>
            <a:endParaRPr sz="2000" dirty="0">
              <a:latin typeface="Constantia"/>
              <a:cs typeface="Constantia"/>
            </a:endParaRPr>
          </a:p>
          <a:p>
            <a:pPr marL="324485">
              <a:lnSpc>
                <a:spcPts val="2160"/>
              </a:lnSpc>
            </a:pPr>
            <a:r>
              <a:rPr sz="2000" dirty="0">
                <a:latin typeface="Constantia"/>
                <a:cs typeface="Constantia"/>
              </a:rPr>
              <a:t>II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dirty="0">
                <a:latin typeface="Constantia"/>
                <a:cs typeface="Constantia"/>
              </a:rPr>
              <a:t>/IV</a:t>
            </a:r>
            <a:r>
              <a:rPr sz="2000" spc="-14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en</a:t>
            </a:r>
            <a:r>
              <a:rPr sz="2000" spc="-40" dirty="0">
                <a:latin typeface="Constantia"/>
                <a:cs typeface="Constantia"/>
              </a:rPr>
              <a:t>c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10" dirty="0">
                <a:latin typeface="Constantia"/>
                <a:cs typeface="Constantia"/>
              </a:rPr>
              <a:t>p</a:t>
            </a:r>
            <a:r>
              <a:rPr sz="2000" dirty="0">
                <a:latin typeface="Constantia"/>
                <a:cs typeface="Constantia"/>
              </a:rPr>
              <a:t>halo</a:t>
            </a:r>
            <a:r>
              <a:rPr sz="2000" spc="-10" dirty="0">
                <a:latin typeface="Constantia"/>
                <a:cs typeface="Constantia"/>
              </a:rPr>
              <a:t>p</a:t>
            </a:r>
            <a:r>
              <a:rPr sz="2000" dirty="0">
                <a:latin typeface="Constantia"/>
                <a:cs typeface="Constantia"/>
              </a:rPr>
              <a:t>at</a:t>
            </a:r>
            <a:r>
              <a:rPr sz="2000" spc="-25" dirty="0">
                <a:latin typeface="Constantia"/>
                <a:cs typeface="Constantia"/>
              </a:rPr>
              <a:t>h</a:t>
            </a:r>
            <a:r>
              <a:rPr sz="2000" dirty="0">
                <a:latin typeface="Constantia"/>
                <a:cs typeface="Constantia"/>
              </a:rPr>
              <a:t>y</a:t>
            </a:r>
          </a:p>
          <a:p>
            <a:pPr marL="325120" indent="-274320">
              <a:lnSpc>
                <a:spcPts val="229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324485" algn="l"/>
                <a:tab pos="325120" algn="l"/>
              </a:tabLst>
            </a:pPr>
            <a:r>
              <a:rPr sz="2000" spc="-10" dirty="0" smtClean="0">
                <a:latin typeface="Constantia"/>
                <a:cs typeface="Constantia"/>
              </a:rPr>
              <a:t>Immunosuppressive</a:t>
            </a:r>
            <a:r>
              <a:rPr sz="2000" spc="-65" dirty="0" smtClean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RX-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steroids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may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help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auto-immune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hepatitis</a:t>
            </a:r>
            <a:endParaRPr sz="2000" dirty="0">
              <a:latin typeface="Constantia"/>
              <a:cs typeface="Constantia"/>
            </a:endParaRPr>
          </a:p>
          <a:p>
            <a:pPr marL="3251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324485" algn="l"/>
                <a:tab pos="325120" algn="l"/>
              </a:tabLst>
            </a:pPr>
            <a:r>
              <a:rPr sz="2000" spc="-10" dirty="0">
                <a:latin typeface="Constantia"/>
                <a:cs typeface="Constantia"/>
              </a:rPr>
              <a:t>Antivirals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e.g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pleconaril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for</a:t>
            </a:r>
            <a:r>
              <a:rPr sz="2000" spc="-1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enteroviral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hepatitis,Acyclovir</a:t>
            </a:r>
            <a:r>
              <a:rPr sz="2000" spc="-1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for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5" dirty="0">
                <a:latin typeface="Constantia"/>
                <a:cs typeface="Constantia"/>
              </a:rPr>
              <a:t>HSV.</a:t>
            </a:r>
            <a:endParaRPr sz="2000" dirty="0">
              <a:latin typeface="Constantia"/>
              <a:cs typeface="Constantia"/>
            </a:endParaRPr>
          </a:p>
          <a:p>
            <a:pPr marL="3251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324485" algn="l"/>
                <a:tab pos="325120" algn="l"/>
              </a:tabLst>
            </a:pPr>
            <a:r>
              <a:rPr sz="2000" spc="-25" dirty="0">
                <a:latin typeface="Constantia"/>
                <a:cs typeface="Constantia"/>
              </a:rPr>
              <a:t>C</a:t>
            </a:r>
            <a:r>
              <a:rPr sz="2000" dirty="0">
                <a:latin typeface="Constantia"/>
                <a:cs typeface="Constantia"/>
              </a:rPr>
              <a:t>o</a:t>
            </a:r>
            <a:r>
              <a:rPr sz="2000" spc="-10" dirty="0">
                <a:latin typeface="Constantia"/>
                <a:cs typeface="Constantia"/>
              </a:rPr>
              <a:t>n</a:t>
            </a:r>
            <a:r>
              <a:rPr sz="2000" dirty="0">
                <a:latin typeface="Constantia"/>
                <a:cs typeface="Constantia"/>
              </a:rPr>
              <a:t>sider</a:t>
            </a:r>
            <a:r>
              <a:rPr sz="2000" spc="-1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p</a:t>
            </a:r>
            <a:r>
              <a:rPr sz="2000" dirty="0">
                <a:latin typeface="Constantia"/>
                <a:cs typeface="Constantia"/>
              </a:rPr>
              <a:t>las</a:t>
            </a:r>
            <a:r>
              <a:rPr sz="2000" spc="5" dirty="0">
                <a:latin typeface="Constantia"/>
                <a:cs typeface="Constantia"/>
              </a:rPr>
              <a:t>m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55" dirty="0">
                <a:latin typeface="Constantia"/>
                <a:cs typeface="Constantia"/>
              </a:rPr>
              <a:t>x</a:t>
            </a:r>
            <a:r>
              <a:rPr sz="2000" spc="-5" dirty="0">
                <a:latin typeface="Constantia"/>
                <a:cs typeface="Constantia"/>
              </a:rPr>
              <a:t>chan</a:t>
            </a:r>
            <a:r>
              <a:rPr sz="2000" spc="-50" dirty="0">
                <a:latin typeface="Constantia"/>
                <a:cs typeface="Constantia"/>
              </a:rPr>
              <a:t>g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</a:t>
            </a:r>
            <a:r>
              <a:rPr sz="2000" dirty="0">
                <a:latin typeface="Constantia"/>
                <a:cs typeface="Constantia"/>
              </a:rPr>
              <a:t>n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Wilso</a:t>
            </a:r>
            <a:r>
              <a:rPr sz="2000" spc="-80" dirty="0">
                <a:latin typeface="Constantia"/>
                <a:cs typeface="Constantia"/>
              </a:rPr>
              <a:t>n</a:t>
            </a:r>
            <a:r>
              <a:rPr sz="2000" spc="-70" dirty="0">
                <a:latin typeface="Constantia"/>
                <a:cs typeface="Constantia"/>
              </a:rPr>
              <a:t>’</a:t>
            </a: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disea</a:t>
            </a:r>
            <a:r>
              <a:rPr sz="2000" spc="5" dirty="0">
                <a:latin typeface="Constantia"/>
                <a:cs typeface="Constantia"/>
              </a:rPr>
              <a:t>s</a:t>
            </a:r>
            <a:r>
              <a:rPr sz="2000" dirty="0">
                <a:latin typeface="Constantia"/>
                <a:cs typeface="Constantia"/>
              </a:rPr>
              <a:t>e</a:t>
            </a:r>
          </a:p>
          <a:p>
            <a:pPr marL="3251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324485" algn="l"/>
                <a:tab pos="325120" algn="l"/>
              </a:tabLst>
            </a:pPr>
            <a:r>
              <a:rPr sz="2000" spc="-5" dirty="0">
                <a:latin typeface="Constantia"/>
                <a:cs typeface="Constantia"/>
              </a:rPr>
              <a:t>AminataPhylloides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poisoning-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Gastric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lavage,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High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dose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Pen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G</a:t>
            </a:r>
          </a:p>
          <a:p>
            <a:pPr marL="324485" marR="1016635" indent="-274320">
              <a:lnSpc>
                <a:spcPct val="8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24485" algn="l"/>
                <a:tab pos="325120" algn="l"/>
              </a:tabLst>
            </a:pPr>
            <a:r>
              <a:rPr sz="2000" dirty="0">
                <a:latin typeface="Constantia"/>
                <a:cs typeface="Constantia"/>
              </a:rPr>
              <a:t>Budd</a:t>
            </a:r>
            <a:r>
              <a:rPr sz="2000" spc="-5" dirty="0">
                <a:latin typeface="Constantia"/>
                <a:cs typeface="Constantia"/>
              </a:rPr>
              <a:t> Chiari-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Ttansjugular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intrahepatic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portocaval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Shunt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and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5" dirty="0" smtClean="0">
                <a:latin typeface="Constantia"/>
                <a:cs typeface="Constantia"/>
              </a:rPr>
              <a:t>Anticoagulation</a:t>
            </a:r>
            <a:endParaRPr lang="en-US" sz="2000" dirty="0">
              <a:latin typeface="Constantia"/>
              <a:cs typeface="Constantia"/>
            </a:endParaRPr>
          </a:p>
          <a:p>
            <a:pPr marL="324485" marR="1016635" indent="-274320">
              <a:lnSpc>
                <a:spcPct val="8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24485" algn="l"/>
                <a:tab pos="325120" algn="l"/>
              </a:tabLst>
            </a:pPr>
            <a:r>
              <a:rPr sz="2000" spc="-15" dirty="0" smtClean="0">
                <a:latin typeface="Constantia"/>
                <a:cs typeface="Constantia"/>
              </a:rPr>
              <a:t>M</a:t>
            </a:r>
            <a:r>
              <a:rPr sz="2000" dirty="0" smtClean="0">
                <a:latin typeface="Constantia"/>
                <a:cs typeface="Constantia"/>
              </a:rPr>
              <a:t>an</a:t>
            </a:r>
            <a:r>
              <a:rPr sz="2000" spc="-10" dirty="0" smtClean="0">
                <a:latin typeface="Constantia"/>
                <a:cs typeface="Constantia"/>
              </a:rPr>
              <a:t>a</a:t>
            </a:r>
            <a:r>
              <a:rPr sz="2000" spc="-50" dirty="0" smtClean="0">
                <a:latin typeface="Constantia"/>
                <a:cs typeface="Constantia"/>
              </a:rPr>
              <a:t>g</a:t>
            </a:r>
            <a:r>
              <a:rPr sz="2000" dirty="0" smtClean="0">
                <a:latin typeface="Constantia"/>
                <a:cs typeface="Constantia"/>
              </a:rPr>
              <a:t>ement</a:t>
            </a:r>
            <a:r>
              <a:rPr sz="2000" spc="-114" dirty="0" smtClean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of </a:t>
            </a:r>
            <a:r>
              <a:rPr sz="2000" spc="-40" dirty="0">
                <a:latin typeface="Constantia"/>
                <a:cs typeface="Constantia"/>
              </a:rPr>
              <a:t>c</a:t>
            </a:r>
            <a:r>
              <a:rPr sz="2000" dirty="0">
                <a:latin typeface="Constantia"/>
                <a:cs typeface="Constantia"/>
              </a:rPr>
              <a:t>ompl</a:t>
            </a:r>
            <a:r>
              <a:rPr sz="2000" spc="-1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cati</a:t>
            </a:r>
            <a:r>
              <a:rPr sz="2000" spc="-10" dirty="0">
                <a:latin typeface="Constantia"/>
                <a:cs typeface="Constantia"/>
              </a:rPr>
              <a:t>o</a:t>
            </a:r>
            <a:r>
              <a:rPr sz="2000" spc="-5" dirty="0">
                <a:latin typeface="Constantia"/>
                <a:cs typeface="Constantia"/>
              </a:rPr>
              <a:t>ns!</a:t>
            </a:r>
            <a:endParaRPr sz="2000" dirty="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6068691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9610" y="632206"/>
            <a:ext cx="454723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Close</a:t>
            </a:r>
            <a:r>
              <a:rPr spc="-75" dirty="0"/>
              <a:t> </a:t>
            </a:r>
            <a:r>
              <a:rPr spc="-10" dirty="0"/>
              <a:t>Monitoring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936" y="1609002"/>
            <a:ext cx="7402195" cy="4318746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08610" indent="-283845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309245" algn="l"/>
              </a:tabLst>
            </a:pPr>
            <a:r>
              <a:rPr sz="2600" spc="-10" dirty="0">
                <a:latin typeface="Constantia"/>
                <a:cs typeface="Constantia"/>
              </a:rPr>
              <a:t>Continous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5" dirty="0">
                <a:latin typeface="Constantia"/>
                <a:cs typeface="Constantia"/>
              </a:rPr>
              <a:t>O</a:t>
            </a:r>
            <a:r>
              <a:rPr sz="2550" spc="7" baseline="-21241" dirty="0">
                <a:latin typeface="Constantia"/>
                <a:cs typeface="Constantia"/>
              </a:rPr>
              <a:t>2</a:t>
            </a:r>
            <a:r>
              <a:rPr sz="2550" spc="-60" baseline="-21241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saturation</a:t>
            </a:r>
            <a:endParaRPr sz="2600" dirty="0">
              <a:latin typeface="Constantia"/>
              <a:cs typeface="Constantia"/>
            </a:endParaRPr>
          </a:p>
          <a:p>
            <a:pPr marL="308610" indent="-283845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309245" algn="l"/>
              </a:tabLst>
            </a:pPr>
            <a:r>
              <a:rPr sz="2600" spc="-5" dirty="0">
                <a:latin typeface="Constantia"/>
                <a:cs typeface="Constantia"/>
              </a:rPr>
              <a:t>Clinical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status: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Pulse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&amp;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BP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40" dirty="0">
                <a:latin typeface="Constantia"/>
                <a:cs typeface="Constantia"/>
              </a:rPr>
              <a:t>hourly,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liver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size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12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hrly</a:t>
            </a:r>
            <a:endParaRPr sz="2600" dirty="0">
              <a:latin typeface="Constantia"/>
              <a:cs typeface="Constantia"/>
            </a:endParaRPr>
          </a:p>
          <a:p>
            <a:pPr marL="308610" indent="-28384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309245" algn="l"/>
              </a:tabLst>
            </a:pPr>
            <a:r>
              <a:rPr sz="2600" spc="-5" dirty="0">
                <a:latin typeface="Constantia"/>
                <a:cs typeface="Constantia"/>
              </a:rPr>
              <a:t>Strict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input-output</a:t>
            </a:r>
            <a:r>
              <a:rPr sz="2600" spc="-1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chart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40" dirty="0">
                <a:latin typeface="Constantia"/>
                <a:cs typeface="Constantia"/>
              </a:rPr>
              <a:t>Avoid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40" dirty="0">
                <a:latin typeface="Constantia"/>
                <a:cs typeface="Constantia"/>
              </a:rPr>
              <a:t>fluid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overload</a:t>
            </a:r>
            <a:endParaRPr sz="2600" dirty="0">
              <a:latin typeface="Constantia"/>
              <a:cs typeface="Constantia"/>
            </a:endParaRPr>
          </a:p>
          <a:p>
            <a:pPr marL="308610" indent="-283845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309245" algn="l"/>
                <a:tab pos="2163445" algn="l"/>
              </a:tabLst>
            </a:pPr>
            <a:r>
              <a:rPr sz="2600" spc="-85" dirty="0">
                <a:latin typeface="Constantia"/>
                <a:cs typeface="Constantia"/>
              </a:rPr>
              <a:t>CVP,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Foley’s	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arterial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line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MAP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&gt;60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mmHg</a:t>
            </a:r>
            <a:endParaRPr sz="2600" dirty="0">
              <a:latin typeface="Constantia"/>
              <a:cs typeface="Constantia"/>
            </a:endParaRPr>
          </a:p>
          <a:p>
            <a:pPr marL="272415" marR="1240155" indent="-247650">
              <a:lnSpc>
                <a:spcPct val="120000"/>
              </a:lnSpc>
              <a:spcBef>
                <a:spcPts val="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309245" algn="l"/>
              </a:tabLst>
            </a:pPr>
            <a:r>
              <a:rPr dirty="0"/>
              <a:t>	</a:t>
            </a:r>
            <a:r>
              <a:rPr sz="2600" spc="-15" dirty="0">
                <a:latin typeface="Constantia"/>
                <a:cs typeface="Constantia"/>
              </a:rPr>
              <a:t>Frequent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evaluation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spc="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blood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glucose</a:t>
            </a:r>
            <a:r>
              <a:rPr sz="2600" spc="-1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neurological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status</a:t>
            </a:r>
            <a:r>
              <a:rPr sz="2600" spc="-5" dirty="0" smtClean="0">
                <a:latin typeface="Constantia"/>
                <a:cs typeface="Constantia"/>
              </a:rPr>
              <a:t>.</a:t>
            </a:r>
            <a:endParaRPr lang="en-US" sz="2600" spc="-5" dirty="0" smtClean="0">
              <a:latin typeface="Constantia"/>
              <a:cs typeface="Constantia"/>
            </a:endParaRPr>
          </a:p>
          <a:p>
            <a:pPr marL="308610" indent="-28384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 MT"/>
              <a:buChar char="•"/>
              <a:tabLst>
                <a:tab pos="308610" algn="l"/>
                <a:tab pos="309245" algn="l"/>
              </a:tabLst>
            </a:pPr>
            <a:r>
              <a:rPr lang="en-US" sz="2600" dirty="0">
                <a:latin typeface="Constantia"/>
                <a:cs typeface="Constantia"/>
              </a:rPr>
              <a:t>12</a:t>
            </a:r>
            <a:r>
              <a:rPr lang="en-US" sz="2600" spc="-10" dirty="0">
                <a:latin typeface="Constantia"/>
                <a:cs typeface="Constantia"/>
              </a:rPr>
              <a:t> </a:t>
            </a:r>
            <a:r>
              <a:rPr lang="en-US" sz="2600" dirty="0">
                <a:latin typeface="Constantia"/>
                <a:cs typeface="Constantia"/>
              </a:rPr>
              <a:t>hou</a:t>
            </a:r>
            <a:r>
              <a:rPr lang="en-US" sz="2600" spc="-20" dirty="0">
                <a:latin typeface="Constantia"/>
                <a:cs typeface="Constantia"/>
              </a:rPr>
              <a:t>r</a:t>
            </a:r>
            <a:r>
              <a:rPr lang="en-US" sz="2600" spc="-25" dirty="0">
                <a:latin typeface="Constantia"/>
                <a:cs typeface="Constantia"/>
              </a:rPr>
              <a:t>l</a:t>
            </a:r>
            <a:r>
              <a:rPr lang="en-US" sz="2600" dirty="0">
                <a:latin typeface="Constantia"/>
                <a:cs typeface="Constantia"/>
              </a:rPr>
              <a:t>y</a:t>
            </a:r>
            <a:r>
              <a:rPr lang="en-US" sz="2600" spc="-160" dirty="0">
                <a:latin typeface="Constantia"/>
                <a:cs typeface="Constantia"/>
              </a:rPr>
              <a:t> </a:t>
            </a:r>
            <a:r>
              <a:rPr lang="en-US" sz="2600" dirty="0">
                <a:latin typeface="Constantia"/>
                <a:cs typeface="Constantia"/>
              </a:rPr>
              <a:t>elect</a:t>
            </a:r>
            <a:r>
              <a:rPr lang="en-US" sz="2600" spc="-35" dirty="0">
                <a:latin typeface="Constantia"/>
                <a:cs typeface="Constantia"/>
              </a:rPr>
              <a:t>r</a:t>
            </a:r>
            <a:r>
              <a:rPr lang="en-US" sz="2600" dirty="0">
                <a:latin typeface="Constantia"/>
                <a:cs typeface="Constantia"/>
              </a:rPr>
              <a:t>o</a:t>
            </a:r>
            <a:r>
              <a:rPr lang="en-US" sz="2600" spc="-30" dirty="0">
                <a:latin typeface="Constantia"/>
                <a:cs typeface="Constantia"/>
              </a:rPr>
              <a:t>l</a:t>
            </a:r>
            <a:r>
              <a:rPr lang="en-US" sz="2600" spc="-5" dirty="0">
                <a:latin typeface="Constantia"/>
                <a:cs typeface="Constantia"/>
              </a:rPr>
              <a:t>y</a:t>
            </a:r>
            <a:r>
              <a:rPr lang="en-US" sz="2600" spc="-40" dirty="0">
                <a:latin typeface="Constantia"/>
                <a:cs typeface="Constantia"/>
              </a:rPr>
              <a:t>t</a:t>
            </a:r>
            <a:r>
              <a:rPr lang="en-US" sz="2600" dirty="0">
                <a:latin typeface="Constantia"/>
                <a:cs typeface="Constantia"/>
              </a:rPr>
              <a:t>e</a:t>
            </a:r>
            <a:r>
              <a:rPr lang="en-US" sz="2600" spc="-160" dirty="0">
                <a:latin typeface="Constantia"/>
                <a:cs typeface="Constantia"/>
              </a:rPr>
              <a:t> </a:t>
            </a:r>
            <a:r>
              <a:rPr lang="en-US" sz="2600" dirty="0">
                <a:latin typeface="Constantia"/>
                <a:cs typeface="Constantia"/>
              </a:rPr>
              <a:t>and</a:t>
            </a:r>
            <a:r>
              <a:rPr lang="en-US" sz="2600" spc="-75" dirty="0">
                <a:latin typeface="Constantia"/>
                <a:cs typeface="Constantia"/>
              </a:rPr>
              <a:t> </a:t>
            </a:r>
            <a:r>
              <a:rPr lang="en-US" sz="2600" spc="-55" dirty="0">
                <a:latin typeface="Constantia"/>
                <a:cs typeface="Constantia"/>
              </a:rPr>
              <a:t>c</a:t>
            </a:r>
            <a:r>
              <a:rPr lang="en-US" sz="2600" dirty="0">
                <a:latin typeface="Constantia"/>
                <a:cs typeface="Constantia"/>
              </a:rPr>
              <a:t>oa</a:t>
            </a:r>
            <a:r>
              <a:rPr lang="en-US" sz="2600" spc="-10" dirty="0">
                <a:latin typeface="Constantia"/>
                <a:cs typeface="Constantia"/>
              </a:rPr>
              <a:t>g</a:t>
            </a:r>
            <a:r>
              <a:rPr lang="en-US" sz="2600" spc="-5" dirty="0">
                <a:latin typeface="Constantia"/>
                <a:cs typeface="Constantia"/>
              </a:rPr>
              <a:t>ula</a:t>
            </a:r>
            <a:r>
              <a:rPr lang="en-US" sz="2600" spc="5" dirty="0">
                <a:latin typeface="Constantia"/>
                <a:cs typeface="Constantia"/>
              </a:rPr>
              <a:t>t</a:t>
            </a:r>
            <a:r>
              <a:rPr lang="en-US" sz="2600" spc="-5" dirty="0">
                <a:latin typeface="Constantia"/>
                <a:cs typeface="Constantia"/>
              </a:rPr>
              <a:t>i</a:t>
            </a:r>
            <a:r>
              <a:rPr lang="en-US" sz="2600" spc="-15" dirty="0">
                <a:latin typeface="Constantia"/>
                <a:cs typeface="Constantia"/>
              </a:rPr>
              <a:t>o</a:t>
            </a:r>
            <a:r>
              <a:rPr lang="en-US" sz="2600" dirty="0">
                <a:latin typeface="Constantia"/>
                <a:cs typeface="Constantia"/>
              </a:rPr>
              <a:t>n</a:t>
            </a:r>
            <a:r>
              <a:rPr lang="en-US" sz="2600" spc="-120" dirty="0">
                <a:latin typeface="Constantia"/>
                <a:cs typeface="Constantia"/>
              </a:rPr>
              <a:t> </a:t>
            </a:r>
            <a:r>
              <a:rPr lang="en-US" sz="2600" dirty="0">
                <a:latin typeface="Constantia"/>
                <a:cs typeface="Constantia"/>
              </a:rPr>
              <a:t>st</a:t>
            </a:r>
            <a:r>
              <a:rPr lang="en-US" sz="2600" spc="10" dirty="0">
                <a:latin typeface="Constantia"/>
                <a:cs typeface="Constantia"/>
              </a:rPr>
              <a:t>u</a:t>
            </a:r>
            <a:r>
              <a:rPr lang="en-US" sz="2600" spc="-5" dirty="0">
                <a:latin typeface="Constantia"/>
                <a:cs typeface="Constantia"/>
              </a:rPr>
              <a:t>dies</a:t>
            </a:r>
          </a:p>
          <a:p>
            <a:pPr marL="308610" indent="-28384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 MT"/>
              <a:buChar char="•"/>
              <a:tabLst>
                <a:tab pos="308610" algn="l"/>
                <a:tab pos="309245" algn="l"/>
              </a:tabLst>
            </a:pPr>
            <a:r>
              <a:rPr lang="en-US" sz="2600" spc="-5" dirty="0">
                <a:latin typeface="Constantia"/>
                <a:cs typeface="Constantia"/>
              </a:rPr>
              <a:t>Plasmapheresis </a:t>
            </a:r>
            <a:endParaRPr lang="en-US" sz="2600" spc="-5" dirty="0" smtClean="0">
              <a:latin typeface="Constantia"/>
              <a:cs typeface="Constantia"/>
            </a:endParaRPr>
          </a:p>
          <a:p>
            <a:pPr marL="272415" marR="1240155" indent="-247650">
              <a:lnSpc>
                <a:spcPct val="120000"/>
              </a:lnSpc>
              <a:spcBef>
                <a:spcPts val="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309245" algn="l"/>
              </a:tabLst>
            </a:pPr>
            <a:r>
              <a:rPr lang="en-US" sz="2600" spc="-5" dirty="0" smtClean="0">
                <a:latin typeface="Constantia"/>
                <a:cs typeface="Constantia"/>
              </a:rPr>
              <a:t>Liver transplantation </a:t>
            </a:r>
            <a:endParaRPr sz="2600" dirty="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1347751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7411084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solidFill>
                  <a:schemeClr val="tx1"/>
                </a:solidFill>
              </a:rPr>
              <a:t>ALF:</a:t>
            </a:r>
            <a:r>
              <a:rPr b="1" spc="-35" dirty="0">
                <a:solidFill>
                  <a:schemeClr val="tx1"/>
                </a:solidFill>
              </a:rPr>
              <a:t> </a:t>
            </a:r>
            <a:r>
              <a:rPr b="1" spc="-5" dirty="0">
                <a:solidFill>
                  <a:schemeClr val="tx1"/>
                </a:solidFill>
              </a:rPr>
              <a:t>common</a:t>
            </a:r>
            <a:r>
              <a:rPr b="1" spc="-45" dirty="0">
                <a:solidFill>
                  <a:schemeClr val="tx1"/>
                </a:solidFill>
              </a:rPr>
              <a:t> </a:t>
            </a:r>
            <a:r>
              <a:rPr b="1" spc="-10" dirty="0">
                <a:solidFill>
                  <a:schemeClr val="tx1"/>
                </a:solidFill>
              </a:rPr>
              <a:t>complications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5940" y="1854555"/>
            <a:ext cx="2602230" cy="28790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Encephalopathy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Constantia"/>
                <a:cs typeface="Constantia"/>
              </a:rPr>
              <a:t>cerebral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edema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Raised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ICP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Infection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Coagulapathy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Constantia"/>
                <a:cs typeface="Constantia"/>
              </a:rPr>
              <a:t>Hypoglycemia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27575" y="1854555"/>
            <a:ext cx="3507104" cy="145224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Dyselectrolytemia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Acid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base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disturbance.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Multi-organ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failure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4559102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627951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0" dirty="0">
                <a:solidFill>
                  <a:srgbClr val="000000"/>
                </a:solidFill>
                <a:latin typeface="Calibri"/>
                <a:cs typeface="Calibri"/>
              </a:rPr>
              <a:t>Hepatic</a:t>
            </a:r>
            <a:r>
              <a:rPr b="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b="0" spc="-15" dirty="0">
                <a:solidFill>
                  <a:srgbClr val="000000"/>
                </a:solidFill>
                <a:latin typeface="Calibri"/>
                <a:cs typeface="Calibri"/>
              </a:rPr>
              <a:t>encephalopathy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948637"/>
            <a:ext cx="7833359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Complex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neuropsychiatric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manifestation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with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liver</a:t>
            </a:r>
            <a:endParaRPr sz="2400">
              <a:latin typeface="Constantia"/>
              <a:cs typeface="Constantia"/>
            </a:endParaRPr>
          </a:p>
          <a:p>
            <a:pPr marL="28638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onstantia"/>
                <a:cs typeface="Constantia"/>
              </a:rPr>
              <a:t>disease</a:t>
            </a:r>
            <a:r>
              <a:rPr sz="2400" dirty="0">
                <a:latin typeface="Constantia"/>
                <a:cs typeface="Constantia"/>
              </a:rPr>
              <a:t>,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af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er</a:t>
            </a:r>
            <a:r>
              <a:rPr sz="2400" spc="-15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60" dirty="0">
                <a:latin typeface="Constantia"/>
                <a:cs typeface="Constantia"/>
              </a:rPr>
              <a:t>x</a:t>
            </a:r>
            <a:r>
              <a:rPr sz="2400" spc="-5" dirty="0">
                <a:latin typeface="Constantia"/>
                <a:cs typeface="Constantia"/>
              </a:rPr>
              <a:t>clusio</a:t>
            </a:r>
            <a:r>
              <a:rPr sz="2400" dirty="0">
                <a:latin typeface="Constantia"/>
                <a:cs typeface="Constantia"/>
              </a:rPr>
              <a:t>n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</a:t>
            </a:r>
            <a:r>
              <a:rPr sz="2400" spc="-40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ain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disease.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Ran</a:t>
            </a:r>
            <a:r>
              <a:rPr sz="2400" spc="-65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es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f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om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al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30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ed </a:t>
            </a:r>
            <a:r>
              <a:rPr sz="2400" spc="-5" dirty="0">
                <a:latin typeface="Constantia"/>
                <a:cs typeface="Constantia"/>
              </a:rPr>
              <a:t>me</a:t>
            </a:r>
            <a:r>
              <a:rPr sz="2400" spc="-10" dirty="0">
                <a:latin typeface="Constantia"/>
                <a:cs typeface="Constantia"/>
              </a:rPr>
              <a:t>n</a:t>
            </a:r>
            <a:r>
              <a:rPr sz="2400" spc="-5" dirty="0">
                <a:latin typeface="Constantia"/>
                <a:cs typeface="Constantia"/>
              </a:rPr>
              <a:t>ta</a:t>
            </a:r>
            <a:r>
              <a:rPr sz="2400" dirty="0">
                <a:latin typeface="Constantia"/>
                <a:cs typeface="Constantia"/>
              </a:rPr>
              <a:t>l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sta</a:t>
            </a:r>
            <a:r>
              <a:rPr sz="2400" spc="5" dirty="0">
                <a:latin typeface="Constantia"/>
                <a:cs typeface="Constantia"/>
              </a:rPr>
              <a:t>t</a:t>
            </a:r>
            <a:r>
              <a:rPr sz="2400" spc="-5" dirty="0">
                <a:latin typeface="Constantia"/>
                <a:cs typeface="Constantia"/>
              </a:rPr>
              <a:t>u</a:t>
            </a:r>
            <a:r>
              <a:rPr sz="2400" dirty="0">
                <a:latin typeface="Constantia"/>
                <a:cs typeface="Constantia"/>
              </a:rPr>
              <a:t>s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55" dirty="0">
                <a:latin typeface="Constantia"/>
                <a:cs typeface="Constantia"/>
              </a:rPr>
              <a:t>c</a:t>
            </a:r>
            <a:r>
              <a:rPr sz="2400" dirty="0">
                <a:latin typeface="Constantia"/>
                <a:cs typeface="Constantia"/>
              </a:rPr>
              <a:t>oma.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20" dirty="0">
                <a:latin typeface="Constantia"/>
                <a:cs typeface="Constantia"/>
              </a:rPr>
              <a:t>Failure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6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liver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detoxify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toxins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from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intestines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0" dirty="0">
                <a:latin typeface="Constantia"/>
                <a:cs typeface="Constantia"/>
              </a:rPr>
              <a:t>Pathogenesis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multifactorial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but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ammonia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major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factor</a:t>
            </a:r>
            <a:endParaRPr sz="2400">
              <a:latin typeface="Constantia"/>
              <a:cs typeface="Constantia"/>
            </a:endParaRPr>
          </a:p>
          <a:p>
            <a:pPr marL="286385" marR="6807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Rapid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progression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coma,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seizures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decerebrate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rigidity.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Ass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with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cerebral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edema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late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stages.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dirty="0">
                <a:latin typeface="Constantia"/>
                <a:cs typeface="Constantia"/>
              </a:rPr>
              <a:t>Death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due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both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herniation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and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hypoxia</a:t>
            </a:r>
            <a:endParaRPr sz="24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42881512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74850" y="159207"/>
            <a:ext cx="43554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5" dirty="0"/>
              <a:t>Stages</a:t>
            </a:r>
            <a:r>
              <a:rPr sz="3200" spc="-30" dirty="0"/>
              <a:t> </a:t>
            </a:r>
            <a:r>
              <a:rPr sz="3200" dirty="0"/>
              <a:t>of</a:t>
            </a:r>
            <a:r>
              <a:rPr sz="3200" spc="-10" dirty="0"/>
              <a:t> encephalopathy</a:t>
            </a:r>
            <a:endParaRPr sz="3200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-6350" y="820674"/>
          <a:ext cx="9142729" cy="58261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7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8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4001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Encephalopathy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55092"/>
                      </a:solidFill>
                      <a:prstDash val="solid"/>
                    </a:lnL>
                    <a:lnR w="19050">
                      <a:solidFill>
                        <a:srgbClr val="055092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55092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Symptoms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55092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55092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Signs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55092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55092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88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55092"/>
                      </a:solidFill>
                      <a:prstDash val="solid"/>
                    </a:lnL>
                    <a:lnR w="19050">
                      <a:solidFill>
                        <a:srgbClr val="055092"/>
                      </a:solidFill>
                      <a:prstDash val="solid"/>
                    </a:lnR>
                    <a:lnT w="12700">
                      <a:solidFill>
                        <a:srgbClr val="055092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55092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55092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55092"/>
                      </a:solidFill>
                      <a:prstDash val="solid"/>
                    </a:lnR>
                    <a:lnT w="12700">
                      <a:solidFill>
                        <a:srgbClr val="055092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917"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Stage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55092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55092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800" spc="-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(mild)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19050">
                      <a:solidFill>
                        <a:srgbClr val="055092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55092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latin typeface="Tahoma"/>
                          <a:cs typeface="Tahoma"/>
                        </a:rPr>
                        <a:t>Alert,</a:t>
                      </a:r>
                      <a:r>
                        <a:rPr sz="18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euphoric,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occasionally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depression.</a:t>
                      </a:r>
                      <a:endParaRPr sz="1800">
                        <a:latin typeface="Tahoma"/>
                        <a:cs typeface="Tahoma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800" spc="-15" dirty="0">
                          <a:latin typeface="Tahoma"/>
                          <a:cs typeface="Tahoma"/>
                        </a:rPr>
                        <a:t>Poor</a:t>
                      </a:r>
                      <a:r>
                        <a:rPr sz="1800" spc="-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concentration,Insomnia</a:t>
                      </a:r>
                      <a:endParaRPr sz="1800">
                        <a:latin typeface="Tahoma"/>
                        <a:cs typeface="Tahoma"/>
                      </a:endParaRPr>
                    </a:p>
                    <a:p>
                      <a:pPr marL="93345" marR="66548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slow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mentation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affect,reversed </a:t>
                      </a:r>
                      <a:r>
                        <a:rPr sz="1800" spc="-5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sleep</a:t>
                      </a:r>
                      <a:r>
                        <a:rPr sz="1800" spc="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rhythm.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55092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55092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402590" algn="just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30" dirty="0">
                          <a:latin typeface="Tahoma"/>
                          <a:cs typeface="Tahoma"/>
                        </a:rPr>
                        <a:t>Trouble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drawing figures, </a:t>
                      </a:r>
                      <a:r>
                        <a:rPr sz="1800" spc="-5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performing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mental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task, </a:t>
                      </a:r>
                      <a:r>
                        <a:rPr sz="1800" spc="-5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EEG-normal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55092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55092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736"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Stage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55092"/>
                      </a:solidFill>
                      <a:prstDash val="solid"/>
                    </a:lnL>
                    <a:lnT w="12700">
                      <a:solidFill>
                        <a:srgbClr val="055092"/>
                      </a:solidFill>
                      <a:prstDash val="solid"/>
                    </a:lnT>
                    <a:lnB w="12700">
                      <a:solidFill>
                        <a:srgbClr val="055092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II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R w="19050">
                      <a:solidFill>
                        <a:srgbClr val="055092"/>
                      </a:solidFill>
                      <a:prstDash val="solid"/>
                    </a:lnR>
                    <a:lnT w="12700">
                      <a:solidFill>
                        <a:srgbClr val="055092"/>
                      </a:solidFill>
                      <a:prstDash val="solid"/>
                    </a:lnT>
                    <a:lnB w="12700">
                      <a:solidFill>
                        <a:srgbClr val="055092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Drowsiness,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lethargic, inappropriate</a:t>
                      </a:r>
                      <a:endParaRPr sz="1800">
                        <a:latin typeface="Tahoma"/>
                        <a:cs typeface="Tahoma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800" spc="-30" dirty="0">
                          <a:latin typeface="Tahoma"/>
                          <a:cs typeface="Tahoma"/>
                        </a:rPr>
                        <a:t>behavior,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disorientation,</a:t>
                      </a:r>
                      <a:r>
                        <a:rPr sz="1800" spc="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slurred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speech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055092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55092"/>
                      </a:solidFill>
                      <a:prstDash val="solid"/>
                    </a:lnT>
                    <a:lnB w="12700">
                      <a:solidFill>
                        <a:srgbClr val="055092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3111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latin typeface="Tahoma"/>
                          <a:cs typeface="Tahoma"/>
                        </a:rPr>
                        <a:t>Asterexis,fetor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hepaticus,EEG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slowing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of </a:t>
                      </a:r>
                      <a:r>
                        <a:rPr sz="1800" spc="-5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wave.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55092"/>
                      </a:solidFill>
                      <a:prstDash val="solid"/>
                    </a:lnR>
                    <a:lnT w="12700">
                      <a:solidFill>
                        <a:srgbClr val="055092"/>
                      </a:solidFill>
                      <a:prstDash val="solid"/>
                    </a:lnT>
                    <a:lnB w="12700">
                      <a:solidFill>
                        <a:srgbClr val="055092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63"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Stage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55092"/>
                      </a:solidFill>
                      <a:prstDash val="solid"/>
                    </a:lnL>
                    <a:lnT w="12700">
                      <a:solidFill>
                        <a:srgbClr val="055092"/>
                      </a:solidFill>
                      <a:prstDash val="solid"/>
                    </a:lnT>
                    <a:lnB w="12700">
                      <a:solidFill>
                        <a:srgbClr val="055092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III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54610" marB="0">
                    <a:lnR w="19050">
                      <a:solidFill>
                        <a:srgbClr val="055092"/>
                      </a:solidFill>
                      <a:prstDash val="solid"/>
                    </a:lnR>
                    <a:lnT w="12700">
                      <a:solidFill>
                        <a:srgbClr val="055092"/>
                      </a:solidFill>
                      <a:prstDash val="solid"/>
                    </a:lnT>
                    <a:lnB w="12700">
                      <a:solidFill>
                        <a:srgbClr val="055092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224154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Stuporous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but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easily arousable, marked </a:t>
                      </a:r>
                      <a:r>
                        <a:rPr sz="1800" spc="-5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confusion/disorientation, incoherent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speech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54610" marB="0">
                    <a:lnL w="19050">
                      <a:solidFill>
                        <a:srgbClr val="055092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55092"/>
                      </a:solidFill>
                      <a:prstDash val="solid"/>
                    </a:lnT>
                    <a:lnB w="12700">
                      <a:solidFill>
                        <a:srgbClr val="055092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9080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Asterexis, hyperreflexia,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25" dirty="0">
                          <a:latin typeface="Tahoma"/>
                          <a:cs typeface="Tahoma"/>
                        </a:rPr>
                        <a:t>rigidity,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30" dirty="0">
                          <a:latin typeface="Tahoma"/>
                          <a:cs typeface="Tahoma"/>
                        </a:rPr>
                        <a:t>EEG-Triphasic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wave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55092"/>
                      </a:solidFill>
                      <a:prstDash val="solid"/>
                    </a:lnR>
                    <a:lnT w="12700">
                      <a:solidFill>
                        <a:srgbClr val="055092"/>
                      </a:solidFill>
                      <a:prstDash val="solid"/>
                    </a:lnT>
                    <a:lnB w="12700">
                      <a:solidFill>
                        <a:srgbClr val="055092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0774">
                <a:tc>
                  <a:txBody>
                    <a:bodyPr/>
                    <a:lstStyle/>
                    <a:p>
                      <a:pPr marR="2794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Stage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55092"/>
                      </a:solidFill>
                      <a:prstDash val="solid"/>
                    </a:lnL>
                    <a:lnT w="12700">
                      <a:solidFill>
                        <a:srgbClr val="055092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IV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R w="19050">
                      <a:solidFill>
                        <a:srgbClr val="055092"/>
                      </a:solidFill>
                      <a:prstDash val="solid"/>
                    </a:lnR>
                    <a:lnT w="12700">
                      <a:solidFill>
                        <a:srgbClr val="055092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93345" marR="13271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Coma, unresponsive </a:t>
                      </a:r>
                      <a:r>
                        <a:rPr sz="1800" dirty="0">
                          <a:latin typeface="Tahoma"/>
                          <a:cs typeface="Tahoma"/>
                        </a:rPr>
                        <a:t>but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may respond to </a:t>
                      </a:r>
                      <a:r>
                        <a:rPr sz="1800" spc="-5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painful</a:t>
                      </a:r>
                      <a:r>
                        <a:rPr sz="18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stimulus.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19050">
                      <a:solidFill>
                        <a:srgbClr val="055092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55092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102235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800" spc="-5" dirty="0">
                          <a:latin typeface="Tahoma"/>
                          <a:cs typeface="Tahoma"/>
                        </a:rPr>
                        <a:t>Planter </a:t>
                      </a:r>
                      <a:r>
                        <a:rPr sz="1800" spc="-35" dirty="0">
                          <a:latin typeface="Tahoma"/>
                          <a:cs typeface="Tahoma"/>
                        </a:rPr>
                        <a:t>extensor, </a:t>
                      </a:r>
                      <a:r>
                        <a:rPr sz="1800" spc="-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Rigidity</a:t>
                      </a:r>
                      <a:r>
                        <a:rPr sz="1800" spc="-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5" dirty="0">
                          <a:latin typeface="Tahoma"/>
                          <a:cs typeface="Tahoma"/>
                        </a:rPr>
                        <a:t>,Areflexia,</a:t>
                      </a:r>
                      <a:endParaRPr sz="1800">
                        <a:latin typeface="Tahoma"/>
                        <a:cs typeface="Tahoma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800" spc="-15" dirty="0">
                          <a:latin typeface="Tahoma"/>
                          <a:cs typeface="Tahoma"/>
                        </a:rPr>
                        <a:t>Flacidity.EEG-delta</a:t>
                      </a:r>
                      <a:r>
                        <a:rPr sz="1800" spc="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latin typeface="Tahoma"/>
                          <a:cs typeface="Tahoma"/>
                        </a:rPr>
                        <a:t>wave.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55092"/>
                      </a:solidFill>
                      <a:prstDash val="solid"/>
                    </a:lnR>
                    <a:lnT w="12700">
                      <a:solidFill>
                        <a:srgbClr val="055092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D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6862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3" y="1534630"/>
            <a:ext cx="2688908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4" dirty="0">
                <a:solidFill>
                  <a:schemeClr val="tx1"/>
                </a:solidFill>
              </a:rPr>
              <a:t>In</a:t>
            </a:r>
            <a:r>
              <a:rPr spc="-11" dirty="0">
                <a:solidFill>
                  <a:schemeClr val="tx1"/>
                </a:solidFill>
              </a:rPr>
              <a:t>t</a:t>
            </a:r>
            <a:r>
              <a:rPr dirty="0">
                <a:solidFill>
                  <a:schemeClr val="tx1"/>
                </a:solidFill>
              </a:rPr>
              <a:t>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392394"/>
            <a:ext cx="7225189" cy="2070631"/>
          </a:xfrm>
          <a:prstGeom prst="rect">
            <a:avLst/>
          </a:prstGeom>
        </p:spPr>
        <p:txBody>
          <a:bodyPr vert="horz" wrap="square" lIns="0" tIns="40958" rIns="0" bIns="0" rtlCol="0">
            <a:spAutoFit/>
          </a:bodyPr>
          <a:lstStyle/>
          <a:p>
            <a:pPr marL="146685" marR="6668" indent="-137160">
              <a:lnSpc>
                <a:spcPct val="90000"/>
              </a:lnSpc>
              <a:spcBef>
                <a:spcPts val="32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53" dirty="0">
                <a:latin typeface="Tahoma"/>
                <a:cs typeface="Tahoma"/>
              </a:rPr>
              <a:t>Toxic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hepatitis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refers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to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inflammation</a:t>
            </a:r>
            <a:r>
              <a:rPr sz="2100" spc="3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the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liver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due</a:t>
            </a:r>
            <a:r>
              <a:rPr sz="2100" dirty="0">
                <a:latin typeface="Tahoma"/>
                <a:cs typeface="Tahoma"/>
              </a:rPr>
              <a:t> to 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medication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or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exposure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to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toxic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chemicals,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drugs,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pollutants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nutritional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supplements.</a:t>
            </a:r>
            <a:endParaRPr sz="2100">
              <a:latin typeface="Tahoma"/>
              <a:cs typeface="Tahoma"/>
            </a:endParaRPr>
          </a:p>
          <a:p>
            <a:pPr marL="146685" marR="3810" indent="-137160">
              <a:lnSpc>
                <a:spcPts val="2265"/>
              </a:lnSpc>
              <a:spcBef>
                <a:spcPts val="1088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8" dirty="0">
                <a:latin typeface="Tahoma"/>
                <a:cs typeface="Tahoma"/>
              </a:rPr>
              <a:t>In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some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cases,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toxic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hepatitis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develops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within</a:t>
            </a:r>
            <a:r>
              <a:rPr sz="2100" dirty="0">
                <a:latin typeface="Tahoma"/>
                <a:cs typeface="Tahoma"/>
              </a:rPr>
              <a:t> hours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or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days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 </a:t>
            </a:r>
            <a:r>
              <a:rPr sz="2100" spc="-8" dirty="0">
                <a:latin typeface="Tahoma"/>
                <a:cs typeface="Tahoma"/>
              </a:rPr>
              <a:t>exposure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to a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toxin.</a:t>
            </a:r>
            <a:endParaRPr sz="2100">
              <a:latin typeface="Tahoma"/>
              <a:cs typeface="Tahoma"/>
            </a:endParaRPr>
          </a:p>
          <a:p>
            <a:pPr marL="146685" indent="-137160">
              <a:spcBef>
                <a:spcPts val="764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It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also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known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as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b="1" spc="-8" dirty="0">
                <a:latin typeface="Tahoma"/>
                <a:cs typeface="Tahoma"/>
              </a:rPr>
              <a:t>Drug</a:t>
            </a:r>
            <a:r>
              <a:rPr sz="2100" b="1" dirty="0">
                <a:latin typeface="Tahoma"/>
                <a:cs typeface="Tahoma"/>
              </a:rPr>
              <a:t> </a:t>
            </a:r>
            <a:r>
              <a:rPr sz="2100" b="1" spc="-8" dirty="0">
                <a:latin typeface="Tahoma"/>
                <a:cs typeface="Tahoma"/>
              </a:rPr>
              <a:t>Induced</a:t>
            </a:r>
            <a:r>
              <a:rPr sz="2100" b="1" spc="8" dirty="0">
                <a:latin typeface="Tahoma"/>
                <a:cs typeface="Tahoma"/>
              </a:rPr>
              <a:t> </a:t>
            </a:r>
            <a:r>
              <a:rPr sz="2100" b="1" spc="-8" dirty="0">
                <a:latin typeface="Tahoma"/>
                <a:cs typeface="Tahoma"/>
              </a:rPr>
              <a:t>Liver</a:t>
            </a:r>
            <a:r>
              <a:rPr sz="2100" b="1" spc="23" dirty="0">
                <a:latin typeface="Tahoma"/>
                <a:cs typeface="Tahoma"/>
              </a:rPr>
              <a:t> </a:t>
            </a:r>
            <a:r>
              <a:rPr sz="2100" b="1" spc="-8" dirty="0">
                <a:latin typeface="Tahoma"/>
                <a:cs typeface="Tahoma"/>
              </a:rPr>
              <a:t>Injury (DILI)</a:t>
            </a:r>
            <a:endParaRPr sz="2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1689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0700" y="389001"/>
            <a:ext cx="816610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25" dirty="0">
                <a:solidFill>
                  <a:schemeClr val="tx1"/>
                </a:solidFill>
              </a:rPr>
              <a:t>Aggravating</a:t>
            </a:r>
            <a:r>
              <a:rPr sz="4500" b="1" spc="-15" dirty="0">
                <a:solidFill>
                  <a:schemeClr val="tx1"/>
                </a:solidFill>
              </a:rPr>
              <a:t> </a:t>
            </a:r>
            <a:r>
              <a:rPr sz="4500" b="1" spc="-30" dirty="0">
                <a:solidFill>
                  <a:schemeClr val="tx1"/>
                </a:solidFill>
              </a:rPr>
              <a:t>factors</a:t>
            </a:r>
            <a:r>
              <a:rPr sz="4500" b="1" dirty="0">
                <a:solidFill>
                  <a:schemeClr val="tx1"/>
                </a:solidFill>
              </a:rPr>
              <a:t> of</a:t>
            </a:r>
            <a:r>
              <a:rPr sz="4500" b="1" spc="-10" dirty="0">
                <a:solidFill>
                  <a:schemeClr val="tx1"/>
                </a:solidFill>
              </a:rPr>
              <a:t> </a:t>
            </a:r>
            <a:r>
              <a:rPr sz="4500" b="1" dirty="0">
                <a:solidFill>
                  <a:schemeClr val="tx1"/>
                </a:solidFill>
              </a:rPr>
              <a:t>HE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5940" y="1305276"/>
            <a:ext cx="2750820" cy="478091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GI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bleeding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Hypovolemia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Hypokalemia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Constantia"/>
                <a:cs typeface="Constantia"/>
              </a:rPr>
              <a:t>Hypoglycemia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Sedatives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Uremia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Sepsis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High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protein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diet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Constipation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Paracentesis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869374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499" y="1074165"/>
            <a:ext cx="3956857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 smtClean="0">
                <a:solidFill>
                  <a:schemeClr val="tx1"/>
                </a:solidFill>
              </a:rPr>
              <a:t>Encephalopat</a:t>
            </a:r>
            <a:r>
              <a:rPr lang="en-US" sz="3200" b="1" spc="-10" dirty="0" smtClean="0">
                <a:solidFill>
                  <a:schemeClr val="tx1"/>
                </a:solidFill>
              </a:rPr>
              <a:t>hy</a:t>
            </a:r>
            <a:endParaRPr sz="3200" dirty="0"/>
          </a:p>
        </p:txBody>
      </p:sp>
      <p:sp>
        <p:nvSpPr>
          <p:cNvPr id="9" name="object 9"/>
          <p:cNvSpPr txBox="1"/>
          <p:nvPr/>
        </p:nvSpPr>
        <p:spPr>
          <a:xfrm>
            <a:off x="618236" y="1883105"/>
            <a:ext cx="7877809" cy="426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onstantia"/>
                <a:cs typeface="Constantia"/>
              </a:rPr>
              <a:t>Treatment</a:t>
            </a:r>
            <a:endParaRPr sz="2400">
              <a:latin typeface="Constantia"/>
              <a:cs typeface="Constantia"/>
            </a:endParaRPr>
          </a:p>
          <a:p>
            <a:pPr marL="295910" indent="-283845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96545" algn="l"/>
              </a:tabLst>
            </a:pPr>
            <a:r>
              <a:rPr sz="2400" spc="-10" dirty="0">
                <a:latin typeface="Constantia"/>
                <a:cs typeface="Constantia"/>
              </a:rPr>
              <a:t>Low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protein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diet</a:t>
            </a:r>
            <a:endParaRPr sz="2400">
              <a:latin typeface="Constantia"/>
              <a:cs typeface="Constantia"/>
            </a:endParaRPr>
          </a:p>
          <a:p>
            <a:pPr marL="295910" indent="-283845">
              <a:lnSpc>
                <a:spcPct val="100000"/>
              </a:lnSpc>
              <a:buClr>
                <a:srgbClr val="0AD0D9"/>
              </a:buClr>
              <a:buSzPct val="93750"/>
              <a:buFont typeface="Segoe UI Symbol"/>
              <a:buChar char="⚫"/>
              <a:tabLst>
                <a:tab pos="296545" algn="l"/>
              </a:tabLst>
            </a:pPr>
            <a:r>
              <a:rPr sz="2400" dirty="0">
                <a:latin typeface="Constantia"/>
                <a:cs typeface="Constantia"/>
              </a:rPr>
              <a:t>Lactulose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10-50ml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2-4 </a:t>
            </a:r>
            <a:r>
              <a:rPr sz="2400" spc="-15" dirty="0">
                <a:latin typeface="Constantia"/>
                <a:cs typeface="Constantia"/>
              </a:rPr>
              <a:t>hourly</a:t>
            </a:r>
            <a:endParaRPr sz="2400">
              <a:latin typeface="Constantia"/>
              <a:cs typeface="Constantia"/>
            </a:endParaRPr>
          </a:p>
          <a:p>
            <a:pPr marL="295910" marR="502284" indent="-283845">
              <a:lnSpc>
                <a:spcPct val="8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96545" algn="l"/>
                <a:tab pos="4429760" algn="l"/>
              </a:tabLst>
            </a:pPr>
            <a:r>
              <a:rPr sz="2400" spc="-10" dirty="0">
                <a:latin typeface="Constantia"/>
                <a:cs typeface="Constantia"/>
              </a:rPr>
              <a:t>Acid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enema:</a:t>
            </a:r>
            <a:r>
              <a:rPr sz="2400" spc="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Lactulose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enema,	vinegar-can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be</a:t>
            </a:r>
            <a:r>
              <a:rPr sz="2400" spc="-14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given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6 </a:t>
            </a:r>
            <a:r>
              <a:rPr sz="2400" spc="-5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hourly</a:t>
            </a:r>
            <a:endParaRPr sz="2400">
              <a:latin typeface="Constantia"/>
              <a:cs typeface="Constantia"/>
            </a:endParaRPr>
          </a:p>
          <a:p>
            <a:pPr marL="295910" indent="-283845">
              <a:lnSpc>
                <a:spcPct val="100000"/>
              </a:lnSpc>
              <a:buClr>
                <a:srgbClr val="0AD0D9"/>
              </a:buClr>
              <a:buSzPct val="93750"/>
              <a:buFont typeface="Segoe UI Symbol"/>
              <a:buChar char="⚫"/>
              <a:tabLst>
                <a:tab pos="296545" algn="l"/>
              </a:tabLst>
            </a:pPr>
            <a:r>
              <a:rPr sz="2400" spc="-140" dirty="0">
                <a:latin typeface="Constantia"/>
                <a:cs typeface="Constantia"/>
              </a:rPr>
              <a:t>T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eat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se</a:t>
            </a:r>
            <a:r>
              <a:rPr sz="2400" spc="5" dirty="0">
                <a:latin typeface="Constantia"/>
                <a:cs typeface="Constantia"/>
              </a:rPr>
              <a:t>p</a:t>
            </a:r>
            <a:r>
              <a:rPr sz="2400" dirty="0">
                <a:latin typeface="Constantia"/>
                <a:cs typeface="Constantia"/>
              </a:rPr>
              <a:t>si</a:t>
            </a:r>
            <a:r>
              <a:rPr sz="2400" spc="-20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,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bleed</a:t>
            </a:r>
            <a:r>
              <a:rPr sz="2400" dirty="0">
                <a:latin typeface="Constantia"/>
                <a:cs typeface="Constantia"/>
              </a:rPr>
              <a:t>s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ele</a:t>
            </a:r>
            <a:r>
              <a:rPr sz="2400" spc="-5" dirty="0">
                <a:latin typeface="Constantia"/>
                <a:cs typeface="Constantia"/>
              </a:rPr>
              <a:t>ct</a:t>
            </a:r>
            <a:r>
              <a:rPr sz="2400" spc="-30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30" dirty="0">
                <a:latin typeface="Constantia"/>
                <a:cs typeface="Constantia"/>
              </a:rPr>
              <a:t>l</a:t>
            </a:r>
            <a:r>
              <a:rPr sz="2400" spc="-5" dirty="0">
                <a:latin typeface="Constantia"/>
                <a:cs typeface="Constantia"/>
              </a:rPr>
              <a:t>y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imbalan</a:t>
            </a:r>
            <a:r>
              <a:rPr sz="2400" spc="-50" dirty="0">
                <a:latin typeface="Constantia"/>
                <a:cs typeface="Constantia"/>
              </a:rPr>
              <a:t>c</a:t>
            </a:r>
            <a:r>
              <a:rPr sz="2400" dirty="0">
                <a:latin typeface="Constantia"/>
                <a:cs typeface="Constantia"/>
              </a:rPr>
              <a:t>e.</a:t>
            </a:r>
            <a:endParaRPr sz="2400">
              <a:latin typeface="Constantia"/>
              <a:cs typeface="Constantia"/>
            </a:endParaRPr>
          </a:p>
          <a:p>
            <a:pPr marL="295910" indent="-283845">
              <a:lnSpc>
                <a:spcPct val="100000"/>
              </a:lnSpc>
              <a:buClr>
                <a:srgbClr val="0AD0D9"/>
              </a:buClr>
              <a:buSzPct val="93750"/>
              <a:buFont typeface="Segoe UI Symbol"/>
              <a:buChar char="⚫"/>
              <a:tabLst>
                <a:tab pos="296545" algn="l"/>
              </a:tabLst>
            </a:pPr>
            <a:r>
              <a:rPr sz="2400" spc="-35" dirty="0">
                <a:latin typeface="Constantia"/>
                <a:cs typeface="Constantia"/>
              </a:rPr>
              <a:t>Avoid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sedation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esp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benzodiazepines</a:t>
            </a:r>
            <a:endParaRPr sz="2400">
              <a:latin typeface="Constantia"/>
              <a:cs typeface="Constantia"/>
            </a:endParaRPr>
          </a:p>
          <a:p>
            <a:pPr marL="295910" indent="-283845">
              <a:lnSpc>
                <a:spcPct val="100000"/>
              </a:lnSpc>
              <a:buClr>
                <a:srgbClr val="0AD0D9"/>
              </a:buClr>
              <a:buSzPct val="93750"/>
              <a:buFont typeface="Segoe UI Symbol"/>
              <a:buChar char="⚫"/>
              <a:tabLst>
                <a:tab pos="296545" algn="l"/>
              </a:tabLst>
            </a:pPr>
            <a:r>
              <a:rPr sz="2400" spc="-5" dirty="0">
                <a:latin typeface="Constantia"/>
                <a:cs typeface="Constantia"/>
              </a:rPr>
              <a:t>Intubate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Grade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3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4-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risk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aspiration</a:t>
            </a:r>
            <a:endParaRPr sz="2400">
              <a:latin typeface="Constantia"/>
              <a:cs typeface="Constantia"/>
            </a:endParaRPr>
          </a:p>
          <a:p>
            <a:pPr marL="295910" marR="5080" indent="-283845">
              <a:lnSpc>
                <a:spcPct val="8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96545" algn="l"/>
              </a:tabLst>
            </a:pPr>
            <a:r>
              <a:rPr sz="2400" spc="-10" dirty="0">
                <a:latin typeface="Constantia"/>
                <a:cs typeface="Constantia"/>
              </a:rPr>
              <a:t>Oral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Neomycin,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Metronidazoleor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Vancomycin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decrease </a:t>
            </a:r>
            <a:r>
              <a:rPr sz="2400" spc="-5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colonic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conc.</a:t>
            </a:r>
            <a:r>
              <a:rPr sz="2400" spc="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ammoniagenic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bacteria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AD0D9"/>
              </a:buClr>
              <a:buFont typeface="Segoe UI Symbol"/>
              <a:buChar char="⚫"/>
            </a:pPr>
            <a:endParaRPr sz="2350">
              <a:latin typeface="Constantia"/>
              <a:cs typeface="Constantia"/>
            </a:endParaRPr>
          </a:p>
          <a:p>
            <a:pPr marL="295910" indent="-283845">
              <a:lnSpc>
                <a:spcPct val="100000"/>
              </a:lnSpc>
              <a:buClr>
                <a:srgbClr val="0AD0D9"/>
              </a:buClr>
              <a:buSzPct val="93750"/>
              <a:buFont typeface="Segoe UI Symbol"/>
              <a:buChar char="⚫"/>
              <a:tabLst>
                <a:tab pos="296545" algn="l"/>
              </a:tabLst>
            </a:pPr>
            <a:r>
              <a:rPr sz="2400" spc="-5" dirty="0">
                <a:latin typeface="Constantia"/>
                <a:cs typeface="Constantia"/>
              </a:rPr>
              <a:t>Flumazenil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: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Short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lived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results.</a:t>
            </a:r>
            <a:endParaRPr sz="24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42511415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967181"/>
            <a:ext cx="44519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7140" algn="l"/>
              </a:tabLst>
            </a:pPr>
            <a:r>
              <a:rPr sz="5400" b="0" spc="-5" dirty="0">
                <a:solidFill>
                  <a:srgbClr val="0E6EC5"/>
                </a:solidFill>
                <a:latin typeface="Calibri"/>
                <a:cs typeface="Calibri"/>
              </a:rPr>
              <a:t>Ce</a:t>
            </a:r>
            <a:r>
              <a:rPr sz="5400" b="0" spc="-80" dirty="0">
                <a:solidFill>
                  <a:srgbClr val="0E6EC5"/>
                </a:solidFill>
                <a:latin typeface="Calibri"/>
                <a:cs typeface="Calibri"/>
              </a:rPr>
              <a:t>r</a:t>
            </a:r>
            <a:r>
              <a:rPr sz="5400" b="0" dirty="0">
                <a:solidFill>
                  <a:srgbClr val="0E6EC5"/>
                </a:solidFill>
                <a:latin typeface="Calibri"/>
                <a:cs typeface="Calibri"/>
              </a:rPr>
              <a:t>eb</a:t>
            </a:r>
            <a:r>
              <a:rPr sz="5400" b="0" spc="-114" dirty="0">
                <a:solidFill>
                  <a:srgbClr val="0E6EC5"/>
                </a:solidFill>
                <a:latin typeface="Calibri"/>
                <a:cs typeface="Calibri"/>
              </a:rPr>
              <a:t>r</a:t>
            </a:r>
            <a:r>
              <a:rPr sz="5400" b="0" dirty="0">
                <a:solidFill>
                  <a:srgbClr val="0E6EC5"/>
                </a:solidFill>
                <a:latin typeface="Calibri"/>
                <a:cs typeface="Calibri"/>
              </a:rPr>
              <a:t>al	edema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4527" y="2430907"/>
            <a:ext cx="3840479" cy="362712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87020" marR="708025" indent="-274320" algn="just">
              <a:lnSpc>
                <a:spcPct val="80000"/>
              </a:lnSpc>
              <a:spcBef>
                <a:spcPts val="58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Occurs </a:t>
            </a:r>
            <a:r>
              <a:rPr sz="2000" spc="-5" dirty="0">
                <a:latin typeface="Constantia"/>
                <a:cs typeface="Constantia"/>
              </a:rPr>
              <a:t>in </a:t>
            </a:r>
            <a:r>
              <a:rPr sz="2000" dirty="0">
                <a:latin typeface="Constantia"/>
                <a:cs typeface="Constantia"/>
              </a:rPr>
              <a:t>80% of </a:t>
            </a:r>
            <a:r>
              <a:rPr sz="2000" spc="-5" dirty="0">
                <a:latin typeface="Constantia"/>
                <a:cs typeface="Constantia"/>
              </a:rPr>
              <a:t>pts </a:t>
            </a:r>
            <a:r>
              <a:rPr sz="2000" spc="-10" dirty="0">
                <a:latin typeface="Constantia"/>
                <a:cs typeface="Constantia"/>
              </a:rPr>
              <a:t>who </a:t>
            </a:r>
            <a:r>
              <a:rPr sz="2000" spc="-49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45" dirty="0">
                <a:latin typeface="Constantia"/>
                <a:cs typeface="Constantia"/>
              </a:rPr>
              <a:t>v</a:t>
            </a:r>
            <a:r>
              <a:rPr sz="2000" dirty="0">
                <a:latin typeface="Constantia"/>
                <a:cs typeface="Constantia"/>
              </a:rPr>
              <a:t>entual</a:t>
            </a:r>
            <a:r>
              <a:rPr sz="2000" spc="-30" dirty="0">
                <a:latin typeface="Constantia"/>
                <a:cs typeface="Constantia"/>
              </a:rPr>
              <a:t>l</a:t>
            </a:r>
            <a:r>
              <a:rPr sz="2000" dirty="0">
                <a:latin typeface="Constantia"/>
                <a:cs typeface="Constantia"/>
              </a:rPr>
              <a:t>y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de</a:t>
            </a:r>
            <a:r>
              <a:rPr sz="2000" spc="-45" dirty="0">
                <a:latin typeface="Constantia"/>
                <a:cs typeface="Constantia"/>
              </a:rPr>
              <a:t>v</a:t>
            </a:r>
            <a:r>
              <a:rPr sz="2000" dirty="0">
                <a:latin typeface="Constantia"/>
                <a:cs typeface="Constantia"/>
              </a:rPr>
              <a:t>elop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sta</a:t>
            </a:r>
            <a:r>
              <a:rPr sz="2000" spc="-45" dirty="0">
                <a:latin typeface="Constantia"/>
                <a:cs typeface="Constantia"/>
              </a:rPr>
              <a:t>g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4  </a:t>
            </a:r>
            <a:r>
              <a:rPr sz="2000" spc="-20" dirty="0">
                <a:latin typeface="Constantia"/>
                <a:cs typeface="Constantia"/>
              </a:rPr>
              <a:t>encephalopathy.</a:t>
            </a:r>
            <a:endParaRPr sz="2000">
              <a:latin typeface="Constantia"/>
              <a:cs typeface="Constantia"/>
            </a:endParaRPr>
          </a:p>
          <a:p>
            <a:pPr marL="287020" indent="-274320" algn="just">
              <a:lnSpc>
                <a:spcPts val="216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Hyperammonia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induces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accumn</a:t>
            </a:r>
            <a:endParaRPr sz="2000">
              <a:latin typeface="Constantia"/>
              <a:cs typeface="Constantia"/>
            </a:endParaRPr>
          </a:p>
          <a:p>
            <a:pPr marL="287020" algn="just">
              <a:lnSpc>
                <a:spcPts val="2160"/>
              </a:lnSpc>
            </a:pPr>
            <a:r>
              <a:rPr sz="2000" dirty="0">
                <a:latin typeface="Constantia"/>
                <a:cs typeface="Constantia"/>
              </a:rPr>
              <a:t>of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glutamine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within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cells</a:t>
            </a:r>
            <a:endParaRPr sz="2000">
              <a:latin typeface="Constantia"/>
              <a:cs typeface="Constantia"/>
            </a:endParaRPr>
          </a:p>
          <a:p>
            <a:pPr marL="287020" marR="55880" indent="-274320">
              <a:lnSpc>
                <a:spcPts val="1820"/>
              </a:lnSpc>
              <a:spcBef>
                <a:spcPts val="445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spc="-5" dirty="0">
                <a:latin typeface="Constantia"/>
                <a:cs typeface="Constantia"/>
              </a:rPr>
              <a:t>Diagnosis</a:t>
            </a:r>
            <a:r>
              <a:rPr sz="1900" spc="-8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usually</a:t>
            </a:r>
            <a:r>
              <a:rPr sz="1900" spc="-6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difficult,usually </a:t>
            </a:r>
            <a:r>
              <a:rPr sz="1900" spc="-459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at</a:t>
            </a:r>
            <a:r>
              <a:rPr sz="1900" spc="-7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postmotrtem</a:t>
            </a:r>
            <a:endParaRPr sz="1900">
              <a:latin typeface="Constantia"/>
              <a:cs typeface="Constantia"/>
            </a:endParaRPr>
          </a:p>
          <a:p>
            <a:pPr marL="287020" marR="231140" indent="-274320">
              <a:lnSpc>
                <a:spcPct val="80000"/>
              </a:lnSpc>
              <a:spcBef>
                <a:spcPts val="480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spc="-10" dirty="0">
                <a:latin typeface="Constantia"/>
                <a:cs typeface="Constantia"/>
              </a:rPr>
              <a:t>Antemoterm </a:t>
            </a:r>
            <a:r>
              <a:rPr sz="1900" spc="-5" dirty="0">
                <a:latin typeface="Constantia"/>
                <a:cs typeface="Constantia"/>
              </a:rPr>
              <a:t>dx </a:t>
            </a:r>
            <a:r>
              <a:rPr sz="1900" spc="-15" dirty="0">
                <a:latin typeface="Constantia"/>
                <a:cs typeface="Constantia"/>
              </a:rPr>
              <a:t>suggested by </a:t>
            </a:r>
            <a:r>
              <a:rPr sz="1900" spc="-10" dirty="0">
                <a:latin typeface="Constantia"/>
                <a:cs typeface="Constantia"/>
              </a:rPr>
              <a:t> deterioration </a:t>
            </a:r>
            <a:r>
              <a:rPr sz="1900" spc="-5" dirty="0">
                <a:latin typeface="Constantia"/>
                <a:cs typeface="Constantia"/>
              </a:rPr>
              <a:t>of </a:t>
            </a:r>
            <a:r>
              <a:rPr sz="190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conciousness,neurological</a:t>
            </a:r>
            <a:r>
              <a:rPr sz="1900" spc="1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signs </a:t>
            </a:r>
            <a:r>
              <a:rPr sz="1900" spc="-459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eg increased </a:t>
            </a:r>
            <a:r>
              <a:rPr sz="1900" spc="-10" dirty="0">
                <a:latin typeface="Constantia"/>
                <a:cs typeface="Constantia"/>
              </a:rPr>
              <a:t>muscle </a:t>
            </a:r>
            <a:r>
              <a:rPr sz="1900" spc="-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tone,myoclonus,focal</a:t>
            </a:r>
            <a:r>
              <a:rPr sz="1900" spc="2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seizures.</a:t>
            </a:r>
            <a:endParaRPr sz="1900">
              <a:latin typeface="Constantia"/>
              <a:cs typeface="Constantia"/>
            </a:endParaRPr>
          </a:p>
          <a:p>
            <a:pPr marL="287020" marR="417830" indent="-274320">
              <a:lnSpc>
                <a:spcPts val="1820"/>
              </a:lnSpc>
              <a:spcBef>
                <a:spcPts val="440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spc="-5" dirty="0">
                <a:latin typeface="Constantia"/>
                <a:cs typeface="Constantia"/>
              </a:rPr>
              <a:t>Signs</a:t>
            </a:r>
            <a:r>
              <a:rPr sz="1900" spc="-11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of</a:t>
            </a:r>
            <a:r>
              <a:rPr sz="1900" spc="3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increased</a:t>
            </a:r>
            <a:r>
              <a:rPr sz="1900" spc="-3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intracranial </a:t>
            </a:r>
            <a:r>
              <a:rPr sz="1900" spc="-459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pressure</a:t>
            </a:r>
            <a:endParaRPr sz="1900">
              <a:latin typeface="Constantia"/>
              <a:cs typeface="Constant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988" y="1786127"/>
            <a:ext cx="4215384" cy="478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2699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127506"/>
            <a:ext cx="72517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20" dirty="0">
                <a:solidFill>
                  <a:schemeClr val="tx1"/>
                </a:solidFill>
              </a:rPr>
              <a:t>Cerebral</a:t>
            </a:r>
            <a:r>
              <a:rPr sz="4400" b="1" spc="-85" dirty="0">
                <a:solidFill>
                  <a:schemeClr val="tx1"/>
                </a:solidFill>
              </a:rPr>
              <a:t> </a:t>
            </a:r>
            <a:r>
              <a:rPr sz="4400" b="1" spc="-15" dirty="0">
                <a:solidFill>
                  <a:schemeClr val="tx1"/>
                </a:solidFill>
              </a:rPr>
              <a:t>Edema</a:t>
            </a:r>
            <a:endParaRPr sz="4400" b="1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832889"/>
            <a:ext cx="6493510" cy="4383405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0"/>
              </a:spcBef>
              <a:buClr>
                <a:srgbClr val="0AD0D9"/>
              </a:buClr>
              <a:buSzPct val="94117"/>
              <a:buFont typeface="Segoe UI Symbol"/>
              <a:buChar char="⚫"/>
              <a:tabLst>
                <a:tab pos="355600" algn="l"/>
              </a:tabLst>
            </a:pPr>
            <a:r>
              <a:rPr sz="3400" spc="-35" dirty="0">
                <a:latin typeface="Constantia"/>
                <a:cs typeface="Constantia"/>
              </a:rPr>
              <a:t>Treatment</a:t>
            </a:r>
            <a:endParaRPr sz="3400" dirty="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855"/>
              </a:spcBef>
              <a:buClr>
                <a:srgbClr val="0AD0D9"/>
              </a:buClr>
              <a:buSzPct val="94117"/>
              <a:buChar char="•"/>
              <a:tabLst>
                <a:tab pos="354965" algn="l"/>
                <a:tab pos="355600" algn="l"/>
                <a:tab pos="4484370" algn="l"/>
              </a:tabLst>
            </a:pPr>
            <a:r>
              <a:rPr sz="3400" spc="-20" dirty="0">
                <a:latin typeface="Constantia"/>
                <a:cs typeface="Constantia"/>
              </a:rPr>
              <a:t>Head</a:t>
            </a:r>
            <a:r>
              <a:rPr sz="3400" spc="-70" dirty="0">
                <a:latin typeface="Constantia"/>
                <a:cs typeface="Constantia"/>
              </a:rPr>
              <a:t> </a:t>
            </a:r>
            <a:r>
              <a:rPr sz="3400" spc="-15" dirty="0">
                <a:latin typeface="Constantia"/>
                <a:cs typeface="Constantia"/>
              </a:rPr>
              <a:t>elevated</a:t>
            </a:r>
            <a:r>
              <a:rPr sz="3400" spc="-10" dirty="0">
                <a:latin typeface="Constantia"/>
                <a:cs typeface="Constantia"/>
              </a:rPr>
              <a:t> 20-30°	</a:t>
            </a:r>
            <a:r>
              <a:rPr sz="3400" spc="-5" dirty="0">
                <a:latin typeface="Symbol"/>
                <a:cs typeface="Symbol"/>
              </a:rPr>
              <a:t></a:t>
            </a:r>
            <a:r>
              <a:rPr sz="3400" spc="-40" dirty="0">
                <a:latin typeface="Times New Roman"/>
                <a:cs typeface="Times New Roman"/>
              </a:rPr>
              <a:t> </a:t>
            </a:r>
            <a:r>
              <a:rPr sz="3400" spc="-10" dirty="0">
                <a:latin typeface="Constantia"/>
                <a:cs typeface="Constantia"/>
              </a:rPr>
              <a:t>ICP</a:t>
            </a:r>
            <a:endParaRPr sz="3400" dirty="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780"/>
              </a:spcBef>
              <a:buClr>
                <a:srgbClr val="0AD0D9"/>
              </a:buClr>
              <a:buSzPct val="94117"/>
              <a:buChar char="•"/>
              <a:tabLst>
                <a:tab pos="354965" algn="l"/>
                <a:tab pos="355600" algn="l"/>
              </a:tabLst>
            </a:pPr>
            <a:r>
              <a:rPr sz="3400" spc="-5" dirty="0">
                <a:latin typeface="Constantia"/>
                <a:cs typeface="Constantia"/>
              </a:rPr>
              <a:t>IV</a:t>
            </a:r>
            <a:r>
              <a:rPr sz="3400" spc="-100" dirty="0">
                <a:latin typeface="Constantia"/>
                <a:cs typeface="Constantia"/>
              </a:rPr>
              <a:t> </a:t>
            </a:r>
            <a:r>
              <a:rPr sz="3400" spc="-15" dirty="0">
                <a:latin typeface="Constantia"/>
                <a:cs typeface="Constantia"/>
              </a:rPr>
              <a:t>mannitol</a:t>
            </a:r>
            <a:endParaRPr sz="3400" dirty="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815"/>
              </a:spcBef>
              <a:buClr>
                <a:srgbClr val="0AD0D9"/>
              </a:buClr>
              <a:buSzPct val="94117"/>
              <a:buChar char="•"/>
              <a:tabLst>
                <a:tab pos="354965" algn="l"/>
                <a:tab pos="355600" algn="l"/>
              </a:tabLst>
            </a:pPr>
            <a:r>
              <a:rPr sz="3400" spc="-15" dirty="0">
                <a:latin typeface="Constantia"/>
                <a:cs typeface="Constantia"/>
              </a:rPr>
              <a:t>Hypertonic</a:t>
            </a:r>
            <a:r>
              <a:rPr sz="3400" spc="-155" dirty="0">
                <a:latin typeface="Constantia"/>
                <a:cs typeface="Constantia"/>
              </a:rPr>
              <a:t> </a:t>
            </a:r>
            <a:r>
              <a:rPr sz="3400" spc="-5" dirty="0">
                <a:latin typeface="Constantia"/>
                <a:cs typeface="Constantia"/>
              </a:rPr>
              <a:t>saline</a:t>
            </a:r>
            <a:endParaRPr sz="3400" dirty="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855"/>
              </a:spcBef>
              <a:buClr>
                <a:srgbClr val="0AD0D9"/>
              </a:buClr>
              <a:buSzPct val="94117"/>
              <a:buChar char="•"/>
              <a:tabLst>
                <a:tab pos="354965" algn="l"/>
                <a:tab pos="355600" algn="l"/>
              </a:tabLst>
            </a:pPr>
            <a:r>
              <a:rPr sz="3400" spc="-10" dirty="0">
                <a:latin typeface="Constantia"/>
                <a:cs typeface="Constantia"/>
              </a:rPr>
              <a:t>Hyperventilation</a:t>
            </a:r>
            <a:r>
              <a:rPr sz="3400" spc="-65" dirty="0">
                <a:latin typeface="Constantia"/>
                <a:cs typeface="Constantia"/>
              </a:rPr>
              <a:t> </a:t>
            </a:r>
            <a:r>
              <a:rPr sz="3400" spc="-30" dirty="0">
                <a:latin typeface="Constantia"/>
                <a:cs typeface="Constantia"/>
              </a:rPr>
              <a:t>may</a:t>
            </a:r>
            <a:r>
              <a:rPr sz="3400" spc="-75" dirty="0">
                <a:latin typeface="Constantia"/>
                <a:cs typeface="Constantia"/>
              </a:rPr>
              <a:t> </a:t>
            </a:r>
            <a:r>
              <a:rPr sz="3400" spc="-5" dirty="0">
                <a:latin typeface="Constantia"/>
                <a:cs typeface="Constantia"/>
              </a:rPr>
              <a:t>help</a:t>
            </a:r>
            <a:r>
              <a:rPr sz="3400" spc="-120" dirty="0">
                <a:latin typeface="Constantia"/>
                <a:cs typeface="Constantia"/>
              </a:rPr>
              <a:t> </a:t>
            </a:r>
            <a:r>
              <a:rPr sz="3400" spc="-5" dirty="0">
                <a:latin typeface="Symbol"/>
                <a:cs typeface="Symbol"/>
              </a:rPr>
              <a:t></a:t>
            </a:r>
            <a:r>
              <a:rPr sz="3400" spc="-5" dirty="0">
                <a:latin typeface="Times New Roman"/>
                <a:cs typeface="Times New Roman"/>
              </a:rPr>
              <a:t> </a:t>
            </a:r>
            <a:r>
              <a:rPr sz="3400" spc="-10" dirty="0">
                <a:latin typeface="Constantia"/>
                <a:cs typeface="Constantia"/>
              </a:rPr>
              <a:t>ICP</a:t>
            </a:r>
            <a:endParaRPr sz="3400" dirty="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815"/>
              </a:spcBef>
              <a:buClr>
                <a:srgbClr val="0AD0D9"/>
              </a:buClr>
              <a:buSzPct val="94117"/>
              <a:buChar char="•"/>
              <a:tabLst>
                <a:tab pos="354965" algn="l"/>
                <a:tab pos="355600" algn="l"/>
              </a:tabLst>
            </a:pPr>
            <a:r>
              <a:rPr sz="3400" spc="-10" dirty="0">
                <a:latin typeface="Constantia"/>
                <a:cs typeface="Constantia"/>
              </a:rPr>
              <a:t>Hypothermia</a:t>
            </a:r>
            <a:r>
              <a:rPr sz="3400" spc="-90" dirty="0">
                <a:latin typeface="Constantia"/>
                <a:cs typeface="Constantia"/>
              </a:rPr>
              <a:t> </a:t>
            </a:r>
            <a:r>
              <a:rPr sz="3400" spc="-5" dirty="0">
                <a:latin typeface="Symbol"/>
                <a:cs typeface="Symbol"/>
              </a:rPr>
              <a:t></a:t>
            </a:r>
            <a:r>
              <a:rPr sz="3400" spc="-20" dirty="0">
                <a:latin typeface="Times New Roman"/>
                <a:cs typeface="Times New Roman"/>
              </a:rPr>
              <a:t> </a:t>
            </a:r>
            <a:r>
              <a:rPr sz="3400" spc="-10" dirty="0">
                <a:latin typeface="Constantia"/>
                <a:cs typeface="Constantia"/>
              </a:rPr>
              <a:t>ICP</a:t>
            </a:r>
            <a:endParaRPr sz="3400" dirty="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780"/>
              </a:spcBef>
              <a:buClr>
                <a:srgbClr val="0AD0D9"/>
              </a:buClr>
              <a:buSzPct val="94117"/>
              <a:buChar char="•"/>
              <a:tabLst>
                <a:tab pos="354965" algn="l"/>
                <a:tab pos="355600" algn="l"/>
              </a:tabLst>
            </a:pPr>
            <a:r>
              <a:rPr sz="3400" spc="-55" dirty="0">
                <a:latin typeface="Constantia"/>
                <a:cs typeface="Constantia"/>
              </a:rPr>
              <a:t>Avoid</a:t>
            </a:r>
            <a:r>
              <a:rPr sz="3400" spc="-35" dirty="0">
                <a:latin typeface="Constantia"/>
                <a:cs typeface="Constantia"/>
              </a:rPr>
              <a:t> </a:t>
            </a:r>
            <a:r>
              <a:rPr sz="3400" spc="-10" dirty="0">
                <a:latin typeface="Constantia"/>
                <a:cs typeface="Constantia"/>
              </a:rPr>
              <a:t>hyperthermia.</a:t>
            </a:r>
            <a:endParaRPr sz="3400" dirty="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2044721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87854" y="183591"/>
            <a:ext cx="3936746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 smtClean="0">
                <a:solidFill>
                  <a:schemeClr val="tx1"/>
                </a:solidFill>
              </a:rPr>
              <a:t>BLEEDIN</a:t>
            </a:r>
            <a:r>
              <a:rPr lang="en-US" sz="4000" b="1" spc="-10" dirty="0" smtClean="0">
                <a:solidFill>
                  <a:schemeClr val="tx1"/>
                </a:solidFill>
              </a:rPr>
              <a:t>G</a:t>
            </a:r>
            <a:endParaRPr sz="4000" dirty="0"/>
          </a:p>
        </p:txBody>
      </p:sp>
      <p:sp>
        <p:nvSpPr>
          <p:cNvPr id="9" name="object 9"/>
          <p:cNvSpPr txBox="1"/>
          <p:nvPr/>
        </p:nvSpPr>
        <p:spPr>
          <a:xfrm>
            <a:off x="855776" y="1397253"/>
            <a:ext cx="7704455" cy="412023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37185" marR="294005" indent="-274320">
              <a:lnSpc>
                <a:spcPct val="70000"/>
              </a:lnSpc>
              <a:spcBef>
                <a:spcPts val="745"/>
              </a:spcBef>
              <a:buClr>
                <a:srgbClr val="0AD0D9"/>
              </a:buClr>
              <a:buSzPct val="94444"/>
              <a:buFont typeface="Wingdings"/>
              <a:buChar char=""/>
              <a:tabLst>
                <a:tab pos="337820" algn="l"/>
              </a:tabLst>
            </a:pPr>
            <a:r>
              <a:rPr sz="1800" dirty="0">
                <a:latin typeface="Constantia"/>
                <a:cs typeface="Constantia"/>
              </a:rPr>
              <a:t>Due</a:t>
            </a:r>
            <a:r>
              <a:rPr sz="1800" spc="-75" dirty="0">
                <a:latin typeface="Constantia"/>
                <a:cs typeface="Constantia"/>
              </a:rPr>
              <a:t> </a:t>
            </a:r>
            <a:r>
              <a:rPr sz="1800" spc="-15" dirty="0">
                <a:latin typeface="Constantia"/>
                <a:cs typeface="Constantia"/>
              </a:rPr>
              <a:t>to</a:t>
            </a:r>
            <a:r>
              <a:rPr sz="1800" spc="-5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inability</a:t>
            </a:r>
            <a:r>
              <a:rPr sz="1800" spc="-7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of</a:t>
            </a:r>
            <a:r>
              <a:rPr sz="1800" spc="35" dirty="0">
                <a:latin typeface="Constantia"/>
                <a:cs typeface="Constantia"/>
              </a:rPr>
              <a:t> </a:t>
            </a:r>
            <a:r>
              <a:rPr sz="1800" spc="-15" dirty="0">
                <a:latin typeface="Constantia"/>
                <a:cs typeface="Constantia"/>
              </a:rPr>
              <a:t>liver</a:t>
            </a:r>
            <a:r>
              <a:rPr sz="1800" spc="-75" dirty="0">
                <a:latin typeface="Constantia"/>
                <a:cs typeface="Constantia"/>
              </a:rPr>
              <a:t> </a:t>
            </a:r>
            <a:r>
              <a:rPr sz="1800" spc="-15" dirty="0">
                <a:latin typeface="Constantia"/>
                <a:cs typeface="Constantia"/>
              </a:rPr>
              <a:t>to</a:t>
            </a:r>
            <a:r>
              <a:rPr sz="1800" spc="-8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synthesize</a:t>
            </a:r>
            <a:r>
              <a:rPr sz="1800" spc="-7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the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clotting</a:t>
            </a:r>
            <a:r>
              <a:rPr sz="1800" spc="-1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factors,</a:t>
            </a:r>
            <a:r>
              <a:rPr sz="1800" spc="-5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abnormality</a:t>
            </a:r>
            <a:r>
              <a:rPr sz="1800" spc="-5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in </a:t>
            </a:r>
            <a:r>
              <a:rPr sz="1800" spc="-44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platelet</a:t>
            </a:r>
            <a:r>
              <a:rPr sz="1800" spc="-9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structure</a:t>
            </a:r>
            <a:r>
              <a:rPr sz="1800" spc="-10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and</a:t>
            </a:r>
            <a:r>
              <a:rPr sz="1800" spc="-5" dirty="0">
                <a:latin typeface="Constantia"/>
                <a:cs typeface="Constantia"/>
              </a:rPr>
              <a:t> function,</a:t>
            </a:r>
            <a:r>
              <a:rPr sz="1800" spc="3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mild</a:t>
            </a:r>
            <a:r>
              <a:rPr sz="1800" dirty="0">
                <a:latin typeface="Constantia"/>
                <a:cs typeface="Constantia"/>
              </a:rPr>
              <a:t> DIC</a:t>
            </a:r>
          </a:p>
          <a:p>
            <a:pPr marL="337820" indent="-274320" algn="just">
              <a:lnSpc>
                <a:spcPts val="1945"/>
              </a:lnSpc>
              <a:buClr>
                <a:srgbClr val="0AD0D9"/>
              </a:buClr>
              <a:buSzPct val="94444"/>
              <a:buFont typeface="Wingdings"/>
              <a:buChar char=""/>
              <a:tabLst>
                <a:tab pos="337820" algn="l"/>
              </a:tabLst>
            </a:pPr>
            <a:r>
              <a:rPr sz="1800" dirty="0">
                <a:latin typeface="Constantia"/>
                <a:cs typeface="Constantia"/>
              </a:rPr>
              <a:t>Pts</a:t>
            </a:r>
            <a:r>
              <a:rPr sz="1800" spc="-3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h</a:t>
            </a:r>
            <a:r>
              <a:rPr sz="1800" spc="-50" dirty="0">
                <a:latin typeface="Constantia"/>
                <a:cs typeface="Constantia"/>
              </a:rPr>
              <a:t>a</a:t>
            </a:r>
            <a:r>
              <a:rPr sz="1800" spc="-55" dirty="0">
                <a:latin typeface="Constantia"/>
                <a:cs typeface="Constantia"/>
              </a:rPr>
              <a:t>v</a:t>
            </a:r>
            <a:r>
              <a:rPr sz="1800" dirty="0">
                <a:latin typeface="Constantia"/>
                <a:cs typeface="Constantia"/>
              </a:rPr>
              <a:t>e</a:t>
            </a:r>
            <a:r>
              <a:rPr sz="1800" spc="-8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a</a:t>
            </a:r>
            <a:r>
              <a:rPr sz="1800" spc="-70" dirty="0">
                <a:latin typeface="Constantia"/>
                <a:cs typeface="Constantia"/>
              </a:rPr>
              <a:t> </a:t>
            </a:r>
            <a:r>
              <a:rPr sz="1800" spc="-25" dirty="0">
                <a:latin typeface="Constantia"/>
                <a:cs typeface="Constantia"/>
              </a:rPr>
              <a:t>t</a:t>
            </a:r>
            <a:r>
              <a:rPr sz="1800" dirty="0">
                <a:latin typeface="Constantia"/>
                <a:cs typeface="Constantia"/>
              </a:rPr>
              <a:t>endency</a:t>
            </a:r>
            <a:r>
              <a:rPr sz="1800" spc="-55" dirty="0">
                <a:latin typeface="Constantia"/>
                <a:cs typeface="Constantia"/>
              </a:rPr>
              <a:t> </a:t>
            </a:r>
            <a:r>
              <a:rPr sz="1800" spc="-25" dirty="0">
                <a:latin typeface="Constantia"/>
                <a:cs typeface="Constantia"/>
              </a:rPr>
              <a:t>t</a:t>
            </a:r>
            <a:r>
              <a:rPr sz="1800" dirty="0">
                <a:latin typeface="Constantia"/>
                <a:cs typeface="Constantia"/>
              </a:rPr>
              <a:t>o</a:t>
            </a:r>
            <a:r>
              <a:rPr sz="1800" spc="-50" dirty="0">
                <a:latin typeface="Constantia"/>
                <a:cs typeface="Constantia"/>
              </a:rPr>
              <a:t> </a:t>
            </a:r>
            <a:r>
              <a:rPr sz="1800" spc="5" dirty="0">
                <a:latin typeface="Constantia"/>
                <a:cs typeface="Constantia"/>
              </a:rPr>
              <a:t>b</a:t>
            </a:r>
            <a:r>
              <a:rPr sz="1800" dirty="0">
                <a:latin typeface="Constantia"/>
                <a:cs typeface="Constantia"/>
              </a:rPr>
              <a:t>leed</a:t>
            </a:r>
            <a:r>
              <a:rPr sz="1800" spc="-5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at</a:t>
            </a:r>
            <a:r>
              <a:rPr sz="1800" spc="-95" dirty="0">
                <a:latin typeface="Constantia"/>
                <a:cs typeface="Constantia"/>
              </a:rPr>
              <a:t> </a:t>
            </a:r>
            <a:r>
              <a:rPr sz="1800" spc="-55" dirty="0">
                <a:latin typeface="Constantia"/>
                <a:cs typeface="Constantia"/>
              </a:rPr>
              <a:t>v</a:t>
            </a:r>
            <a:r>
              <a:rPr sz="1800" dirty="0">
                <a:latin typeface="Constantia"/>
                <a:cs typeface="Constantia"/>
              </a:rPr>
              <a:t>en</a:t>
            </a:r>
            <a:r>
              <a:rPr sz="1800" spc="-10" dirty="0">
                <a:latin typeface="Constantia"/>
                <a:cs typeface="Constantia"/>
              </a:rPr>
              <a:t>u</a:t>
            </a:r>
            <a:r>
              <a:rPr sz="1800" dirty="0">
                <a:latin typeface="Constantia"/>
                <a:cs typeface="Constantia"/>
              </a:rPr>
              <a:t>pu</a:t>
            </a:r>
            <a:r>
              <a:rPr sz="1800" spc="-10" dirty="0">
                <a:latin typeface="Constantia"/>
                <a:cs typeface="Constantia"/>
              </a:rPr>
              <a:t>n</a:t>
            </a:r>
            <a:r>
              <a:rPr sz="1800" spc="-5" dirty="0">
                <a:latin typeface="Constantia"/>
                <a:cs typeface="Constantia"/>
              </a:rPr>
              <a:t>ct</a:t>
            </a:r>
            <a:r>
              <a:rPr sz="1800" spc="-10" dirty="0">
                <a:latin typeface="Constantia"/>
                <a:cs typeface="Constantia"/>
              </a:rPr>
              <a:t>u</a:t>
            </a:r>
            <a:r>
              <a:rPr sz="1800" spc="-20" dirty="0">
                <a:latin typeface="Constantia"/>
                <a:cs typeface="Constantia"/>
              </a:rPr>
              <a:t>r</a:t>
            </a:r>
            <a:r>
              <a:rPr sz="1800" dirty="0">
                <a:latin typeface="Constantia"/>
                <a:cs typeface="Constantia"/>
              </a:rPr>
              <a:t>e</a:t>
            </a:r>
            <a:r>
              <a:rPr sz="1800" spc="-5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si</a:t>
            </a:r>
            <a:r>
              <a:rPr sz="1800" spc="-25" dirty="0">
                <a:latin typeface="Constantia"/>
                <a:cs typeface="Constantia"/>
              </a:rPr>
              <a:t>t</a:t>
            </a:r>
            <a:r>
              <a:rPr sz="1800" dirty="0">
                <a:latin typeface="Constantia"/>
                <a:cs typeface="Constantia"/>
              </a:rPr>
              <a:t>es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 dirty="0">
              <a:latin typeface="Constantia"/>
              <a:cs typeface="Constantia"/>
            </a:endParaRPr>
          </a:p>
          <a:p>
            <a:pPr marL="63500">
              <a:lnSpc>
                <a:spcPct val="100000"/>
              </a:lnSpc>
            </a:pPr>
            <a:r>
              <a:rPr sz="1800" spc="-15" dirty="0">
                <a:latin typeface="Constantia"/>
                <a:cs typeface="Constantia"/>
              </a:rPr>
              <a:t>Treatment</a:t>
            </a:r>
            <a:endParaRPr sz="1800" dirty="0">
              <a:latin typeface="Constantia"/>
              <a:cs typeface="Constantia"/>
            </a:endParaRPr>
          </a:p>
          <a:p>
            <a:pPr marL="406400" indent="-342900" algn="just">
              <a:lnSpc>
                <a:spcPct val="100000"/>
              </a:lnSpc>
              <a:spcBef>
                <a:spcPts val="705"/>
              </a:spcBef>
              <a:buClr>
                <a:srgbClr val="0AD0D9"/>
              </a:buClr>
              <a:buSzPct val="94444"/>
              <a:buFont typeface="Segoe UI Symbol"/>
              <a:buChar char="⚫"/>
              <a:tabLst>
                <a:tab pos="406400" algn="l"/>
              </a:tabLst>
            </a:pPr>
            <a:r>
              <a:rPr sz="1800" spc="-20" dirty="0">
                <a:latin typeface="Constantia"/>
                <a:cs typeface="Constantia"/>
              </a:rPr>
              <a:t>Inj.</a:t>
            </a:r>
            <a:r>
              <a:rPr sz="1800" spc="35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Vitamin</a:t>
            </a:r>
            <a:r>
              <a:rPr sz="1800" spc="-5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K</a:t>
            </a:r>
          </a:p>
          <a:p>
            <a:pPr marL="406400" marR="30480" indent="-342900" algn="just">
              <a:lnSpc>
                <a:spcPct val="140000"/>
              </a:lnSpc>
              <a:spcBef>
                <a:spcPts val="160"/>
              </a:spcBef>
              <a:buClr>
                <a:srgbClr val="0AD0D9"/>
              </a:buClr>
              <a:buSzPct val="94444"/>
              <a:buFont typeface="Segoe UI Symbol"/>
              <a:buChar char="⚫"/>
              <a:tabLst>
                <a:tab pos="406400" algn="l"/>
              </a:tabLst>
            </a:pPr>
            <a:r>
              <a:rPr sz="1800" spc="-15" dirty="0">
                <a:latin typeface="Constantia"/>
                <a:cs typeface="Constantia"/>
              </a:rPr>
              <a:t>Fresh frozen </a:t>
            </a:r>
            <a:r>
              <a:rPr sz="1800" dirty="0">
                <a:latin typeface="Constantia"/>
                <a:cs typeface="Constantia"/>
              </a:rPr>
              <a:t>plasma </a:t>
            </a:r>
            <a:r>
              <a:rPr sz="1800" spc="-5" dirty="0">
                <a:latin typeface="Constantia"/>
                <a:cs typeface="Constantia"/>
              </a:rPr>
              <a:t>(FFP)- necessary if spontaneous bleeding </a:t>
            </a:r>
            <a:r>
              <a:rPr sz="1800" spc="-10" dirty="0">
                <a:latin typeface="Constantia"/>
                <a:cs typeface="Constantia"/>
              </a:rPr>
              <a:t>occurs </a:t>
            </a:r>
            <a:r>
              <a:rPr sz="1800" dirty="0">
                <a:latin typeface="Constantia"/>
                <a:cs typeface="Constantia"/>
              </a:rPr>
              <a:t>( </a:t>
            </a:r>
            <a:r>
              <a:rPr sz="1800" spc="-5" dirty="0">
                <a:latin typeface="Constantia"/>
                <a:cs typeface="Constantia"/>
              </a:rPr>
              <a:t>5% </a:t>
            </a:r>
            <a:r>
              <a:rPr sz="1800" spc="-44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pts</a:t>
            </a:r>
            <a:r>
              <a:rPr sz="1800" dirty="0" smtClean="0">
                <a:latin typeface="Constantia"/>
                <a:cs typeface="Constantia"/>
              </a:rPr>
              <a:t>)</a:t>
            </a:r>
            <a:r>
              <a:rPr sz="1800" spc="-30" dirty="0" smtClean="0">
                <a:latin typeface="Constantia"/>
                <a:cs typeface="Constantia"/>
              </a:rPr>
              <a:t>.</a:t>
            </a:r>
            <a:endParaRPr sz="1800" dirty="0">
              <a:latin typeface="Constantia"/>
              <a:cs typeface="Constantia"/>
            </a:endParaRPr>
          </a:p>
          <a:p>
            <a:pPr marL="406400" marR="205104" indent="-342900">
              <a:lnSpc>
                <a:spcPct val="140100"/>
              </a:lnSpc>
              <a:spcBef>
                <a:spcPts val="430"/>
              </a:spcBef>
              <a:buClr>
                <a:srgbClr val="0AD0D9"/>
              </a:buClr>
              <a:buSzPct val="94444"/>
              <a:buFont typeface="Segoe UI Symbol"/>
              <a:buChar char="⚫"/>
              <a:tabLst>
                <a:tab pos="405765" algn="l"/>
                <a:tab pos="406400" algn="l"/>
              </a:tabLst>
            </a:pPr>
            <a:r>
              <a:rPr sz="1800" spc="-5" dirty="0">
                <a:latin typeface="Constantia"/>
                <a:cs typeface="Constantia"/>
              </a:rPr>
              <a:t>Platelet </a:t>
            </a:r>
            <a:r>
              <a:rPr sz="1800" spc="-10" dirty="0">
                <a:latin typeface="Constantia"/>
                <a:cs typeface="Constantia"/>
              </a:rPr>
              <a:t>transfusion </a:t>
            </a:r>
            <a:r>
              <a:rPr sz="1800" spc="-5" dirty="0">
                <a:latin typeface="Constantia"/>
                <a:cs typeface="Constantia"/>
              </a:rPr>
              <a:t>–Indicated in </a:t>
            </a:r>
            <a:r>
              <a:rPr sz="1800" spc="-15" dirty="0">
                <a:latin typeface="Constantia"/>
                <a:cs typeface="Constantia"/>
              </a:rPr>
              <a:t>severe </a:t>
            </a:r>
            <a:r>
              <a:rPr sz="1800" spc="-5" dirty="0">
                <a:latin typeface="Constantia"/>
                <a:cs typeface="Constantia"/>
              </a:rPr>
              <a:t>thrombocytopenia;If </a:t>
            </a:r>
            <a:r>
              <a:rPr sz="180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platelet&lt;10000/mm</a:t>
            </a:r>
            <a:r>
              <a:rPr sz="1800" spc="-7" baseline="25462" dirty="0">
                <a:latin typeface="Constantia"/>
                <a:cs typeface="Constantia"/>
              </a:rPr>
              <a:t>3 </a:t>
            </a:r>
            <a:r>
              <a:rPr sz="1800" dirty="0">
                <a:latin typeface="Constantia"/>
                <a:cs typeface="Constantia"/>
              </a:rPr>
              <a:t>or </a:t>
            </a:r>
            <a:r>
              <a:rPr sz="1800" spc="-5" dirty="0">
                <a:latin typeface="Constantia"/>
                <a:cs typeface="Constantia"/>
              </a:rPr>
              <a:t>platelet </a:t>
            </a:r>
            <a:r>
              <a:rPr sz="1800" spc="-10" dirty="0">
                <a:latin typeface="Constantia"/>
                <a:cs typeface="Constantia"/>
              </a:rPr>
              <a:t>count&lt;50000 </a:t>
            </a:r>
            <a:r>
              <a:rPr sz="1800" spc="-5" dirty="0">
                <a:latin typeface="Constantia"/>
                <a:cs typeface="Constantia"/>
              </a:rPr>
              <a:t>with </a:t>
            </a:r>
            <a:r>
              <a:rPr sz="1800" spc="-10" dirty="0">
                <a:latin typeface="Constantia"/>
                <a:cs typeface="Constantia"/>
              </a:rPr>
              <a:t>bleeding. </a:t>
            </a:r>
            <a:endParaRPr lang="en-US" sz="1800" spc="-10" dirty="0" smtClean="0">
              <a:latin typeface="Constantia"/>
              <a:cs typeface="Constantia"/>
            </a:endParaRPr>
          </a:p>
          <a:p>
            <a:pPr marL="406400" marR="205104" indent="-342900">
              <a:lnSpc>
                <a:spcPct val="140100"/>
              </a:lnSpc>
              <a:spcBef>
                <a:spcPts val="430"/>
              </a:spcBef>
              <a:buClr>
                <a:srgbClr val="0AD0D9"/>
              </a:buClr>
              <a:buSzPct val="94444"/>
              <a:buFont typeface="Segoe UI Symbol"/>
              <a:buChar char="⚫"/>
              <a:tabLst>
                <a:tab pos="405765" algn="l"/>
                <a:tab pos="406400" algn="l"/>
              </a:tabLst>
            </a:pPr>
            <a:r>
              <a:rPr sz="1800" spc="-15" dirty="0" smtClean="0">
                <a:latin typeface="Constantia"/>
                <a:cs typeface="Constantia"/>
              </a:rPr>
              <a:t>Fresh </a:t>
            </a:r>
            <a:r>
              <a:rPr sz="1800" spc="-5" dirty="0">
                <a:latin typeface="Constantia"/>
                <a:cs typeface="Constantia"/>
              </a:rPr>
              <a:t>whole </a:t>
            </a:r>
            <a:r>
              <a:rPr sz="1800" spc="-44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blood</a:t>
            </a:r>
            <a:r>
              <a:rPr sz="1800" spc="-3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transfusion.</a:t>
            </a:r>
            <a:endParaRPr sz="1800" dirty="0">
              <a:latin typeface="Constantia"/>
              <a:cs typeface="Constantia"/>
            </a:endParaRPr>
          </a:p>
          <a:p>
            <a:pPr marL="406400" indent="-342900">
              <a:lnSpc>
                <a:spcPct val="100000"/>
              </a:lnSpc>
              <a:spcBef>
                <a:spcPts val="1295"/>
              </a:spcBef>
              <a:buClr>
                <a:srgbClr val="0AD0D9"/>
              </a:buClr>
              <a:buSzPct val="94444"/>
              <a:buFont typeface="Segoe UI Symbol"/>
              <a:buChar char="⚫"/>
              <a:tabLst>
                <a:tab pos="405765" algn="l"/>
                <a:tab pos="406400" algn="l"/>
              </a:tabLst>
            </a:pPr>
            <a:r>
              <a:rPr sz="1800" spc="-25" dirty="0">
                <a:latin typeface="Constantia"/>
                <a:cs typeface="Constantia"/>
              </a:rPr>
              <a:t>R</a:t>
            </a:r>
            <a:r>
              <a:rPr sz="1800" dirty="0">
                <a:latin typeface="Constantia"/>
                <a:cs typeface="Constantia"/>
              </a:rPr>
              <a:t>e</a:t>
            </a:r>
            <a:r>
              <a:rPr sz="1800" spc="-40" dirty="0">
                <a:latin typeface="Constantia"/>
                <a:cs typeface="Constantia"/>
              </a:rPr>
              <a:t>c</a:t>
            </a:r>
            <a:r>
              <a:rPr sz="1800" dirty="0">
                <a:latin typeface="Constantia"/>
                <a:cs typeface="Constantia"/>
              </a:rPr>
              <a:t>ombina</a:t>
            </a:r>
            <a:r>
              <a:rPr sz="1800" spc="-10" dirty="0">
                <a:latin typeface="Constantia"/>
                <a:cs typeface="Constantia"/>
              </a:rPr>
              <a:t>n</a:t>
            </a:r>
            <a:r>
              <a:rPr sz="1800" dirty="0">
                <a:latin typeface="Constantia"/>
                <a:cs typeface="Constantia"/>
              </a:rPr>
              <a:t>t</a:t>
            </a:r>
            <a:r>
              <a:rPr sz="1800" spc="-5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fac</a:t>
            </a:r>
            <a:r>
              <a:rPr sz="1800" spc="-30" dirty="0">
                <a:latin typeface="Constantia"/>
                <a:cs typeface="Constantia"/>
              </a:rPr>
              <a:t>t</a:t>
            </a:r>
            <a:r>
              <a:rPr sz="1800" dirty="0">
                <a:latin typeface="Constantia"/>
                <a:cs typeface="Constantia"/>
              </a:rPr>
              <a:t>or</a:t>
            </a:r>
            <a:r>
              <a:rPr sz="1800" spc="-10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VII.</a:t>
            </a:r>
          </a:p>
        </p:txBody>
      </p:sp>
    </p:spTree>
    <p:extLst>
      <p:ext uri="{BB962C8B-B14F-4D97-AF65-F5344CB8AC3E}">
        <p14:creationId xmlns:p14="http://schemas.microsoft.com/office/powerpoint/2010/main" val="38737528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719" y="933069"/>
            <a:ext cx="755269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u="heavy" spc="-50" dirty="0">
                <a:solidFill>
                  <a:srgbClr val="04607A"/>
                </a:solidFill>
                <a:uFill>
                  <a:solidFill>
                    <a:srgbClr val="04607A"/>
                  </a:solidFill>
                </a:uFill>
                <a:latin typeface="Calibri"/>
                <a:cs typeface="Calibri"/>
              </a:rPr>
              <a:t>ELECTROLYTE</a:t>
            </a:r>
            <a:r>
              <a:rPr b="0" u="heavy" spc="-65" dirty="0">
                <a:solidFill>
                  <a:srgbClr val="04607A"/>
                </a:solidFill>
                <a:uFill>
                  <a:solidFill>
                    <a:srgbClr val="04607A"/>
                  </a:solidFill>
                </a:uFill>
                <a:latin typeface="Calibri"/>
                <a:cs typeface="Calibri"/>
              </a:rPr>
              <a:t> </a:t>
            </a:r>
            <a:r>
              <a:rPr b="0" u="heavy" spc="-15" dirty="0">
                <a:solidFill>
                  <a:srgbClr val="04607A"/>
                </a:solidFill>
                <a:uFill>
                  <a:solidFill>
                    <a:srgbClr val="04607A"/>
                  </a:solidFill>
                </a:uFill>
                <a:latin typeface="Calibri"/>
                <a:cs typeface="Calibri"/>
              </a:rPr>
              <a:t>DISTURBANCES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9402" y="1765173"/>
            <a:ext cx="7820025" cy="33861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Hyponatremia</a:t>
            </a:r>
            <a:endParaRPr sz="20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Font typeface="Segoe UI Symbol"/>
              <a:buChar char="⚫"/>
            </a:pPr>
            <a:endParaRPr sz="2750" dirty="0">
              <a:latin typeface="Constantia"/>
              <a:cs typeface="Constantia"/>
            </a:endParaRPr>
          </a:p>
          <a:p>
            <a:pPr marL="287020" marR="9779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Hypokalemia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–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decreased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dietary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intake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,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chronic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illness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,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secondary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hyperaldosteronism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,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frequent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GI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losses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.</a:t>
            </a:r>
          </a:p>
          <a:p>
            <a:pPr marL="287020" marR="43180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Hypophosphatemia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–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5" dirty="0" smtClean="0">
                <a:latin typeface="Constantia"/>
                <a:cs typeface="Constantia"/>
              </a:rPr>
              <a:t>regenerative</a:t>
            </a:r>
            <a:r>
              <a:rPr sz="2000" spc="-70" dirty="0" smtClean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liver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mass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as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phosphate be </a:t>
            </a:r>
            <a:r>
              <a:rPr sz="2000" dirty="0">
                <a:latin typeface="Constantia"/>
                <a:cs typeface="Constantia"/>
              </a:rPr>
              <a:t>a </a:t>
            </a:r>
            <a:r>
              <a:rPr sz="2000" spc="-10" dirty="0">
                <a:latin typeface="Constantia"/>
                <a:cs typeface="Constantia"/>
              </a:rPr>
              <a:t>substrate </a:t>
            </a:r>
            <a:r>
              <a:rPr sz="2000" spc="-5" dirty="0">
                <a:latin typeface="Constantia"/>
                <a:cs typeface="Constantia"/>
              </a:rPr>
              <a:t>for various kinase enzymes that 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p</a:t>
            </a:r>
            <a:r>
              <a:rPr sz="2000" dirty="0">
                <a:latin typeface="Constantia"/>
                <a:cs typeface="Constantia"/>
              </a:rPr>
              <a:t>hosph</a:t>
            </a:r>
            <a:r>
              <a:rPr sz="2000" spc="-10" dirty="0">
                <a:latin typeface="Constantia"/>
                <a:cs typeface="Constantia"/>
              </a:rPr>
              <a:t>o</a:t>
            </a:r>
            <a:r>
              <a:rPr sz="2000" spc="20" dirty="0">
                <a:latin typeface="Constantia"/>
                <a:cs typeface="Constantia"/>
              </a:rPr>
              <a:t>r</a:t>
            </a:r>
            <a:r>
              <a:rPr sz="2000" spc="-30" dirty="0">
                <a:latin typeface="Constantia"/>
                <a:cs typeface="Constantia"/>
              </a:rPr>
              <a:t>y</a:t>
            </a:r>
            <a:r>
              <a:rPr sz="2000" dirty="0">
                <a:latin typeface="Constantia"/>
                <a:cs typeface="Constantia"/>
              </a:rPr>
              <a:t>la</a:t>
            </a:r>
            <a:r>
              <a:rPr sz="2000" spc="-25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p</a:t>
            </a:r>
            <a:r>
              <a:rPr sz="2000" spc="-25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o</a:t>
            </a:r>
            <a:r>
              <a:rPr sz="2000" spc="-30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eins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</a:t>
            </a:r>
            <a:r>
              <a:rPr sz="2000" dirty="0">
                <a:latin typeface="Constantia"/>
                <a:cs typeface="Constantia"/>
              </a:rPr>
              <a:t>or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l</a:t>
            </a:r>
            <a:r>
              <a:rPr sz="2000" spc="-30" dirty="0">
                <a:latin typeface="Constantia"/>
                <a:cs typeface="Constantia"/>
              </a:rPr>
              <a:t>i</a:t>
            </a:r>
            <a:r>
              <a:rPr sz="2000" spc="-45" dirty="0">
                <a:latin typeface="Constantia"/>
                <a:cs typeface="Constantia"/>
              </a:rPr>
              <a:t>v</a:t>
            </a:r>
            <a:r>
              <a:rPr sz="2000" dirty="0">
                <a:latin typeface="Constantia"/>
                <a:cs typeface="Constantia"/>
              </a:rPr>
              <a:t>er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50" dirty="0">
                <a:latin typeface="Constantia"/>
                <a:cs typeface="Constantia"/>
              </a:rPr>
              <a:t>g</a:t>
            </a:r>
            <a:r>
              <a:rPr sz="2000" dirty="0">
                <a:latin typeface="Constantia"/>
                <a:cs typeface="Constantia"/>
              </a:rPr>
              <a:t>ene</a:t>
            </a:r>
            <a:r>
              <a:rPr sz="2000" spc="-40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ati</a:t>
            </a:r>
            <a:r>
              <a:rPr sz="2000" spc="-10" dirty="0">
                <a:latin typeface="Constantia"/>
                <a:cs typeface="Constantia"/>
              </a:rPr>
              <a:t>o</a:t>
            </a:r>
            <a:r>
              <a:rPr sz="2000" dirty="0">
                <a:latin typeface="Constantia"/>
                <a:cs typeface="Constantia"/>
              </a:rPr>
              <a:t>n</a:t>
            </a: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Font typeface="Segoe UI Symbol"/>
              <a:buChar char="⚫"/>
            </a:pPr>
            <a:endParaRPr sz="2750" dirty="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5" dirty="0">
                <a:latin typeface="Constantia"/>
                <a:cs typeface="Constantia"/>
              </a:rPr>
              <a:t>Hypoglycemia </a:t>
            </a:r>
            <a:r>
              <a:rPr sz="2000" dirty="0">
                <a:latin typeface="Constantia"/>
                <a:cs typeface="Constantia"/>
              </a:rPr>
              <a:t>– </a:t>
            </a:r>
            <a:r>
              <a:rPr sz="2000" spc="-5" dirty="0" smtClean="0">
                <a:latin typeface="Constantia"/>
                <a:cs typeface="Constantia"/>
              </a:rPr>
              <a:t>failure</a:t>
            </a:r>
            <a:r>
              <a:rPr sz="2000" spc="-114" dirty="0" smtClean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of</a:t>
            </a:r>
            <a:r>
              <a:rPr sz="2000" spc="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hepatic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0" dirty="0" smtClean="0">
                <a:latin typeface="Constantia"/>
                <a:cs typeface="Constantia"/>
              </a:rPr>
              <a:t>gluconeogenesis</a:t>
            </a:r>
            <a:r>
              <a:rPr sz="2000" dirty="0" smtClean="0">
                <a:latin typeface="Constantia"/>
                <a:cs typeface="Constantia"/>
              </a:rPr>
              <a:t>, </a:t>
            </a:r>
            <a:r>
              <a:rPr sz="2000" spc="-5" dirty="0">
                <a:latin typeface="Constantia"/>
                <a:cs typeface="Constantia"/>
              </a:rPr>
              <a:t>high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plasma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insulin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levels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due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to</a:t>
            </a:r>
            <a:r>
              <a:rPr sz="2000" spc="-1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decreased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uptake</a:t>
            </a:r>
            <a:endParaRPr sz="2000" dirty="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41335727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127506"/>
            <a:ext cx="5644515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15" dirty="0">
                <a:solidFill>
                  <a:schemeClr val="tx1"/>
                </a:solidFill>
              </a:rPr>
              <a:t>ACID</a:t>
            </a:r>
            <a:r>
              <a:rPr sz="4400" b="1" spc="-20" dirty="0">
                <a:solidFill>
                  <a:schemeClr val="tx1"/>
                </a:solidFill>
              </a:rPr>
              <a:t> </a:t>
            </a:r>
            <a:r>
              <a:rPr sz="4400" b="1" spc="-15" dirty="0">
                <a:solidFill>
                  <a:schemeClr val="tx1"/>
                </a:solidFill>
              </a:rPr>
              <a:t>BASE </a:t>
            </a:r>
            <a:r>
              <a:rPr sz="4400" spc="-15" dirty="0"/>
              <a:t>IMBALANCES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497840" y="1948637"/>
            <a:ext cx="7545070" cy="3872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indent="-367665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367665" algn="l"/>
                <a:tab pos="393700" algn="l"/>
              </a:tabLst>
            </a:pPr>
            <a:r>
              <a:rPr sz="2400" spc="-10" dirty="0">
                <a:latin typeface="Constantia"/>
                <a:cs typeface="Constantia"/>
              </a:rPr>
              <a:t>Respiratory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alkalosis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–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due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 smtClean="0">
                <a:latin typeface="Constantia"/>
                <a:cs typeface="Constantia"/>
              </a:rPr>
              <a:t>hyperventilation</a:t>
            </a:r>
            <a:endParaRPr lang="en-US" sz="2400" spc="-40" dirty="0">
              <a:latin typeface="Constantia"/>
              <a:cs typeface="Constantia"/>
            </a:endParaRPr>
          </a:p>
          <a:p>
            <a:pPr marL="367665" indent="-367665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367665" algn="l"/>
                <a:tab pos="393700" algn="l"/>
              </a:tabLst>
            </a:pPr>
            <a:r>
              <a:rPr sz="2400" spc="-5" dirty="0" smtClean="0">
                <a:latin typeface="Constantia"/>
                <a:cs typeface="Constantia"/>
              </a:rPr>
              <a:t>Metabolic</a:t>
            </a:r>
            <a:r>
              <a:rPr sz="2400" spc="-125" dirty="0" smtClean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acidosis-due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lactate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accumulation</a:t>
            </a:r>
            <a:endParaRPr sz="2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 dirty="0">
              <a:latin typeface="Constantia"/>
              <a:cs typeface="Constantia"/>
            </a:endParaRPr>
          </a:p>
          <a:p>
            <a:pPr marL="50800">
              <a:lnSpc>
                <a:spcPct val="100000"/>
              </a:lnSpc>
            </a:pPr>
            <a:r>
              <a:rPr sz="2400" spc="-20" dirty="0">
                <a:latin typeface="Constantia"/>
                <a:cs typeface="Constantia"/>
              </a:rPr>
              <a:t>Treatment</a:t>
            </a:r>
            <a:endParaRPr sz="2400" dirty="0">
              <a:latin typeface="Constantia"/>
              <a:cs typeface="Constantia"/>
            </a:endParaRPr>
          </a:p>
          <a:p>
            <a:pPr marL="393700" indent="-34290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Char char="•"/>
              <a:tabLst>
                <a:tab pos="393065" algn="l"/>
                <a:tab pos="393700" algn="l"/>
              </a:tabLst>
            </a:pPr>
            <a:r>
              <a:rPr sz="2400" spc="-180" dirty="0">
                <a:latin typeface="Constantia"/>
                <a:cs typeface="Constantia"/>
              </a:rPr>
              <a:t>V</a:t>
            </a:r>
            <a:r>
              <a:rPr sz="2400" dirty="0">
                <a:latin typeface="Constantia"/>
                <a:cs typeface="Constantia"/>
              </a:rPr>
              <a:t>olume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20" dirty="0">
                <a:latin typeface="Constantia"/>
                <a:cs typeface="Constantia"/>
              </a:rPr>
              <a:t>x</a:t>
            </a:r>
            <a:r>
              <a:rPr sz="2400" dirty="0">
                <a:latin typeface="Constantia"/>
                <a:cs typeface="Constantia"/>
              </a:rPr>
              <a:t>pans</a:t>
            </a:r>
            <a:r>
              <a:rPr sz="2400" spc="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on.</a:t>
            </a:r>
          </a:p>
          <a:p>
            <a:pPr marL="393700" indent="-342900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3750"/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latin typeface="Constantia"/>
                <a:cs typeface="Constantia"/>
              </a:rPr>
              <a:t>Dopamine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infusion.</a:t>
            </a:r>
            <a:endParaRPr sz="2400" dirty="0">
              <a:latin typeface="Constantia"/>
              <a:cs typeface="Constantia"/>
            </a:endParaRPr>
          </a:p>
          <a:p>
            <a:pPr marL="393700" indent="-34290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Char char="•"/>
              <a:tabLst>
                <a:tab pos="393065" algn="l"/>
                <a:tab pos="393700" algn="l"/>
              </a:tabLst>
            </a:pPr>
            <a:r>
              <a:rPr sz="2400" spc="-25" dirty="0">
                <a:latin typeface="Constantia"/>
                <a:cs typeface="Constantia"/>
              </a:rPr>
              <a:t>NaHCO</a:t>
            </a:r>
            <a:r>
              <a:rPr sz="2400" spc="-37" baseline="-20833" dirty="0">
                <a:latin typeface="Constantia"/>
                <a:cs typeface="Constantia"/>
              </a:rPr>
              <a:t>3.</a:t>
            </a:r>
            <a:endParaRPr sz="2400" baseline="-20833" dirty="0">
              <a:latin typeface="Constantia"/>
              <a:cs typeface="Constantia"/>
            </a:endParaRPr>
          </a:p>
          <a:p>
            <a:pPr marL="393700" indent="-34290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Constantia"/>
                <a:cs typeface="Constantia"/>
              </a:rPr>
              <a:t>Mechanical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ventilation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for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M.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acidosis.</a:t>
            </a:r>
            <a:endParaRPr sz="2400" dirty="0">
              <a:latin typeface="Constantia"/>
              <a:cs typeface="Constantia"/>
            </a:endParaRPr>
          </a:p>
          <a:p>
            <a:pPr marL="393700" indent="-342900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3750"/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latin typeface="Constantia"/>
                <a:cs typeface="Constantia"/>
              </a:rPr>
              <a:t>Plan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for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liver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transplantation.</a:t>
            </a:r>
            <a:endParaRPr sz="2400" dirty="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41863660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653" y="499618"/>
            <a:ext cx="316865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 smtClean="0">
                <a:solidFill>
                  <a:schemeClr val="tx1"/>
                </a:solidFill>
              </a:rPr>
              <a:t>S</a:t>
            </a:r>
            <a:r>
              <a:rPr lang="en-US" sz="4400" spc="-5" dirty="0" smtClean="0">
                <a:solidFill>
                  <a:schemeClr val="tx1"/>
                </a:solidFill>
              </a:rPr>
              <a:t>epticemia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891235" y="1742973"/>
            <a:ext cx="5956300" cy="313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 marR="68580" indent="-321945">
              <a:lnSpc>
                <a:spcPct val="120000"/>
              </a:lnSpc>
              <a:spcBef>
                <a:spcPts val="100"/>
              </a:spcBef>
              <a:buClr>
                <a:srgbClr val="0AD0D9"/>
              </a:buClr>
              <a:buSzPct val="94117"/>
              <a:buFont typeface="Segoe UI Symbol"/>
              <a:buChar char="⚫"/>
              <a:tabLst>
                <a:tab pos="321945" algn="l"/>
              </a:tabLst>
            </a:pPr>
            <a:r>
              <a:rPr sz="3400" spc="-20" dirty="0">
                <a:latin typeface="Constantia"/>
                <a:cs typeface="Constantia"/>
              </a:rPr>
              <a:t>Gram-positive</a:t>
            </a:r>
            <a:r>
              <a:rPr sz="3400" spc="-75" dirty="0">
                <a:latin typeface="Constantia"/>
                <a:cs typeface="Constantia"/>
              </a:rPr>
              <a:t> </a:t>
            </a:r>
            <a:r>
              <a:rPr sz="3400" spc="-5" dirty="0">
                <a:latin typeface="Constantia"/>
                <a:cs typeface="Constantia"/>
              </a:rPr>
              <a:t>(in</a:t>
            </a:r>
            <a:r>
              <a:rPr sz="3400" spc="-65" dirty="0">
                <a:latin typeface="Constantia"/>
                <a:cs typeface="Constantia"/>
              </a:rPr>
              <a:t> </a:t>
            </a:r>
            <a:r>
              <a:rPr sz="3400" spc="-10" dirty="0">
                <a:latin typeface="Constantia"/>
                <a:cs typeface="Constantia"/>
              </a:rPr>
              <a:t>2/3</a:t>
            </a:r>
            <a:r>
              <a:rPr sz="3375" spc="-15" baseline="24691" dirty="0">
                <a:latin typeface="Constantia"/>
                <a:cs typeface="Constantia"/>
              </a:rPr>
              <a:t>rd</a:t>
            </a:r>
            <a:r>
              <a:rPr sz="3375" spc="337" baseline="24691" dirty="0">
                <a:latin typeface="Constantia"/>
                <a:cs typeface="Constantia"/>
              </a:rPr>
              <a:t> </a:t>
            </a:r>
            <a:r>
              <a:rPr sz="3400" spc="-5" dirty="0">
                <a:latin typeface="Constantia"/>
                <a:cs typeface="Constantia"/>
              </a:rPr>
              <a:t>cases): </a:t>
            </a:r>
            <a:r>
              <a:rPr sz="3400" spc="-835" dirty="0">
                <a:latin typeface="Constantia"/>
                <a:cs typeface="Constantia"/>
              </a:rPr>
              <a:t> </a:t>
            </a:r>
            <a:r>
              <a:rPr sz="3400" spc="-25" dirty="0">
                <a:latin typeface="Constantia"/>
                <a:cs typeface="Constantia"/>
              </a:rPr>
              <a:t>Staphylococcus </a:t>
            </a:r>
            <a:r>
              <a:rPr sz="3400" spc="-20" dirty="0">
                <a:latin typeface="Constantia"/>
                <a:cs typeface="Constantia"/>
              </a:rPr>
              <a:t> </a:t>
            </a:r>
            <a:r>
              <a:rPr sz="3400" spc="-25" dirty="0">
                <a:latin typeface="Constantia"/>
                <a:cs typeface="Constantia"/>
              </a:rPr>
              <a:t>Streptococci</a:t>
            </a:r>
            <a:endParaRPr sz="3400">
              <a:latin typeface="Constantia"/>
              <a:cs typeface="Constantia"/>
            </a:endParaRPr>
          </a:p>
          <a:p>
            <a:pPr marL="321310" indent="-283845">
              <a:lnSpc>
                <a:spcPct val="100000"/>
              </a:lnSpc>
              <a:spcBef>
                <a:spcPts val="815"/>
              </a:spcBef>
              <a:buClr>
                <a:srgbClr val="0AD0D9"/>
              </a:buClr>
              <a:buSzPct val="94117"/>
              <a:buFont typeface="Segoe UI Symbol"/>
              <a:buChar char="⚫"/>
              <a:tabLst>
                <a:tab pos="321945" algn="l"/>
              </a:tabLst>
            </a:pPr>
            <a:r>
              <a:rPr sz="3400" spc="-20" dirty="0">
                <a:latin typeface="Constantia"/>
                <a:cs typeface="Constantia"/>
              </a:rPr>
              <a:t>Gram-negative</a:t>
            </a:r>
            <a:r>
              <a:rPr sz="3400" spc="-85" dirty="0">
                <a:latin typeface="Constantia"/>
                <a:cs typeface="Constantia"/>
              </a:rPr>
              <a:t> </a:t>
            </a:r>
            <a:r>
              <a:rPr sz="3400" spc="-5" dirty="0">
                <a:latin typeface="Constantia"/>
                <a:cs typeface="Constantia"/>
              </a:rPr>
              <a:t>(in</a:t>
            </a:r>
            <a:r>
              <a:rPr sz="3400" spc="-70" dirty="0">
                <a:latin typeface="Constantia"/>
                <a:cs typeface="Constantia"/>
              </a:rPr>
              <a:t> </a:t>
            </a:r>
            <a:r>
              <a:rPr sz="3400" spc="-5" dirty="0">
                <a:latin typeface="Constantia"/>
                <a:cs typeface="Constantia"/>
              </a:rPr>
              <a:t>1/3</a:t>
            </a:r>
            <a:r>
              <a:rPr sz="3375" spc="-7" baseline="24691" dirty="0">
                <a:latin typeface="Constantia"/>
                <a:cs typeface="Constantia"/>
              </a:rPr>
              <a:t>rd</a:t>
            </a:r>
            <a:r>
              <a:rPr sz="3375" spc="322" baseline="24691" dirty="0">
                <a:latin typeface="Constantia"/>
                <a:cs typeface="Constantia"/>
              </a:rPr>
              <a:t> </a:t>
            </a:r>
            <a:r>
              <a:rPr sz="3400" spc="-5" dirty="0">
                <a:latin typeface="Constantia"/>
                <a:cs typeface="Constantia"/>
              </a:rPr>
              <a:t>cases):</a:t>
            </a:r>
            <a:endParaRPr sz="3400">
              <a:latin typeface="Constantia"/>
              <a:cs typeface="Constantia"/>
            </a:endParaRPr>
          </a:p>
          <a:p>
            <a:pPr marL="321310" indent="-283845">
              <a:lnSpc>
                <a:spcPct val="100000"/>
              </a:lnSpc>
              <a:spcBef>
                <a:spcPts val="820"/>
              </a:spcBef>
              <a:buClr>
                <a:srgbClr val="0AD0D9"/>
              </a:buClr>
              <a:buSzPct val="94117"/>
              <a:buFont typeface="Segoe UI Symbol"/>
              <a:buChar char="⚫"/>
              <a:tabLst>
                <a:tab pos="321945" algn="l"/>
              </a:tabLst>
            </a:pPr>
            <a:r>
              <a:rPr sz="3400" spc="-15" dirty="0">
                <a:latin typeface="Constantia"/>
                <a:cs typeface="Constantia"/>
              </a:rPr>
              <a:t>Fungal</a:t>
            </a:r>
            <a:r>
              <a:rPr sz="3400" spc="-30" dirty="0">
                <a:latin typeface="Constantia"/>
                <a:cs typeface="Constantia"/>
              </a:rPr>
              <a:t> </a:t>
            </a:r>
            <a:r>
              <a:rPr sz="3400" spc="-10" dirty="0">
                <a:latin typeface="Constantia"/>
                <a:cs typeface="Constantia"/>
              </a:rPr>
              <a:t>infection</a:t>
            </a:r>
            <a:endParaRPr sz="34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40034955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9710" y="102819"/>
            <a:ext cx="391223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5" dirty="0">
                <a:solidFill>
                  <a:srgbClr val="0E6EC5"/>
                </a:solidFill>
              </a:rPr>
              <a:t>Septicemia</a:t>
            </a:r>
            <a:r>
              <a:rPr sz="4500" spc="-100" dirty="0">
                <a:solidFill>
                  <a:srgbClr val="0E6EC5"/>
                </a:solidFill>
              </a:rPr>
              <a:t> </a:t>
            </a:r>
            <a:r>
              <a:rPr sz="4500" spc="-15" dirty="0">
                <a:solidFill>
                  <a:srgbClr val="0E6EC5"/>
                </a:solidFill>
              </a:rPr>
              <a:t>ctd…</a:t>
            </a:r>
            <a:endParaRPr sz="4500"/>
          </a:p>
        </p:txBody>
      </p:sp>
      <p:sp>
        <p:nvSpPr>
          <p:cNvPr id="3" name="object 3"/>
          <p:cNvSpPr txBox="1"/>
          <p:nvPr/>
        </p:nvSpPr>
        <p:spPr>
          <a:xfrm>
            <a:off x="840739" y="1511782"/>
            <a:ext cx="7498080" cy="4028539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35"/>
              </a:spcBef>
              <a:buClr>
                <a:srgbClr val="0AD0D9"/>
              </a:buClr>
              <a:buSzPct val="94230"/>
              <a:buChar char="•"/>
              <a:tabLst>
                <a:tab pos="355600" algn="l"/>
                <a:tab pos="356235" algn="l"/>
              </a:tabLst>
            </a:pPr>
            <a:r>
              <a:rPr sz="2600" dirty="0">
                <a:latin typeface="Constantia"/>
                <a:cs typeface="Constantia"/>
              </a:rPr>
              <a:t>Septic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workup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culture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blood,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sputum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&amp;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urine</a:t>
            </a:r>
            <a:endParaRPr sz="2600" dirty="0">
              <a:latin typeface="Constantia"/>
              <a:cs typeface="Constantia"/>
            </a:endParaRPr>
          </a:p>
          <a:p>
            <a:pPr marL="355600" indent="-343535">
              <a:lnSpc>
                <a:spcPct val="100000"/>
              </a:lnSpc>
              <a:spcBef>
                <a:spcPts val="940"/>
              </a:spcBef>
              <a:buClr>
                <a:srgbClr val="0AD0D9"/>
              </a:buClr>
              <a:buSzPct val="94230"/>
              <a:buChar char="•"/>
              <a:tabLst>
                <a:tab pos="355600" algn="l"/>
                <a:tab pos="356235" algn="l"/>
              </a:tabLst>
            </a:pPr>
            <a:r>
              <a:rPr sz="2600" spc="-15" dirty="0">
                <a:latin typeface="Constantia"/>
                <a:cs typeface="Constantia"/>
              </a:rPr>
              <a:t>Cefuroxime,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Amoxycillin,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Fluconazole.</a:t>
            </a:r>
            <a:endParaRPr sz="2600" dirty="0">
              <a:latin typeface="Constantia"/>
              <a:cs typeface="Constantia"/>
            </a:endParaRPr>
          </a:p>
          <a:p>
            <a:pPr marL="355600" indent="-343535">
              <a:lnSpc>
                <a:spcPct val="100000"/>
              </a:lnSpc>
              <a:spcBef>
                <a:spcPts val="935"/>
              </a:spcBef>
              <a:buClr>
                <a:srgbClr val="0AD0D9"/>
              </a:buClr>
              <a:buSzPct val="94230"/>
              <a:buChar char="•"/>
              <a:tabLst>
                <a:tab pos="355600" algn="l"/>
                <a:tab pos="356235" algn="l"/>
              </a:tabLst>
            </a:pPr>
            <a:r>
              <a:rPr sz="2600" spc="-10" dirty="0">
                <a:latin typeface="Constantia"/>
                <a:cs typeface="Constantia"/>
              </a:rPr>
              <a:t>Fungal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infection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IV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amphoterecin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.</a:t>
            </a:r>
          </a:p>
          <a:p>
            <a:pPr marL="355600" indent="-343535">
              <a:lnSpc>
                <a:spcPct val="100000"/>
              </a:lnSpc>
              <a:spcBef>
                <a:spcPts val="935"/>
              </a:spcBef>
              <a:buClr>
                <a:srgbClr val="0AD0D9"/>
              </a:buClr>
              <a:buSzPct val="94230"/>
              <a:buChar char="•"/>
              <a:tabLst>
                <a:tab pos="355600" algn="l"/>
                <a:tab pos="356235" algn="l"/>
              </a:tabLst>
            </a:pPr>
            <a:r>
              <a:rPr sz="2600" spc="-35" dirty="0" smtClean="0">
                <a:latin typeface="Constantia"/>
                <a:cs typeface="Constantia"/>
              </a:rPr>
              <a:t>I</a:t>
            </a:r>
            <a:r>
              <a:rPr sz="2600" dirty="0" smtClean="0">
                <a:latin typeface="Constantia"/>
                <a:cs typeface="Constantia"/>
              </a:rPr>
              <a:t>v</a:t>
            </a:r>
            <a:r>
              <a:rPr sz="2600" spc="-135" dirty="0" smtClean="0">
                <a:latin typeface="Constantia"/>
                <a:cs typeface="Constantia"/>
              </a:rPr>
              <a:t> 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efu</a:t>
            </a:r>
            <a:r>
              <a:rPr sz="2600" spc="-35" dirty="0">
                <a:latin typeface="Constantia"/>
                <a:cs typeface="Constantia"/>
              </a:rPr>
              <a:t>r</a:t>
            </a:r>
            <a:r>
              <a:rPr sz="2600" spc="-75" dirty="0">
                <a:latin typeface="Constantia"/>
                <a:cs typeface="Constantia"/>
              </a:rPr>
              <a:t>o</a:t>
            </a:r>
            <a:r>
              <a:rPr sz="2600" spc="-5" dirty="0">
                <a:latin typeface="Constantia"/>
                <a:cs typeface="Constantia"/>
              </a:rPr>
              <a:t>xim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195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lucl</a:t>
            </a:r>
            <a:r>
              <a:rPr sz="2600" spc="-85" dirty="0">
                <a:latin typeface="Constantia"/>
                <a:cs typeface="Constantia"/>
              </a:rPr>
              <a:t>o</a:t>
            </a:r>
            <a:r>
              <a:rPr sz="2600" spc="-30" dirty="0">
                <a:latin typeface="Constantia"/>
                <a:cs typeface="Constantia"/>
              </a:rPr>
              <a:t>x</a:t>
            </a:r>
            <a:r>
              <a:rPr sz="2600" dirty="0">
                <a:latin typeface="Constantia"/>
                <a:cs typeface="Constantia"/>
              </a:rPr>
              <a:t>acill</a:t>
            </a:r>
            <a:r>
              <a:rPr sz="2600" spc="-15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n</a:t>
            </a:r>
          </a:p>
          <a:p>
            <a:pPr marL="355600" marR="5080" indent="-343535">
              <a:lnSpc>
                <a:spcPct val="110000"/>
              </a:lnSpc>
              <a:spcBef>
                <a:spcPts val="640"/>
              </a:spcBef>
              <a:buClr>
                <a:srgbClr val="0AD0D9"/>
              </a:buClr>
              <a:buSzPct val="94642"/>
              <a:buChar char="•"/>
              <a:tabLst>
                <a:tab pos="355600" algn="l"/>
                <a:tab pos="356235" algn="l"/>
              </a:tabLst>
            </a:pPr>
            <a:r>
              <a:rPr sz="2800" spc="-15" dirty="0">
                <a:latin typeface="Constantia"/>
                <a:cs typeface="Constantia"/>
              </a:rPr>
              <a:t>late </a:t>
            </a:r>
            <a:r>
              <a:rPr sz="2800" spc="-10" dirty="0">
                <a:latin typeface="Constantia"/>
                <a:cs typeface="Constantia"/>
              </a:rPr>
              <a:t>rise </a:t>
            </a:r>
            <a:r>
              <a:rPr sz="2800" spc="-5" dirty="0">
                <a:latin typeface="Constantia"/>
                <a:cs typeface="Constantia"/>
              </a:rPr>
              <a:t>in INR is </a:t>
            </a:r>
            <a:r>
              <a:rPr sz="2800" spc="-10" dirty="0">
                <a:latin typeface="Constantia"/>
                <a:cs typeface="Constantia"/>
              </a:rPr>
              <a:t>usually </a:t>
            </a:r>
            <a:r>
              <a:rPr sz="2800" spc="-5" dirty="0">
                <a:latin typeface="Constantia"/>
                <a:cs typeface="Constantia"/>
              </a:rPr>
              <a:t>a </a:t>
            </a:r>
            <a:r>
              <a:rPr sz="2800" spc="-10" dirty="0">
                <a:latin typeface="Constantia"/>
                <a:cs typeface="Constantia"/>
              </a:rPr>
              <a:t>pointer </a:t>
            </a:r>
            <a:r>
              <a:rPr sz="2800" spc="-25" dirty="0">
                <a:latin typeface="Constantia"/>
                <a:cs typeface="Constantia"/>
              </a:rPr>
              <a:t>to </a:t>
            </a:r>
            <a:r>
              <a:rPr sz="2800" spc="-2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uncontrolled</a:t>
            </a:r>
            <a:r>
              <a:rPr sz="2800" spc="-5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sepsis</a:t>
            </a:r>
            <a:r>
              <a:rPr sz="2800" spc="-10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and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anti-fungals</a:t>
            </a:r>
            <a:r>
              <a:rPr sz="2800" spc="-8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should</a:t>
            </a:r>
            <a:r>
              <a:rPr sz="2800" spc="1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be </a:t>
            </a:r>
            <a:r>
              <a:rPr sz="2800" spc="-68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introduced </a:t>
            </a:r>
            <a:r>
              <a:rPr sz="2800" spc="-5" dirty="0">
                <a:latin typeface="Constantia"/>
                <a:cs typeface="Constantia"/>
              </a:rPr>
              <a:t>if a </a:t>
            </a:r>
            <a:r>
              <a:rPr sz="2800" spc="-20" dirty="0">
                <a:latin typeface="Constantia"/>
                <a:cs typeface="Constantia"/>
              </a:rPr>
              <a:t>comprehensive </a:t>
            </a:r>
            <a:r>
              <a:rPr sz="2800" spc="-10" dirty="0">
                <a:latin typeface="Constantia"/>
                <a:cs typeface="Constantia"/>
              </a:rPr>
              <a:t>regime </a:t>
            </a:r>
            <a:r>
              <a:rPr sz="2800" spc="-5" dirty="0">
                <a:latin typeface="Constantia"/>
                <a:cs typeface="Constantia"/>
              </a:rPr>
              <a:t>of 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antibacterials</a:t>
            </a:r>
            <a:r>
              <a:rPr sz="2800" spc="-5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is</a:t>
            </a:r>
            <a:r>
              <a:rPr sz="2800" spc="-12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already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being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used.</a:t>
            </a:r>
            <a:endParaRPr sz="2800" dirty="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681219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630110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RENAL</a:t>
            </a:r>
            <a:r>
              <a:rPr spc="-70" dirty="0"/>
              <a:t> </a:t>
            </a:r>
            <a:r>
              <a:rPr spc="-40" dirty="0"/>
              <a:t>COMPLICATIONS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5940" y="1947799"/>
            <a:ext cx="7962900" cy="49276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Renal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failure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may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occur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50%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pt.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dirty="0" smtClean="0">
                <a:latin typeface="Constantia"/>
                <a:cs typeface="Constantia"/>
              </a:rPr>
              <a:t>Due</a:t>
            </a:r>
            <a:r>
              <a:rPr sz="2600" spc="-145" dirty="0" smtClean="0">
                <a:latin typeface="Constantia"/>
                <a:cs typeface="Constantia"/>
              </a:rPr>
              <a:t> </a:t>
            </a:r>
            <a:r>
              <a:rPr sz="2600" spc="-20" dirty="0" smtClean="0">
                <a:latin typeface="Constantia"/>
                <a:cs typeface="Constantia"/>
              </a:rPr>
              <a:t>to</a:t>
            </a:r>
            <a:r>
              <a:rPr lang="en-US" sz="2600" spc="-20" dirty="0" smtClean="0">
                <a:latin typeface="Constantia"/>
                <a:cs typeface="Constantia"/>
              </a:rPr>
              <a:t>: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Hepatorenal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syndrome.</a:t>
            </a:r>
            <a:endParaRPr sz="2600" dirty="0">
              <a:latin typeface="Constantia"/>
              <a:cs typeface="Constantia"/>
            </a:endParaRPr>
          </a:p>
          <a:p>
            <a:pPr marL="286385" marR="132334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0" dirty="0">
                <a:latin typeface="Constantia"/>
                <a:cs typeface="Constantia"/>
              </a:rPr>
              <a:t>ATN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by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due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sepsis,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endotoxemia,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bleeding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hypotension.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Di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ect</a:t>
            </a:r>
            <a:r>
              <a:rPr sz="2600" spc="-20" dirty="0">
                <a:latin typeface="Constantia"/>
                <a:cs typeface="Constantia"/>
              </a:rPr>
              <a:t>l</a:t>
            </a:r>
            <a:r>
              <a:rPr sz="2600" dirty="0">
                <a:latin typeface="Constantia"/>
                <a:cs typeface="Constantia"/>
              </a:rPr>
              <a:t>y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b</a:t>
            </a:r>
            <a:r>
              <a:rPr sz="2600" dirty="0">
                <a:latin typeface="Constantia"/>
                <a:cs typeface="Constantia"/>
              </a:rPr>
              <a:t>y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ne</a:t>
            </a:r>
            <a:r>
              <a:rPr sz="2600" spc="-10" dirty="0">
                <a:latin typeface="Constantia"/>
                <a:cs typeface="Constantia"/>
              </a:rPr>
              <a:t>p</a:t>
            </a:r>
            <a:r>
              <a:rPr sz="2600" dirty="0">
                <a:latin typeface="Constantia"/>
                <a:cs typeface="Constantia"/>
              </a:rPr>
              <a:t>h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40" dirty="0">
                <a:latin typeface="Constantia"/>
                <a:cs typeface="Constantia"/>
              </a:rPr>
              <a:t>t</a:t>
            </a:r>
            <a:r>
              <a:rPr sz="2600" spc="-75" dirty="0">
                <a:latin typeface="Constantia"/>
                <a:cs typeface="Constantia"/>
              </a:rPr>
              <a:t>o</a:t>
            </a:r>
            <a:r>
              <a:rPr sz="2600" spc="-5" dirty="0">
                <a:latin typeface="Constantia"/>
                <a:cs typeface="Constantia"/>
              </a:rPr>
              <a:t>xi</a:t>
            </a:r>
            <a:r>
              <a:rPr sz="2600" dirty="0">
                <a:latin typeface="Constantia"/>
                <a:cs typeface="Constantia"/>
              </a:rPr>
              <a:t>c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dru</a:t>
            </a:r>
            <a:r>
              <a:rPr sz="2600" spc="-60" dirty="0">
                <a:latin typeface="Constantia"/>
                <a:cs typeface="Constantia"/>
              </a:rPr>
              <a:t>g</a:t>
            </a:r>
            <a:r>
              <a:rPr sz="2600" dirty="0" smtClean="0">
                <a:latin typeface="Constantia"/>
                <a:cs typeface="Constantia"/>
              </a:rPr>
              <a:t>.</a:t>
            </a:r>
            <a:endParaRPr lang="en-US" sz="2600" dirty="0" smtClean="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409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354965" algn="l"/>
                <a:tab pos="355600" algn="l"/>
              </a:tabLst>
            </a:pPr>
            <a:r>
              <a:rPr lang="en-US" sz="2600" spc="-25" dirty="0">
                <a:latin typeface="Constantia"/>
                <a:cs typeface="Constantia"/>
              </a:rPr>
              <a:t>Treatment</a:t>
            </a:r>
            <a:endParaRPr lang="en-US" sz="2600" dirty="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310"/>
              </a:spcBef>
              <a:buClr>
                <a:srgbClr val="0AD0D9"/>
              </a:buClr>
              <a:buSzPct val="94230"/>
              <a:buChar char="•"/>
              <a:tabLst>
                <a:tab pos="354965" algn="l"/>
                <a:tab pos="355600" algn="l"/>
              </a:tabLst>
            </a:pPr>
            <a:r>
              <a:rPr lang="en-US" sz="2600" spc="-5" dirty="0">
                <a:latin typeface="Constantia"/>
                <a:cs typeface="Constantia"/>
              </a:rPr>
              <a:t>Dopamine</a:t>
            </a:r>
            <a:r>
              <a:rPr lang="en-US" sz="2600" spc="-95" dirty="0">
                <a:latin typeface="Constantia"/>
                <a:cs typeface="Constantia"/>
              </a:rPr>
              <a:t> </a:t>
            </a:r>
            <a:r>
              <a:rPr lang="en-US" sz="2600" spc="-5" dirty="0">
                <a:latin typeface="Constantia"/>
                <a:cs typeface="Constantia"/>
              </a:rPr>
              <a:t>infusion.</a:t>
            </a:r>
            <a:endParaRPr lang="en-US" sz="2600" dirty="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Char char="•"/>
              <a:tabLst>
                <a:tab pos="354965" algn="l"/>
                <a:tab pos="355600" algn="l"/>
              </a:tabLst>
            </a:pPr>
            <a:r>
              <a:rPr lang="en-US" sz="2600" spc="-15" dirty="0">
                <a:latin typeface="Constantia"/>
                <a:cs typeface="Constantia"/>
              </a:rPr>
              <a:t>Correct</a:t>
            </a:r>
            <a:r>
              <a:rPr lang="en-US" sz="2600" spc="-90" dirty="0">
                <a:latin typeface="Constantia"/>
                <a:cs typeface="Constantia"/>
              </a:rPr>
              <a:t> </a:t>
            </a:r>
            <a:r>
              <a:rPr lang="en-US" sz="2600" spc="40" dirty="0">
                <a:latin typeface="Constantia"/>
                <a:cs typeface="Constantia"/>
              </a:rPr>
              <a:t>fluid</a:t>
            </a:r>
            <a:r>
              <a:rPr lang="en-US" sz="2600" spc="-90" dirty="0">
                <a:latin typeface="Constantia"/>
                <a:cs typeface="Constantia"/>
              </a:rPr>
              <a:t> </a:t>
            </a:r>
            <a:r>
              <a:rPr lang="en-US" sz="2600" spc="-15" dirty="0">
                <a:latin typeface="Constantia"/>
                <a:cs typeface="Constantia"/>
              </a:rPr>
              <a:t>overload,</a:t>
            </a:r>
            <a:r>
              <a:rPr lang="en-US" sz="2600" spc="-105" dirty="0">
                <a:latin typeface="Constantia"/>
                <a:cs typeface="Constantia"/>
              </a:rPr>
              <a:t> </a:t>
            </a:r>
            <a:r>
              <a:rPr lang="en-US" sz="2600" spc="-5" dirty="0">
                <a:latin typeface="Constantia"/>
                <a:cs typeface="Constantia"/>
              </a:rPr>
              <a:t>acidosis</a:t>
            </a:r>
            <a:r>
              <a:rPr lang="en-US" sz="2600" spc="-50" dirty="0">
                <a:latin typeface="Constantia"/>
                <a:cs typeface="Constantia"/>
              </a:rPr>
              <a:t> </a:t>
            </a:r>
            <a:r>
              <a:rPr lang="en-US" sz="2600" dirty="0">
                <a:latin typeface="Constantia"/>
                <a:cs typeface="Constantia"/>
              </a:rPr>
              <a:t>&amp;</a:t>
            </a:r>
            <a:r>
              <a:rPr lang="en-US" sz="2600" spc="-10" dirty="0">
                <a:latin typeface="Constantia"/>
                <a:cs typeface="Constantia"/>
              </a:rPr>
              <a:t> </a:t>
            </a:r>
            <a:r>
              <a:rPr lang="en-US" sz="2600" spc="-5" dirty="0">
                <a:latin typeface="Constantia"/>
                <a:cs typeface="Constantia"/>
              </a:rPr>
              <a:t>hyperkalemia.</a:t>
            </a:r>
            <a:endParaRPr lang="en-US" sz="2600" dirty="0">
              <a:latin typeface="Constantia"/>
              <a:cs typeface="Constantia"/>
            </a:endParaRPr>
          </a:p>
          <a:p>
            <a:pPr marL="355600" indent="-342900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Char char="•"/>
              <a:tabLst>
                <a:tab pos="354965" algn="l"/>
                <a:tab pos="355600" algn="l"/>
              </a:tabLst>
            </a:pPr>
            <a:r>
              <a:rPr lang="en-US" sz="2600" spc="-140" dirty="0">
                <a:latin typeface="Constantia"/>
                <a:cs typeface="Constantia"/>
              </a:rPr>
              <a:t>A</a:t>
            </a:r>
            <a:r>
              <a:rPr lang="en-US" sz="2600" spc="-60" dirty="0">
                <a:latin typeface="Constantia"/>
                <a:cs typeface="Constantia"/>
              </a:rPr>
              <a:t>v</a:t>
            </a:r>
            <a:r>
              <a:rPr lang="en-US" sz="2600" dirty="0">
                <a:latin typeface="Constantia"/>
                <a:cs typeface="Constantia"/>
              </a:rPr>
              <a:t>o</a:t>
            </a:r>
            <a:r>
              <a:rPr lang="en-US" sz="2600" spc="-10" dirty="0">
                <a:latin typeface="Constantia"/>
                <a:cs typeface="Constantia"/>
              </a:rPr>
              <a:t>i</a:t>
            </a:r>
            <a:r>
              <a:rPr lang="en-US" sz="2600" dirty="0">
                <a:latin typeface="Constantia"/>
                <a:cs typeface="Constantia"/>
              </a:rPr>
              <a:t>d</a:t>
            </a:r>
            <a:r>
              <a:rPr lang="en-US" sz="2600" spc="-20" dirty="0">
                <a:latin typeface="Constantia"/>
                <a:cs typeface="Constantia"/>
              </a:rPr>
              <a:t> </a:t>
            </a:r>
            <a:r>
              <a:rPr lang="en-US" sz="2600" spc="-5" dirty="0">
                <a:latin typeface="Constantia"/>
                <a:cs typeface="Constantia"/>
              </a:rPr>
              <a:t>ne</a:t>
            </a:r>
            <a:r>
              <a:rPr lang="en-US" sz="2600" spc="-10" dirty="0">
                <a:latin typeface="Constantia"/>
                <a:cs typeface="Constantia"/>
              </a:rPr>
              <a:t>p</a:t>
            </a:r>
            <a:r>
              <a:rPr lang="en-US" sz="2600" dirty="0">
                <a:latin typeface="Constantia"/>
                <a:cs typeface="Constantia"/>
              </a:rPr>
              <a:t>h</a:t>
            </a:r>
            <a:r>
              <a:rPr lang="en-US" sz="2600" spc="-40" dirty="0">
                <a:latin typeface="Constantia"/>
                <a:cs typeface="Constantia"/>
              </a:rPr>
              <a:t>r</a:t>
            </a:r>
            <a:r>
              <a:rPr lang="en-US" sz="2600" dirty="0">
                <a:latin typeface="Constantia"/>
                <a:cs typeface="Constantia"/>
              </a:rPr>
              <a:t>o</a:t>
            </a:r>
            <a:r>
              <a:rPr lang="en-US" sz="2600" spc="-40" dirty="0">
                <a:latin typeface="Constantia"/>
                <a:cs typeface="Constantia"/>
              </a:rPr>
              <a:t>t</a:t>
            </a:r>
            <a:r>
              <a:rPr lang="en-US" sz="2600" spc="-75" dirty="0">
                <a:latin typeface="Constantia"/>
                <a:cs typeface="Constantia"/>
              </a:rPr>
              <a:t>o</a:t>
            </a:r>
            <a:r>
              <a:rPr lang="en-US" sz="2600" spc="-5" dirty="0">
                <a:latin typeface="Constantia"/>
                <a:cs typeface="Constantia"/>
              </a:rPr>
              <a:t>xi</a:t>
            </a:r>
            <a:r>
              <a:rPr lang="en-US" sz="2600" dirty="0">
                <a:latin typeface="Constantia"/>
                <a:cs typeface="Constantia"/>
              </a:rPr>
              <a:t>c</a:t>
            </a:r>
            <a:r>
              <a:rPr lang="en-US" sz="2600" spc="-150" dirty="0">
                <a:latin typeface="Constantia"/>
                <a:cs typeface="Constantia"/>
              </a:rPr>
              <a:t> </a:t>
            </a:r>
            <a:r>
              <a:rPr lang="en-US" sz="2600" spc="-5" dirty="0">
                <a:latin typeface="Constantia"/>
                <a:cs typeface="Constantia"/>
              </a:rPr>
              <a:t>drug</a:t>
            </a:r>
            <a:r>
              <a:rPr lang="en-US" sz="2600" spc="-35" dirty="0">
                <a:latin typeface="Constantia"/>
                <a:cs typeface="Constantia"/>
              </a:rPr>
              <a:t>s</a:t>
            </a:r>
            <a:r>
              <a:rPr lang="en-US" sz="2600" dirty="0">
                <a:latin typeface="Constantia"/>
                <a:cs typeface="Constantia"/>
              </a:rPr>
              <a:t>.</a:t>
            </a:r>
          </a:p>
          <a:p>
            <a:pPr marL="355600" indent="-342900">
              <a:lnSpc>
                <a:spcPct val="100000"/>
              </a:lnSpc>
              <a:spcBef>
                <a:spcPts val="310"/>
              </a:spcBef>
              <a:buClr>
                <a:srgbClr val="0AD0D9"/>
              </a:buClr>
              <a:buSzPct val="94230"/>
              <a:buChar char="•"/>
              <a:tabLst>
                <a:tab pos="354965" algn="l"/>
                <a:tab pos="355600" algn="l"/>
              </a:tabLst>
            </a:pPr>
            <a:r>
              <a:rPr lang="en-US" sz="2600" spc="-10" dirty="0">
                <a:latin typeface="Constantia"/>
                <a:cs typeface="Constantia"/>
              </a:rPr>
              <a:t>Dialysis</a:t>
            </a:r>
            <a:endParaRPr lang="en-US"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endParaRPr sz="2600" dirty="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928114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4" y="1534630"/>
            <a:ext cx="2857976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4" dirty="0">
                <a:solidFill>
                  <a:schemeClr val="tx1"/>
                </a:solidFill>
              </a:rPr>
              <a:t>Epidemiology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392394"/>
            <a:ext cx="7123748" cy="234474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46685" marR="3810" indent="-137160">
              <a:lnSpc>
                <a:spcPts val="2265"/>
              </a:lnSpc>
              <a:spcBef>
                <a:spcPts val="360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Drug-induced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liver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injury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has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estimated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incidence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10-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15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per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10,000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to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100,000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persons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exposed</a:t>
            </a:r>
            <a:endParaRPr sz="2100">
              <a:latin typeface="Tahoma"/>
              <a:cs typeface="Tahoma"/>
            </a:endParaRPr>
          </a:p>
          <a:p>
            <a:pPr marL="146685">
              <a:lnSpc>
                <a:spcPts val="2239"/>
              </a:lnSpc>
            </a:pPr>
            <a:r>
              <a:rPr sz="2100" spc="-4" dirty="0">
                <a:latin typeface="Tahoma"/>
                <a:cs typeface="Tahoma"/>
              </a:rPr>
              <a:t>to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prescription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medications.</a:t>
            </a:r>
            <a:endParaRPr sz="2100">
              <a:latin typeface="Tahoma"/>
              <a:cs typeface="Tahoma"/>
            </a:endParaRPr>
          </a:p>
          <a:p>
            <a:pPr>
              <a:spcBef>
                <a:spcPts val="19"/>
              </a:spcBef>
            </a:pPr>
            <a:endParaRPr sz="3600">
              <a:latin typeface="Tahoma"/>
              <a:cs typeface="Tahoma"/>
            </a:endParaRPr>
          </a:p>
          <a:p>
            <a:pPr marL="146685" marR="221933" indent="-137160">
              <a:lnSpc>
                <a:spcPct val="90000"/>
              </a:lnSpc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It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accounts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for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approximately</a:t>
            </a:r>
            <a:r>
              <a:rPr sz="2100" spc="3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10 percent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all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cases</a:t>
            </a:r>
            <a:r>
              <a:rPr sz="2100" spc="-8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of 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acute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hepatitis</a:t>
            </a:r>
            <a:r>
              <a:rPr sz="2100" spc="3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it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is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the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most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common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cause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acute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liver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failure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the</a:t>
            </a:r>
            <a:r>
              <a:rPr sz="2100" spc="-4" dirty="0">
                <a:latin typeface="Tahoma"/>
                <a:cs typeface="Tahoma"/>
              </a:rPr>
              <a:t> United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States</a:t>
            </a:r>
            <a:endParaRPr sz="2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2472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688975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90" dirty="0">
                <a:solidFill>
                  <a:srgbClr val="04607A"/>
                </a:solidFill>
                <a:latin typeface="Calibri"/>
                <a:cs typeface="Calibri"/>
              </a:rPr>
              <a:t>HEPATORENAL</a:t>
            </a:r>
            <a:r>
              <a:rPr b="0" spc="-8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b="0" spc="-15" dirty="0">
                <a:solidFill>
                  <a:srgbClr val="04607A"/>
                </a:solidFill>
                <a:latin typeface="Calibri"/>
                <a:cs typeface="Calibri"/>
              </a:rPr>
              <a:t>SYNDROME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948637"/>
            <a:ext cx="8070215" cy="339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onstantia"/>
                <a:cs typeface="Constantia"/>
              </a:rPr>
              <a:t>Development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renal </a:t>
            </a:r>
            <a:r>
              <a:rPr sz="2400" spc="-5" dirty="0">
                <a:latin typeface="Constantia"/>
                <a:cs typeface="Constantia"/>
              </a:rPr>
              <a:t>failure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pts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with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advanced</a:t>
            </a:r>
            <a:r>
              <a:rPr sz="2400" spc="2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liver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onstantia"/>
                <a:cs typeface="Constantia"/>
              </a:rPr>
              <a:t>disease.</a:t>
            </a:r>
            <a:endParaRPr sz="2400">
              <a:latin typeface="Constantia"/>
              <a:cs typeface="Constantia"/>
            </a:endParaRPr>
          </a:p>
          <a:p>
            <a:pPr marL="165100">
              <a:lnSpc>
                <a:spcPct val="100000"/>
              </a:lnSpc>
              <a:spcBef>
                <a:spcPts val="575"/>
              </a:spcBef>
            </a:pPr>
            <a:r>
              <a:rPr sz="2400" spc="-10" dirty="0">
                <a:latin typeface="Constantia"/>
                <a:cs typeface="Constantia"/>
              </a:rPr>
              <a:t>-common,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associated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with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Spontaneous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Bacterial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Peritonitis</a:t>
            </a:r>
            <a:endParaRPr sz="2400">
              <a:latin typeface="Constantia"/>
              <a:cs typeface="Constantia"/>
            </a:endParaRPr>
          </a:p>
          <a:p>
            <a:pPr marL="165100">
              <a:lnSpc>
                <a:spcPct val="100000"/>
              </a:lnSpc>
              <a:spcBef>
                <a:spcPts val="575"/>
              </a:spcBef>
            </a:pPr>
            <a:r>
              <a:rPr sz="2400" spc="-15" dirty="0">
                <a:latin typeface="Constantia"/>
                <a:cs typeface="Constantia"/>
              </a:rPr>
              <a:t>-may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rapidly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progress</a:t>
            </a:r>
            <a:endParaRPr sz="2400">
              <a:latin typeface="Constantia"/>
              <a:cs typeface="Constantia"/>
            </a:endParaRPr>
          </a:p>
          <a:p>
            <a:pPr marL="165100">
              <a:lnSpc>
                <a:spcPct val="100000"/>
              </a:lnSpc>
              <a:spcBef>
                <a:spcPts val="580"/>
              </a:spcBef>
            </a:pPr>
            <a:r>
              <a:rPr sz="2400" spc="-10" dirty="0">
                <a:latin typeface="Constantia"/>
                <a:cs typeface="Constantia"/>
              </a:rPr>
              <a:t>-often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associated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with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cerebral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edema</a:t>
            </a:r>
            <a:endParaRPr sz="2400">
              <a:latin typeface="Constantia"/>
              <a:cs typeface="Constantia"/>
            </a:endParaRPr>
          </a:p>
          <a:p>
            <a:pPr marL="1651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Constantia"/>
                <a:cs typeface="Constantia"/>
              </a:rPr>
              <a:t>-functional,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du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4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v</a:t>
            </a:r>
            <a:r>
              <a:rPr sz="2400" dirty="0">
                <a:latin typeface="Constantia"/>
                <a:cs typeface="Constantia"/>
              </a:rPr>
              <a:t>aso</a:t>
            </a:r>
            <a:r>
              <a:rPr sz="2400" spc="-55" dirty="0">
                <a:latin typeface="Constantia"/>
                <a:cs typeface="Constantia"/>
              </a:rPr>
              <a:t>c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0" dirty="0">
                <a:latin typeface="Constantia"/>
                <a:cs typeface="Constantia"/>
              </a:rPr>
              <a:t>n</a:t>
            </a:r>
            <a:r>
              <a:rPr sz="2400" dirty="0">
                <a:latin typeface="Constantia"/>
                <a:cs typeface="Constantia"/>
              </a:rPr>
              <a:t>st</a:t>
            </a:r>
            <a:r>
              <a:rPr sz="2400" spc="5" dirty="0">
                <a:latin typeface="Constantia"/>
                <a:cs typeface="Constantia"/>
              </a:rPr>
              <a:t>r</a:t>
            </a:r>
            <a:r>
              <a:rPr sz="2400" spc="-5" dirty="0">
                <a:latin typeface="Constantia"/>
                <a:cs typeface="Constantia"/>
              </a:rPr>
              <a:t>ic</a:t>
            </a:r>
            <a:r>
              <a:rPr sz="2400" dirty="0">
                <a:latin typeface="Constantia"/>
                <a:cs typeface="Constantia"/>
              </a:rPr>
              <a:t>t</a:t>
            </a:r>
            <a:r>
              <a:rPr sz="2400" spc="-5" dirty="0">
                <a:latin typeface="Constantia"/>
                <a:cs typeface="Constantia"/>
              </a:rPr>
              <a:t>io</a:t>
            </a:r>
            <a:r>
              <a:rPr sz="2400" dirty="0">
                <a:latin typeface="Constantia"/>
                <a:cs typeface="Constantia"/>
              </a:rPr>
              <a:t>n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enal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5" dirty="0">
                <a:latin typeface="Constantia"/>
                <a:cs typeface="Constantia"/>
              </a:rPr>
              <a:t>v</a:t>
            </a:r>
            <a:r>
              <a:rPr sz="2400" dirty="0">
                <a:latin typeface="Constantia"/>
                <a:cs typeface="Constantia"/>
              </a:rPr>
              <a:t>essels</a:t>
            </a:r>
            <a:endParaRPr sz="2400">
              <a:latin typeface="Constantia"/>
              <a:cs typeface="Constantia"/>
            </a:endParaRPr>
          </a:p>
          <a:p>
            <a:pPr marL="12700" marR="4038600" indent="152400">
              <a:lnSpc>
                <a:spcPct val="120000"/>
              </a:lnSpc>
            </a:pPr>
            <a:r>
              <a:rPr sz="2400" dirty="0">
                <a:latin typeface="Constantia"/>
                <a:cs typeface="Constantia"/>
              </a:rPr>
              <a:t>-plasma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urea/creat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unreliable </a:t>
            </a:r>
            <a:r>
              <a:rPr sz="2400" spc="-5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RX: </a:t>
            </a:r>
            <a:r>
              <a:rPr sz="2400" spc="-15" dirty="0">
                <a:latin typeface="Constantia"/>
                <a:cs typeface="Constantia"/>
              </a:rPr>
              <a:t>Ideal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Rx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liver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transplant</a:t>
            </a:r>
            <a:endParaRPr sz="24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9570330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816102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75" dirty="0">
                <a:solidFill>
                  <a:srgbClr val="04607A"/>
                </a:solidFill>
                <a:latin typeface="Calibri"/>
                <a:cs typeface="Calibri"/>
              </a:rPr>
              <a:t>HEPATOPULMNARY</a:t>
            </a:r>
            <a:r>
              <a:rPr b="0" spc="-8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b="0" spc="-15" dirty="0">
                <a:solidFill>
                  <a:srgbClr val="04607A"/>
                </a:solidFill>
                <a:latin typeface="Calibri"/>
                <a:cs typeface="Calibri"/>
              </a:rPr>
              <a:t>SYNDROME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912061"/>
            <a:ext cx="7761605" cy="273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40"/>
              </a:lnSpc>
              <a:spcBef>
                <a:spcPts val="100"/>
              </a:spcBef>
              <a:tabLst>
                <a:tab pos="1483360" algn="l"/>
              </a:tabLst>
            </a:pPr>
            <a:r>
              <a:rPr sz="2400" spc="-15" dirty="0">
                <a:latin typeface="Constantia"/>
                <a:cs typeface="Constantia"/>
              </a:rPr>
              <a:t>Syndrome	</a:t>
            </a:r>
            <a:r>
              <a:rPr sz="2400" dirty="0">
                <a:latin typeface="Constantia"/>
                <a:cs typeface="Constantia"/>
              </a:rPr>
              <a:t>of shortness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5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breath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and </a:t>
            </a:r>
            <a:r>
              <a:rPr sz="2400" spc="-25" dirty="0">
                <a:latin typeface="Constantia"/>
                <a:cs typeface="Constantia"/>
              </a:rPr>
              <a:t>hypoxemia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coased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by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ts val="2740"/>
              </a:lnSpc>
            </a:pPr>
            <a:r>
              <a:rPr sz="2400" spc="-20" dirty="0">
                <a:latin typeface="Constantia"/>
                <a:cs typeface="Constantia"/>
              </a:rPr>
              <a:t>v</a:t>
            </a:r>
            <a:r>
              <a:rPr sz="2400" dirty="0">
                <a:latin typeface="Constantia"/>
                <a:cs typeface="Constantia"/>
              </a:rPr>
              <a:t>aso</a:t>
            </a:r>
            <a:r>
              <a:rPr sz="2400" spc="-10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ilat</a:t>
            </a:r>
            <a:r>
              <a:rPr sz="2400" spc="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on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n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lu</a:t>
            </a:r>
            <a:r>
              <a:rPr sz="2400" spc="-10" dirty="0">
                <a:latin typeface="Constantia"/>
                <a:cs typeface="Constantia"/>
              </a:rPr>
              <a:t>n</a:t>
            </a:r>
            <a:r>
              <a:rPr sz="2400" dirty="0">
                <a:latin typeface="Constantia"/>
                <a:cs typeface="Constantia"/>
              </a:rPr>
              <a:t>gs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n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pat</a:t>
            </a:r>
            <a:r>
              <a:rPr sz="2400" spc="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ents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with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</a:t>
            </a:r>
            <a:r>
              <a:rPr sz="2400" spc="-25" dirty="0">
                <a:latin typeface="Constantia"/>
                <a:cs typeface="Constantia"/>
              </a:rPr>
              <a:t>i</a:t>
            </a:r>
            <a:r>
              <a:rPr sz="2400" spc="-55" dirty="0">
                <a:latin typeface="Constantia"/>
                <a:cs typeface="Constantia"/>
              </a:rPr>
              <a:t>v</a:t>
            </a:r>
            <a:r>
              <a:rPr sz="2400" dirty="0">
                <a:latin typeface="Constantia"/>
                <a:cs typeface="Constantia"/>
              </a:rPr>
              <a:t>er</a:t>
            </a:r>
            <a:r>
              <a:rPr sz="2400" spc="-14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disease.</a:t>
            </a:r>
            <a:endParaRPr sz="240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2400" spc="-10" dirty="0">
                <a:latin typeface="Constantia"/>
                <a:cs typeface="Constantia"/>
              </a:rPr>
              <a:t>-decreased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vascular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resistance</a:t>
            </a:r>
            <a:endParaRPr sz="240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2400" dirty="0">
                <a:latin typeface="Constantia"/>
                <a:cs typeface="Constantia"/>
              </a:rPr>
              <a:t>-pulmo</a:t>
            </a:r>
            <a:r>
              <a:rPr sz="2400" spc="-10" dirty="0">
                <a:latin typeface="Constantia"/>
                <a:cs typeface="Constantia"/>
              </a:rPr>
              <a:t>n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y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edema.</a:t>
            </a:r>
            <a:endParaRPr sz="240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2400" spc="-15" dirty="0">
                <a:latin typeface="Constantia"/>
                <a:cs typeface="Constantia"/>
              </a:rPr>
              <a:t>-Hypoxaemia</a:t>
            </a:r>
            <a:endParaRPr sz="240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2400" spc="-5" dirty="0">
                <a:latin typeface="Constantia"/>
                <a:cs typeface="Constantia"/>
              </a:rPr>
              <a:t>-hyperventilation</a:t>
            </a:r>
            <a:endParaRPr sz="240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2400" spc="-5" dirty="0">
                <a:latin typeface="Constantia"/>
                <a:cs typeface="Constantia"/>
              </a:rPr>
              <a:t>-aspiration</a:t>
            </a:r>
            <a:r>
              <a:rPr sz="2400" spc="-14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with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progression</a:t>
            </a:r>
            <a:endParaRPr sz="24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40916630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869160"/>
            <a:ext cx="5764530" cy="3354704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High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mortality</a:t>
            </a:r>
            <a:endParaRPr sz="2600">
              <a:latin typeface="Constantia"/>
              <a:cs typeface="Constantia"/>
            </a:endParaRPr>
          </a:p>
          <a:p>
            <a:pPr marL="425450">
              <a:lnSpc>
                <a:spcPct val="100000"/>
              </a:lnSpc>
              <a:spcBef>
                <a:spcPts val="625"/>
              </a:spcBef>
            </a:pPr>
            <a:r>
              <a:rPr sz="2600" dirty="0">
                <a:latin typeface="Constantia"/>
                <a:cs typeface="Constantia"/>
              </a:rPr>
              <a:t>-se</a:t>
            </a:r>
            <a:r>
              <a:rPr sz="2600" spc="-55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en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ephal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10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t</a:t>
            </a:r>
            <a:r>
              <a:rPr sz="2600" spc="-30" dirty="0">
                <a:latin typeface="Constantia"/>
                <a:cs typeface="Constantia"/>
              </a:rPr>
              <a:t>h</a:t>
            </a:r>
            <a:r>
              <a:rPr sz="2600" dirty="0">
                <a:latin typeface="Constantia"/>
                <a:cs typeface="Constantia"/>
              </a:rPr>
              <a:t>y</a:t>
            </a:r>
            <a:endParaRPr sz="2600">
              <a:latin typeface="Constantia"/>
              <a:cs typeface="Constantia"/>
            </a:endParaRPr>
          </a:p>
          <a:p>
            <a:pPr marL="425450">
              <a:lnSpc>
                <a:spcPct val="100000"/>
              </a:lnSpc>
              <a:spcBef>
                <a:spcPts val="625"/>
              </a:spcBef>
            </a:pPr>
            <a:r>
              <a:rPr sz="2600" spc="-15" dirty="0">
                <a:latin typeface="Constantia"/>
                <a:cs typeface="Constantia"/>
              </a:rPr>
              <a:t>-EEG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abnormalies</a:t>
            </a:r>
            <a:endParaRPr sz="2600">
              <a:latin typeface="Constantia"/>
              <a:cs typeface="Constantia"/>
            </a:endParaRPr>
          </a:p>
          <a:p>
            <a:pPr marL="425450">
              <a:lnSpc>
                <a:spcPct val="100000"/>
              </a:lnSpc>
              <a:spcBef>
                <a:spcPts val="625"/>
              </a:spcBef>
            </a:pPr>
            <a:r>
              <a:rPr sz="2600" dirty="0">
                <a:latin typeface="Constantia"/>
                <a:cs typeface="Constantia"/>
              </a:rPr>
              <a:t>-se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a</a:t>
            </a:r>
            <a:r>
              <a:rPr sz="2600" dirty="0">
                <a:latin typeface="Constantia"/>
                <a:cs typeface="Constantia"/>
              </a:rPr>
              <a:t>gulo</a:t>
            </a:r>
            <a:r>
              <a:rPr sz="2600" spc="-15" dirty="0">
                <a:latin typeface="Constantia"/>
                <a:cs typeface="Constantia"/>
              </a:rPr>
              <a:t>p</a:t>
            </a:r>
            <a:r>
              <a:rPr sz="2600" dirty="0">
                <a:latin typeface="Constantia"/>
                <a:cs typeface="Constantia"/>
              </a:rPr>
              <a:t>at</a:t>
            </a:r>
            <a:r>
              <a:rPr sz="2600" spc="-35" dirty="0">
                <a:latin typeface="Constantia"/>
                <a:cs typeface="Constantia"/>
              </a:rPr>
              <a:t>h</a:t>
            </a:r>
            <a:r>
              <a:rPr sz="2600" dirty="0">
                <a:latin typeface="Constantia"/>
                <a:cs typeface="Constantia"/>
              </a:rPr>
              <a:t>y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40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t&gt;100</a:t>
            </a:r>
            <a:r>
              <a:rPr sz="2600" spc="-15" dirty="0">
                <a:latin typeface="Constantia"/>
                <a:cs typeface="Constantia"/>
              </a:rPr>
              <a:t>s</a:t>
            </a:r>
            <a:r>
              <a:rPr sz="2600" dirty="0">
                <a:latin typeface="Constantia"/>
                <a:cs typeface="Constantia"/>
              </a:rPr>
              <a:t>ec</a:t>
            </a:r>
            <a:endParaRPr sz="2600">
              <a:latin typeface="Constantia"/>
              <a:cs typeface="Constantia"/>
            </a:endParaRPr>
          </a:p>
          <a:p>
            <a:pPr marL="425450">
              <a:lnSpc>
                <a:spcPct val="100000"/>
              </a:lnSpc>
              <a:spcBef>
                <a:spcPts val="625"/>
              </a:spcBef>
            </a:pPr>
            <a:r>
              <a:rPr sz="2600" spc="-15" dirty="0">
                <a:latin typeface="Constantia"/>
                <a:cs typeface="Constantia"/>
              </a:rPr>
              <a:t>-age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&lt;5yrs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&gt;40yrs</a:t>
            </a:r>
            <a:endParaRPr sz="2600">
              <a:latin typeface="Constantia"/>
              <a:cs typeface="Constantia"/>
            </a:endParaRPr>
          </a:p>
          <a:p>
            <a:pPr marL="425450">
              <a:lnSpc>
                <a:spcPct val="100000"/>
              </a:lnSpc>
              <a:spcBef>
                <a:spcPts val="625"/>
              </a:spcBef>
            </a:pPr>
            <a:r>
              <a:rPr sz="2600" spc="-5" dirty="0">
                <a:latin typeface="Constantia"/>
                <a:cs typeface="Constantia"/>
              </a:rPr>
              <a:t>-halothane,paracetamol</a:t>
            </a:r>
            <a:endParaRPr sz="2600">
              <a:latin typeface="Constantia"/>
              <a:cs typeface="Constantia"/>
            </a:endParaRPr>
          </a:p>
          <a:p>
            <a:pPr marL="425450">
              <a:lnSpc>
                <a:spcPct val="100000"/>
              </a:lnSpc>
              <a:spcBef>
                <a:spcPts val="625"/>
              </a:spcBef>
            </a:pPr>
            <a:r>
              <a:rPr sz="2600" spc="-5" dirty="0">
                <a:latin typeface="Constantia"/>
                <a:cs typeface="Constantia"/>
              </a:rPr>
              <a:t>-major</a:t>
            </a:r>
            <a:r>
              <a:rPr sz="2600" spc="-18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complications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eg</a:t>
            </a:r>
            <a:r>
              <a:rPr sz="2600" spc="-35" dirty="0">
                <a:latin typeface="Constantia"/>
                <a:cs typeface="Constantia"/>
              </a:rPr>
              <a:t> ARF,GI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h'age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0137332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803846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solidFill>
                  <a:srgbClr val="04607A"/>
                </a:solidFill>
                <a:latin typeface="Calibri"/>
                <a:cs typeface="Calibri"/>
              </a:rPr>
              <a:t>Non</a:t>
            </a:r>
            <a:r>
              <a:rPr b="0" spc="-45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04607A"/>
                </a:solidFill>
                <a:latin typeface="Calibri"/>
                <a:cs typeface="Calibri"/>
              </a:rPr>
              <a:t>acetaminophen</a:t>
            </a:r>
            <a:r>
              <a:rPr b="0" spc="-3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04607A"/>
                </a:solidFill>
                <a:latin typeface="Calibri"/>
                <a:cs typeface="Calibri"/>
              </a:rPr>
              <a:t>predictors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869160"/>
            <a:ext cx="7248525" cy="327532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600" spc="-75" dirty="0">
                <a:latin typeface="Constantia"/>
                <a:cs typeface="Constantia"/>
              </a:rPr>
              <a:t>P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r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og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os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s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;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70" dirty="0">
                <a:latin typeface="Constantia"/>
                <a:cs typeface="Constantia"/>
              </a:rPr>
              <a:t>g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70" dirty="0">
                <a:latin typeface="Constantia"/>
                <a:cs typeface="Constantia"/>
              </a:rPr>
              <a:t>y</a:t>
            </a:r>
            <a:r>
              <a:rPr sz="2600" dirty="0">
                <a:latin typeface="Constantia"/>
                <a:cs typeface="Constantia"/>
              </a:rPr>
              <a:t>oun</a:t>
            </a:r>
            <a:r>
              <a:rPr sz="2600" spc="-65" dirty="0">
                <a:latin typeface="Constantia"/>
                <a:cs typeface="Constantia"/>
              </a:rPr>
              <a:t>g</a:t>
            </a:r>
            <a:r>
              <a:rPr sz="2600" dirty="0">
                <a:latin typeface="Constantia"/>
                <a:cs typeface="Constantia"/>
              </a:rPr>
              <a:t>er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tha</a:t>
            </a:r>
            <a:r>
              <a:rPr sz="2600" dirty="0">
                <a:latin typeface="Constantia"/>
                <a:cs typeface="Constantia"/>
              </a:rPr>
              <a:t>n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10</a:t>
            </a:r>
            <a:r>
              <a:rPr sz="2600" spc="-10" dirty="0">
                <a:latin typeface="Constantia"/>
                <a:cs typeface="Constantia"/>
              </a:rPr>
              <a:t>y</a:t>
            </a:r>
            <a:r>
              <a:rPr sz="2600" spc="-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s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or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&gt;40yrs</a:t>
            </a:r>
            <a:endParaRPr sz="2600">
              <a:latin typeface="Constantia"/>
              <a:cs typeface="Constantia"/>
            </a:endParaRPr>
          </a:p>
          <a:p>
            <a:pPr marL="12700" marR="5080">
              <a:lnSpc>
                <a:spcPct val="110000"/>
              </a:lnSpc>
              <a:spcBef>
                <a:spcPts val="315"/>
              </a:spcBef>
            </a:pPr>
            <a:r>
              <a:rPr sz="2600" spc="-5" dirty="0">
                <a:latin typeface="Constantia"/>
                <a:cs typeface="Constantia"/>
              </a:rPr>
              <a:t>Halothane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hepatitis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or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idiosyncratic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drug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reactions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Jaundice </a:t>
            </a:r>
            <a:r>
              <a:rPr sz="2600" spc="-5" dirty="0">
                <a:latin typeface="Constantia"/>
                <a:cs typeface="Constantia"/>
              </a:rPr>
              <a:t>present </a:t>
            </a:r>
            <a:r>
              <a:rPr sz="2600" spc="-10" dirty="0">
                <a:latin typeface="Constantia"/>
                <a:cs typeface="Constantia"/>
              </a:rPr>
              <a:t>for </a:t>
            </a:r>
            <a:r>
              <a:rPr sz="2600" dirty="0">
                <a:latin typeface="Constantia"/>
                <a:cs typeface="Constantia"/>
              </a:rPr>
              <a:t>&gt; </a:t>
            </a:r>
            <a:r>
              <a:rPr sz="2600" spc="-5" dirty="0">
                <a:latin typeface="Constantia"/>
                <a:cs typeface="Constantia"/>
              </a:rPr>
              <a:t>1wk </a:t>
            </a:r>
            <a:r>
              <a:rPr sz="2600" spc="-15" dirty="0">
                <a:latin typeface="Constantia"/>
                <a:cs typeface="Constantia"/>
              </a:rPr>
              <a:t>before </a:t>
            </a:r>
            <a:r>
              <a:rPr sz="2600" dirty="0">
                <a:latin typeface="Constantia"/>
                <a:cs typeface="Constantia"/>
              </a:rPr>
              <a:t>onset of 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encephalopathy</a:t>
            </a:r>
            <a:endParaRPr sz="2600">
              <a:latin typeface="Constantia"/>
              <a:cs typeface="Constantia"/>
            </a:endParaRPr>
          </a:p>
          <a:p>
            <a:pPr marL="12700" marR="2963545">
              <a:lnSpc>
                <a:spcPct val="120000"/>
              </a:lnSpc>
            </a:pPr>
            <a:r>
              <a:rPr sz="2600" spc="-10" dirty="0">
                <a:latin typeface="Constantia"/>
                <a:cs typeface="Constantia"/>
              </a:rPr>
              <a:t>Prothrombin </a:t>
            </a:r>
            <a:r>
              <a:rPr sz="2600" spc="-5" dirty="0">
                <a:latin typeface="Constantia"/>
                <a:cs typeface="Constantia"/>
              </a:rPr>
              <a:t>time </a:t>
            </a:r>
            <a:r>
              <a:rPr sz="2600" dirty="0">
                <a:latin typeface="Constantia"/>
                <a:cs typeface="Constantia"/>
              </a:rPr>
              <a:t>&gt; 50s 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Serum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bilirubin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&gt;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300mmol/L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7784144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19527" y="2514600"/>
            <a:ext cx="6053328" cy="56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116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06374" y="1031494"/>
            <a:ext cx="226314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solidFill>
                  <a:srgbClr val="04607A"/>
                </a:solidFill>
                <a:latin typeface="Calibri"/>
                <a:cs typeface="Calibri"/>
              </a:rPr>
              <a:t>Cirrhosis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7814" y="1868118"/>
            <a:ext cx="8036559" cy="363347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1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sequen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4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LD</a:t>
            </a:r>
            <a:endParaRPr sz="2600">
              <a:latin typeface="Constantia"/>
              <a:cs typeface="Constantia"/>
            </a:endParaRPr>
          </a:p>
          <a:p>
            <a:pPr marL="286385" marR="5080" indent="-274320">
              <a:lnSpc>
                <a:spcPts val="2810"/>
              </a:lnSpc>
              <a:spcBef>
                <a:spcPts val="66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Characterized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by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replacement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5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liver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tissue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by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fibrosis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&amp;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regenerative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nodules</a:t>
            </a:r>
            <a:endParaRPr sz="2600">
              <a:latin typeface="Constantia"/>
              <a:cs typeface="Constantia"/>
            </a:endParaRPr>
          </a:p>
          <a:p>
            <a:pPr marL="286385" marR="1200150" indent="-274320">
              <a:lnSpc>
                <a:spcPts val="281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5" dirty="0">
                <a:latin typeface="Constantia"/>
                <a:cs typeface="Constantia"/>
              </a:rPr>
              <a:t>Leads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irreversible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loss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5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liver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function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&amp; </a:t>
            </a:r>
            <a:r>
              <a:rPr sz="2600" spc="-10" dirty="0">
                <a:latin typeface="Constantia"/>
                <a:cs typeface="Constantia"/>
              </a:rPr>
              <a:t>its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complications</a:t>
            </a:r>
            <a:endParaRPr sz="2600">
              <a:latin typeface="Constantia"/>
              <a:cs typeface="Constantia"/>
            </a:endParaRPr>
          </a:p>
          <a:p>
            <a:pPr marL="286385" marR="97155" indent="-274320">
              <a:lnSpc>
                <a:spcPts val="281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Micronodular-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alcohol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or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Macronodular-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chronic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viral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hepatitis</a:t>
            </a:r>
            <a:endParaRPr sz="2600">
              <a:latin typeface="Constantia"/>
              <a:cs typeface="Constantia"/>
            </a:endParaRPr>
          </a:p>
          <a:p>
            <a:pPr marL="286385" marR="1767839" indent="-274320">
              <a:lnSpc>
                <a:spcPts val="281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Decompensated=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jaundice,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variceal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bleed,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en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ephal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10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t</a:t>
            </a:r>
            <a:r>
              <a:rPr sz="2600" spc="-30" dirty="0">
                <a:latin typeface="Constantia"/>
                <a:cs typeface="Constantia"/>
              </a:rPr>
              <a:t>h</a:t>
            </a:r>
            <a:r>
              <a:rPr sz="2600" dirty="0">
                <a:latin typeface="Constantia"/>
                <a:cs typeface="Constantia"/>
              </a:rPr>
              <a:t>y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asci</a:t>
            </a:r>
            <a:r>
              <a:rPr sz="2600" spc="-40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es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762639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181483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solidFill>
                  <a:srgbClr val="04607A"/>
                </a:solidFill>
                <a:latin typeface="Calibri"/>
                <a:cs typeface="Calibri"/>
              </a:rPr>
              <a:t>Causes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860321"/>
            <a:ext cx="5760720" cy="412305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7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Al</a:t>
            </a:r>
            <a:r>
              <a:rPr sz="2800" spc="-65" dirty="0">
                <a:latin typeface="Constantia"/>
                <a:cs typeface="Constantia"/>
              </a:rPr>
              <a:t>c</a:t>
            </a:r>
            <a:r>
              <a:rPr sz="2800" spc="-5" dirty="0">
                <a:latin typeface="Constantia"/>
                <a:cs typeface="Constantia"/>
              </a:rPr>
              <a:t>oho</a:t>
            </a:r>
            <a:r>
              <a:rPr sz="2800" spc="-15" dirty="0">
                <a:latin typeface="Constantia"/>
                <a:cs typeface="Constantia"/>
              </a:rPr>
              <a:t>l</a:t>
            </a:r>
            <a:r>
              <a:rPr sz="2800" spc="-10" dirty="0">
                <a:latin typeface="Constantia"/>
                <a:cs typeface="Constantia"/>
              </a:rPr>
              <a:t>i</a:t>
            </a:r>
            <a:r>
              <a:rPr sz="2800" spc="-5" dirty="0">
                <a:latin typeface="Constantia"/>
                <a:cs typeface="Constantia"/>
              </a:rPr>
              <a:t>c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l</a:t>
            </a:r>
            <a:r>
              <a:rPr sz="2800" spc="-30" dirty="0">
                <a:latin typeface="Constantia"/>
                <a:cs typeface="Constantia"/>
              </a:rPr>
              <a:t>i</a:t>
            </a:r>
            <a:r>
              <a:rPr sz="2800" spc="-75" dirty="0">
                <a:latin typeface="Constantia"/>
                <a:cs typeface="Constantia"/>
              </a:rPr>
              <a:t>v</a:t>
            </a:r>
            <a:r>
              <a:rPr sz="2800" spc="-5" dirty="0">
                <a:latin typeface="Constantia"/>
                <a:cs typeface="Constantia"/>
              </a:rPr>
              <a:t>er</a:t>
            </a:r>
            <a:r>
              <a:rPr sz="2800" spc="-16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disease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7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Chronic</a:t>
            </a:r>
            <a:r>
              <a:rPr sz="2800" spc="-16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viral</a:t>
            </a:r>
            <a:r>
              <a:rPr sz="2800" spc="-1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hepatitis-</a:t>
            </a:r>
            <a:r>
              <a:rPr sz="2800" spc="1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C</a:t>
            </a:r>
            <a:r>
              <a:rPr sz="2800" spc="-10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or</a:t>
            </a:r>
            <a:r>
              <a:rPr sz="2800" spc="-11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B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7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Non-alcoholic</a:t>
            </a:r>
            <a:r>
              <a:rPr sz="2800" spc="-14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steatohepatitis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7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Autoimmune</a:t>
            </a:r>
            <a:r>
              <a:rPr sz="2800" spc="-10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hepatitis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7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25" dirty="0">
                <a:latin typeface="Constantia"/>
                <a:cs typeface="Constantia"/>
              </a:rPr>
              <a:t>PBC</a:t>
            </a:r>
            <a:r>
              <a:rPr sz="2800" spc="-5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&amp;</a:t>
            </a:r>
            <a:r>
              <a:rPr sz="2800" spc="-2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PSC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7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15" dirty="0">
                <a:latin typeface="Constantia"/>
                <a:cs typeface="Constantia"/>
              </a:rPr>
              <a:t>Hemochromatosis,</a:t>
            </a:r>
            <a:r>
              <a:rPr sz="2800" spc="-40" dirty="0">
                <a:latin typeface="Constantia"/>
                <a:cs typeface="Constantia"/>
              </a:rPr>
              <a:t> </a:t>
            </a:r>
            <a:r>
              <a:rPr sz="2800" spc="-30" dirty="0">
                <a:latin typeface="Constantia"/>
                <a:cs typeface="Constantia"/>
              </a:rPr>
              <a:t>Wilson’s</a:t>
            </a:r>
            <a:r>
              <a:rPr sz="2800" spc="-13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disease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7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dirty="0">
                <a:latin typeface="Constantia"/>
                <a:cs typeface="Constantia"/>
              </a:rPr>
              <a:t>α1-antitrypsin</a:t>
            </a:r>
            <a:r>
              <a:rPr sz="2800" spc="-130" dirty="0">
                <a:latin typeface="Constantia"/>
                <a:cs typeface="Constantia"/>
              </a:rPr>
              <a:t> </a:t>
            </a:r>
            <a:r>
              <a:rPr sz="2800" spc="5" dirty="0">
                <a:latin typeface="Constantia"/>
                <a:cs typeface="Constantia"/>
              </a:rPr>
              <a:t>deficiency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7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15" dirty="0">
                <a:latin typeface="Constantia"/>
                <a:cs typeface="Constantia"/>
              </a:rPr>
              <a:t>Cystic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fibrosis</a:t>
            </a:r>
            <a:endParaRPr sz="28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4140641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410019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5" dirty="0">
                <a:solidFill>
                  <a:srgbClr val="04607A"/>
                </a:solidFill>
                <a:latin typeface="Calibri"/>
                <a:cs typeface="Calibri"/>
              </a:rPr>
              <a:t>Stigmata</a:t>
            </a:r>
            <a:r>
              <a:rPr b="0" spc="-4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04607A"/>
                </a:solidFill>
                <a:latin typeface="Calibri"/>
                <a:cs typeface="Calibri"/>
              </a:rPr>
              <a:t>of</a:t>
            </a:r>
            <a:r>
              <a:rPr b="0" spc="-65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04607A"/>
                </a:solidFill>
                <a:latin typeface="Calibri"/>
                <a:cs typeface="Calibri"/>
              </a:rPr>
              <a:t>CLD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860550"/>
            <a:ext cx="3483610" cy="39763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6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60" dirty="0">
                <a:latin typeface="Constantia"/>
                <a:cs typeface="Constantia"/>
              </a:rPr>
              <a:t>M</a:t>
            </a:r>
            <a:r>
              <a:rPr sz="2400" spc="-5" dirty="0">
                <a:latin typeface="Constantia"/>
                <a:cs typeface="Constantia"/>
              </a:rPr>
              <a:t>uscl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w</a:t>
            </a:r>
            <a:r>
              <a:rPr sz="2400" dirty="0">
                <a:latin typeface="Constantia"/>
                <a:cs typeface="Constantia"/>
              </a:rPr>
              <a:t>ast</a:t>
            </a:r>
            <a:r>
              <a:rPr sz="2400" spc="5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ng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5" dirty="0">
                <a:latin typeface="Constantia"/>
                <a:cs typeface="Constantia"/>
              </a:rPr>
              <a:t>Scratch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marks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35" dirty="0">
                <a:latin typeface="Constantia"/>
                <a:cs typeface="Constantia"/>
              </a:rPr>
              <a:t>Pallor,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jaundice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0" dirty="0">
                <a:latin typeface="Constantia"/>
                <a:cs typeface="Constantia"/>
              </a:rPr>
              <a:t>Parotid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enlargement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dirty="0">
                <a:latin typeface="Constantia"/>
                <a:cs typeface="Constantia"/>
              </a:rPr>
              <a:t>Xanthelasma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0" dirty="0">
                <a:latin typeface="Constantia"/>
                <a:cs typeface="Constantia"/>
              </a:rPr>
              <a:t>Clubbing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30" dirty="0">
                <a:latin typeface="Constantia"/>
                <a:cs typeface="Constantia"/>
              </a:rPr>
              <a:t>P</a:t>
            </a:r>
            <a:r>
              <a:rPr sz="2400" dirty="0">
                <a:latin typeface="Constantia"/>
                <a:cs typeface="Constantia"/>
              </a:rPr>
              <a:t>almar</a:t>
            </a:r>
            <a:r>
              <a:rPr sz="2400" spc="-14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40" dirty="0">
                <a:latin typeface="Constantia"/>
                <a:cs typeface="Constantia"/>
              </a:rPr>
              <a:t>r</a:t>
            </a:r>
            <a:r>
              <a:rPr sz="2400" spc="-5" dirty="0">
                <a:latin typeface="Constantia"/>
                <a:cs typeface="Constantia"/>
              </a:rPr>
              <a:t>ythema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dirty="0">
                <a:latin typeface="Constantia"/>
                <a:cs typeface="Constantia"/>
              </a:rPr>
              <a:t>Dup</a:t>
            </a:r>
            <a:r>
              <a:rPr sz="2400" spc="-25" dirty="0">
                <a:latin typeface="Constantia"/>
                <a:cs typeface="Constantia"/>
              </a:rPr>
              <a:t>u</a:t>
            </a:r>
            <a:r>
              <a:rPr sz="2400" spc="-5" dirty="0">
                <a:latin typeface="Constantia"/>
                <a:cs typeface="Constantia"/>
              </a:rPr>
              <a:t>yt</a:t>
            </a:r>
            <a:r>
              <a:rPr sz="2400" spc="-30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90" dirty="0">
                <a:latin typeface="Constantia"/>
                <a:cs typeface="Constantia"/>
              </a:rPr>
              <a:t>n</a:t>
            </a:r>
            <a:r>
              <a:rPr sz="2400" spc="-105" dirty="0">
                <a:latin typeface="Constantia"/>
                <a:cs typeface="Constantia"/>
              </a:rPr>
              <a:t>’</a:t>
            </a:r>
            <a:r>
              <a:rPr sz="2400" dirty="0">
                <a:latin typeface="Constantia"/>
                <a:cs typeface="Constantia"/>
              </a:rPr>
              <a:t>s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5" dirty="0">
                <a:latin typeface="Constantia"/>
                <a:cs typeface="Constantia"/>
              </a:rPr>
              <a:t>c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0" dirty="0">
                <a:latin typeface="Constantia"/>
                <a:cs typeface="Constantia"/>
              </a:rPr>
              <a:t>n</a:t>
            </a:r>
            <a:r>
              <a:rPr sz="2400" spc="-5" dirty="0">
                <a:latin typeface="Constantia"/>
                <a:cs typeface="Constantia"/>
              </a:rPr>
              <a:t>t</a:t>
            </a:r>
            <a:r>
              <a:rPr sz="2400" spc="-30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actu</a:t>
            </a:r>
            <a:r>
              <a:rPr sz="2400" spc="-30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dirty="0">
                <a:latin typeface="Constantia"/>
                <a:cs typeface="Constantia"/>
              </a:rPr>
              <a:t>Spider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nevi/angiomata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6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pc="-15" dirty="0"/>
              <a:t>Petechiae,</a:t>
            </a:r>
            <a:r>
              <a:rPr spc="-65" dirty="0"/>
              <a:t> </a:t>
            </a:r>
            <a:r>
              <a:rPr spc="-5" dirty="0"/>
              <a:t>purpura</a:t>
            </a: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pc="-5" dirty="0"/>
              <a:t>Decreased</a:t>
            </a:r>
            <a:r>
              <a:rPr spc="-30" dirty="0"/>
              <a:t> </a:t>
            </a:r>
            <a:r>
              <a:rPr spc="-10" dirty="0"/>
              <a:t>body</a:t>
            </a:r>
            <a:r>
              <a:rPr spc="-90" dirty="0"/>
              <a:t> </a:t>
            </a:r>
            <a:r>
              <a:rPr dirty="0"/>
              <a:t>hair</a:t>
            </a:r>
          </a:p>
          <a:p>
            <a:pPr marL="287020" indent="-274320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pc="-10" dirty="0"/>
              <a:t>Gynecomastia</a:t>
            </a: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pc="-210" dirty="0"/>
              <a:t>T</a:t>
            </a:r>
            <a:r>
              <a:rPr dirty="0"/>
              <a:t>es</a:t>
            </a:r>
            <a:r>
              <a:rPr spc="5" dirty="0"/>
              <a:t>t</a:t>
            </a:r>
            <a:r>
              <a:rPr spc="-5" dirty="0"/>
              <a:t>ic</a:t>
            </a:r>
            <a:r>
              <a:rPr spc="5" dirty="0"/>
              <a:t>u</a:t>
            </a:r>
            <a:r>
              <a:rPr dirty="0"/>
              <a:t>lar</a:t>
            </a:r>
            <a:r>
              <a:rPr spc="-145" dirty="0"/>
              <a:t> </a:t>
            </a:r>
            <a:r>
              <a:rPr dirty="0"/>
              <a:t>at</a:t>
            </a:r>
            <a:r>
              <a:rPr spc="-35" dirty="0"/>
              <a:t>r</a:t>
            </a:r>
            <a:r>
              <a:rPr dirty="0"/>
              <a:t>op</a:t>
            </a:r>
            <a:r>
              <a:rPr spc="-35" dirty="0"/>
              <a:t>h</a:t>
            </a:r>
            <a:r>
              <a:rPr dirty="0"/>
              <a:t>y</a:t>
            </a: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pc="-5" dirty="0"/>
              <a:t>Caput</a:t>
            </a:r>
            <a:r>
              <a:rPr spc="-100" dirty="0"/>
              <a:t> </a:t>
            </a:r>
            <a:r>
              <a:rPr spc="-5" dirty="0"/>
              <a:t>medusae</a:t>
            </a: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dirty="0"/>
              <a:t>Edema,</a:t>
            </a:r>
            <a:r>
              <a:rPr spc="-100" dirty="0"/>
              <a:t> </a:t>
            </a:r>
            <a:r>
              <a:rPr spc="-5" dirty="0"/>
              <a:t>ascites</a:t>
            </a:r>
          </a:p>
          <a:p>
            <a:pPr marL="287020" indent="-274320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pc="-5" dirty="0"/>
              <a:t>Splenomegaly</a:t>
            </a: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pc="-10" dirty="0"/>
              <a:t>Asterixis</a:t>
            </a:r>
          </a:p>
          <a:p>
            <a:pPr marL="287020" indent="-274320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pc="-25" dirty="0"/>
              <a:t>Fetor</a:t>
            </a:r>
            <a:r>
              <a:rPr spc="-110" dirty="0"/>
              <a:t> </a:t>
            </a:r>
            <a:r>
              <a:rPr dirty="0"/>
              <a:t>hepaticus</a:t>
            </a:r>
          </a:p>
        </p:txBody>
      </p:sp>
    </p:spTree>
    <p:extLst>
      <p:ext uri="{BB962C8B-B14F-4D97-AF65-F5344CB8AC3E}">
        <p14:creationId xmlns:p14="http://schemas.microsoft.com/office/powerpoint/2010/main" val="3212187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28" y="0"/>
            <a:ext cx="8996172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0041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331787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30" dirty="0">
                <a:solidFill>
                  <a:srgbClr val="04607A"/>
                </a:solidFill>
                <a:latin typeface="Calibri"/>
                <a:cs typeface="Calibri"/>
              </a:rPr>
              <a:t>Investigation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869389"/>
            <a:ext cx="7336155" cy="34766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86385" marR="504825" indent="-274320">
              <a:lnSpc>
                <a:spcPts val="2690"/>
              </a:lnSpc>
              <a:spcBef>
                <a:spcPts val="74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25" dirty="0">
                <a:latin typeface="Constantia"/>
                <a:cs typeface="Constantia"/>
              </a:rPr>
              <a:t>Liver</a:t>
            </a:r>
            <a:r>
              <a:rPr sz="2800" spc="-10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biopsy-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gold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standard,</a:t>
            </a:r>
            <a:r>
              <a:rPr sz="2800" spc="1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but</a:t>
            </a:r>
            <a:r>
              <a:rPr sz="2800" spc="-75" dirty="0">
                <a:latin typeface="Constantia"/>
                <a:cs typeface="Constantia"/>
              </a:rPr>
              <a:t> </a:t>
            </a:r>
            <a:r>
              <a:rPr sz="2800" dirty="0">
                <a:latin typeface="Constantia"/>
                <a:cs typeface="Constantia"/>
              </a:rPr>
              <a:t>not</a:t>
            </a:r>
            <a:r>
              <a:rPr sz="2800" spc="-145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always </a:t>
            </a:r>
            <a:r>
              <a:rPr sz="2800" spc="-69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necessary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20" dirty="0">
                <a:latin typeface="Constantia"/>
                <a:cs typeface="Constantia"/>
              </a:rPr>
              <a:t>Deranged</a:t>
            </a:r>
            <a:r>
              <a:rPr sz="2800" spc="-3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LFT-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0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dirty="0">
                <a:latin typeface="Tahoma"/>
                <a:cs typeface="Tahoma"/>
              </a:rPr>
              <a:t>±</a:t>
            </a:r>
            <a:r>
              <a:rPr sz="2000" spc="-185" dirty="0">
                <a:latin typeface="Tahoma"/>
                <a:cs typeface="Tahoma"/>
              </a:rPr>
              <a:t> </a:t>
            </a:r>
            <a:r>
              <a:rPr sz="2000" dirty="0">
                <a:latin typeface="Constantia"/>
                <a:cs typeface="Constantia"/>
              </a:rPr>
              <a:t>ele</a:t>
            </a:r>
            <a:r>
              <a:rPr sz="2000" spc="-20" dirty="0">
                <a:latin typeface="Constantia"/>
                <a:cs typeface="Constantia"/>
              </a:rPr>
              <a:t>v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30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ed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25" dirty="0">
                <a:latin typeface="Constantia"/>
                <a:cs typeface="Constantia"/>
              </a:rPr>
              <a:t>S</a:t>
            </a:r>
            <a:r>
              <a:rPr sz="2000" spc="-185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,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alk</a:t>
            </a:r>
            <a:r>
              <a:rPr sz="2000" spc="-10" dirty="0">
                <a:latin typeface="Constantia"/>
                <a:cs typeface="Constantia"/>
              </a:rPr>
              <a:t>a</a:t>
            </a:r>
            <a:r>
              <a:rPr sz="2000" dirty="0">
                <a:latin typeface="Constantia"/>
                <a:cs typeface="Constantia"/>
              </a:rPr>
              <a:t>line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p</a:t>
            </a:r>
            <a:r>
              <a:rPr sz="2000" dirty="0">
                <a:latin typeface="Constantia"/>
                <a:cs typeface="Constantia"/>
              </a:rPr>
              <a:t>hosphatase,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5" dirty="0">
                <a:latin typeface="Constantia"/>
                <a:cs typeface="Constantia"/>
              </a:rPr>
              <a:t>A</a:t>
            </a:r>
            <a:r>
              <a:rPr sz="2000" spc="-130" dirty="0">
                <a:latin typeface="Constantia"/>
                <a:cs typeface="Constantia"/>
              </a:rPr>
              <a:t>L</a:t>
            </a:r>
            <a:r>
              <a:rPr sz="2000" dirty="0">
                <a:latin typeface="Constantia"/>
                <a:cs typeface="Constantia"/>
              </a:rPr>
              <a:t>T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Increased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bilirubin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Low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albumin,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increased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globulins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Increased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PT/INR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Thrombocytopenia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385"/>
              </a:lnSpc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20" dirty="0">
                <a:latin typeface="Constantia"/>
                <a:cs typeface="Constantia"/>
              </a:rPr>
              <a:t>L</a:t>
            </a:r>
            <a:r>
              <a:rPr sz="2000" spc="-40" dirty="0">
                <a:latin typeface="Constantia"/>
                <a:cs typeface="Constantia"/>
              </a:rPr>
              <a:t>o</a:t>
            </a:r>
            <a:r>
              <a:rPr sz="2000" dirty="0">
                <a:latin typeface="Constantia"/>
                <a:cs typeface="Constantia"/>
              </a:rPr>
              <a:t>w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sodium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3345"/>
              </a:lnSpc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Ultrasound-</a:t>
            </a:r>
            <a:r>
              <a:rPr sz="2800" spc="-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shrunken</a:t>
            </a:r>
            <a:r>
              <a:rPr sz="2800" spc="-30" dirty="0">
                <a:latin typeface="Constantia"/>
                <a:cs typeface="Constantia"/>
              </a:rPr>
              <a:t> </a:t>
            </a:r>
            <a:r>
              <a:rPr sz="2800" spc="-60" dirty="0">
                <a:latin typeface="Constantia"/>
                <a:cs typeface="Constantia"/>
              </a:rPr>
              <a:t>liver,</a:t>
            </a:r>
            <a:r>
              <a:rPr sz="2800" spc="-1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Tahoma"/>
                <a:cs typeface="Tahoma"/>
              </a:rPr>
              <a:t>±</a:t>
            </a:r>
            <a:r>
              <a:rPr sz="2800" spc="-215" dirty="0">
                <a:latin typeface="Tahoma"/>
                <a:cs typeface="Tahom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portal</a:t>
            </a:r>
            <a:r>
              <a:rPr sz="2800" spc="10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HT/HCC</a:t>
            </a:r>
            <a:endParaRPr sz="28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574275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4" y="1534630"/>
            <a:ext cx="2857976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4" dirty="0">
                <a:solidFill>
                  <a:schemeClr val="tx1"/>
                </a:solidFill>
              </a:rPr>
              <a:t>Epidemiology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392394"/>
            <a:ext cx="7194709" cy="2063643"/>
          </a:xfrm>
          <a:prstGeom prst="rect">
            <a:avLst/>
          </a:prstGeom>
        </p:spPr>
        <p:txBody>
          <a:bodyPr vert="horz" wrap="square" lIns="0" tIns="40958" rIns="0" bIns="0" rtlCol="0">
            <a:spAutoFit/>
          </a:bodyPr>
          <a:lstStyle/>
          <a:p>
            <a:pPr marL="146685" marR="3810" indent="-137160">
              <a:lnSpc>
                <a:spcPct val="90000"/>
              </a:lnSpc>
              <a:spcBef>
                <a:spcPts val="32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More </a:t>
            </a:r>
            <a:r>
              <a:rPr sz="2100" spc="-8" dirty="0">
                <a:latin typeface="Tahoma"/>
                <a:cs typeface="Tahoma"/>
              </a:rPr>
              <a:t>than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900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drugs,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toxins,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herbs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15" dirty="0">
                <a:latin typeface="Tahoma"/>
                <a:cs typeface="Tahoma"/>
              </a:rPr>
              <a:t>have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been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reported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to </a:t>
            </a:r>
            <a:r>
              <a:rPr sz="2100" dirty="0">
                <a:latin typeface="Tahoma"/>
                <a:cs typeface="Tahoma"/>
              </a:rPr>
              <a:t>cause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liver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30" dirty="0">
                <a:latin typeface="Tahoma"/>
                <a:cs typeface="Tahoma"/>
              </a:rPr>
              <a:t>injury,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drugs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account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for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20-40%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all 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instances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fulminant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hepatic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failure.</a:t>
            </a:r>
            <a:endParaRPr sz="2100">
              <a:latin typeface="Tahoma"/>
              <a:cs typeface="Tahoma"/>
            </a:endParaRPr>
          </a:p>
          <a:p>
            <a:pPr>
              <a:spcBef>
                <a:spcPts val="4"/>
              </a:spcBef>
              <a:buClr>
                <a:srgbClr val="A6B727"/>
              </a:buClr>
              <a:buFont typeface="Corbel"/>
              <a:buChar char="•"/>
            </a:pPr>
            <a:endParaRPr sz="3638">
              <a:latin typeface="Tahoma"/>
              <a:cs typeface="Tahoma"/>
            </a:endParaRPr>
          </a:p>
          <a:p>
            <a:pPr marL="146685" marR="665798" indent="-137160">
              <a:lnSpc>
                <a:spcPts val="2273"/>
              </a:lnSpc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Approximately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75%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of </a:t>
            </a:r>
            <a:r>
              <a:rPr sz="2100" spc="-4" dirty="0">
                <a:latin typeface="Tahoma"/>
                <a:cs typeface="Tahoma"/>
              </a:rPr>
              <a:t>the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idiosyncratic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drug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reactions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result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liver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transplantation</a:t>
            </a:r>
            <a:r>
              <a:rPr sz="2100" spc="4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or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death.</a:t>
            </a:r>
            <a:endParaRPr sz="2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3503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371411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0" dirty="0">
                <a:solidFill>
                  <a:srgbClr val="04607A"/>
                </a:solidFill>
                <a:latin typeface="Calibri"/>
                <a:cs typeface="Calibri"/>
              </a:rPr>
              <a:t>Staging</a:t>
            </a:r>
            <a:r>
              <a:rPr b="0" spc="-6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04607A"/>
                </a:solidFill>
                <a:latin typeface="Calibri"/>
                <a:cs typeface="Calibri"/>
              </a:rPr>
              <a:t>of</a:t>
            </a:r>
            <a:r>
              <a:rPr b="0" spc="-4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04607A"/>
                </a:solidFill>
                <a:latin typeface="Calibri"/>
                <a:cs typeface="Calibri"/>
              </a:rPr>
              <a:t>CLD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859278"/>
            <a:ext cx="7265034" cy="412496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4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latin typeface="Constantia"/>
                <a:cs typeface="Constantia"/>
              </a:rPr>
              <a:t>Based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on</a:t>
            </a:r>
            <a:r>
              <a:rPr sz="2800" spc="-35" dirty="0">
                <a:latin typeface="Constantia"/>
                <a:cs typeface="Constantia"/>
              </a:rPr>
              <a:t> </a:t>
            </a:r>
            <a:r>
              <a:rPr sz="2800" spc="-30" dirty="0">
                <a:latin typeface="Constantia"/>
                <a:cs typeface="Constantia"/>
              </a:rPr>
              <a:t>Child-Turcotte-Pugh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scoring</a:t>
            </a:r>
            <a:r>
              <a:rPr sz="2800" spc="-5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system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4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latin typeface="Constantia"/>
                <a:cs typeface="Constantia"/>
              </a:rPr>
              <a:t>Includes-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dirty="0">
                <a:latin typeface="Constantia"/>
                <a:cs typeface="Constantia"/>
              </a:rPr>
              <a:t>each</a:t>
            </a:r>
            <a:r>
              <a:rPr sz="2800" spc="-120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given</a:t>
            </a:r>
            <a:r>
              <a:rPr sz="2800" spc="-105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score</a:t>
            </a:r>
            <a:r>
              <a:rPr sz="2800" spc="-13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of</a:t>
            </a:r>
            <a:r>
              <a:rPr sz="2800" spc="4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1-3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95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Ascitis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40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Encephalopathy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40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Bilirubin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44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Albumon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40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dirty="0">
                <a:latin typeface="Constantia"/>
                <a:cs typeface="Constantia"/>
              </a:rPr>
              <a:t>PT/INR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8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Class-</a:t>
            </a:r>
            <a:r>
              <a:rPr sz="2800" spc="-1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total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score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95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5" dirty="0">
                <a:latin typeface="Constantia"/>
                <a:cs typeface="Constantia"/>
              </a:rPr>
              <a:t>A-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5-6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40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dirty="0">
                <a:latin typeface="Constantia"/>
                <a:cs typeface="Constantia"/>
              </a:rPr>
              <a:t>B-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7-9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40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dirty="0">
                <a:latin typeface="Constantia"/>
                <a:cs typeface="Constantia"/>
              </a:rPr>
              <a:t>C-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10-15</a:t>
            </a:r>
            <a:endParaRPr sz="20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4141377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269938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320" dirty="0">
                <a:solidFill>
                  <a:srgbClr val="04607A"/>
                </a:solidFill>
                <a:latin typeface="Calibri"/>
                <a:cs typeface="Calibri"/>
              </a:rPr>
              <a:t>T</a:t>
            </a:r>
            <a:r>
              <a:rPr b="0" spc="-65" dirty="0">
                <a:solidFill>
                  <a:srgbClr val="04607A"/>
                </a:solidFill>
                <a:latin typeface="Calibri"/>
                <a:cs typeface="Calibri"/>
              </a:rPr>
              <a:t>r</a:t>
            </a:r>
            <a:r>
              <a:rPr b="0" dirty="0">
                <a:solidFill>
                  <a:srgbClr val="04607A"/>
                </a:solidFill>
                <a:latin typeface="Calibri"/>
                <a:cs typeface="Calibri"/>
              </a:rPr>
              <a:t>e</a:t>
            </a:r>
            <a:r>
              <a:rPr b="0" spc="-55" dirty="0">
                <a:solidFill>
                  <a:srgbClr val="04607A"/>
                </a:solidFill>
                <a:latin typeface="Calibri"/>
                <a:cs typeface="Calibri"/>
              </a:rPr>
              <a:t>a</a:t>
            </a:r>
            <a:r>
              <a:rPr b="0" dirty="0">
                <a:solidFill>
                  <a:srgbClr val="04607A"/>
                </a:solidFill>
                <a:latin typeface="Calibri"/>
                <a:cs typeface="Calibri"/>
              </a:rPr>
              <a:t>tme</a:t>
            </a:r>
            <a:r>
              <a:rPr b="0" spc="-55" dirty="0">
                <a:solidFill>
                  <a:srgbClr val="04607A"/>
                </a:solidFill>
                <a:latin typeface="Calibri"/>
                <a:cs typeface="Calibri"/>
              </a:rPr>
              <a:t>n</a:t>
            </a:r>
            <a:r>
              <a:rPr b="0" dirty="0">
                <a:solidFill>
                  <a:srgbClr val="04607A"/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859278"/>
            <a:ext cx="7230745" cy="1904364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40"/>
              </a:spcBef>
              <a:buClr>
                <a:srgbClr val="0AD0D9"/>
              </a:buClr>
              <a:buSzPct val="94642"/>
              <a:buFont typeface="Wingdings"/>
              <a:buChar char=""/>
              <a:tabLst>
                <a:tab pos="287020" algn="l"/>
              </a:tabLst>
            </a:pPr>
            <a:r>
              <a:rPr sz="2800" spc="-250" dirty="0">
                <a:latin typeface="Constantia"/>
                <a:cs typeface="Constantia"/>
              </a:rPr>
              <a:t>T</a:t>
            </a:r>
            <a:r>
              <a:rPr sz="2800" spc="-5" dirty="0">
                <a:latin typeface="Constantia"/>
                <a:cs typeface="Constantia"/>
              </a:rPr>
              <a:t>o</a:t>
            </a:r>
            <a:r>
              <a:rPr sz="2800" spc="-125" dirty="0">
                <a:latin typeface="Constantia"/>
                <a:cs typeface="Constantia"/>
              </a:rPr>
              <a:t> </a:t>
            </a:r>
            <a:r>
              <a:rPr sz="2800" spc="-45" dirty="0">
                <a:latin typeface="Constantia"/>
                <a:cs typeface="Constantia"/>
              </a:rPr>
              <a:t>r</a:t>
            </a:r>
            <a:r>
              <a:rPr sz="2800" spc="-5" dirty="0">
                <a:latin typeface="Constantia"/>
                <a:cs typeface="Constantia"/>
              </a:rPr>
              <a:t>eta</a:t>
            </a:r>
            <a:r>
              <a:rPr sz="2800" spc="-45" dirty="0">
                <a:latin typeface="Constantia"/>
                <a:cs typeface="Constantia"/>
              </a:rPr>
              <a:t>r</a:t>
            </a:r>
            <a:r>
              <a:rPr sz="2800" spc="-5" dirty="0">
                <a:latin typeface="Constantia"/>
                <a:cs typeface="Constantia"/>
              </a:rPr>
              <a:t>d</a:t>
            </a:r>
            <a:r>
              <a:rPr sz="2800" spc="-4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p</a:t>
            </a:r>
            <a:r>
              <a:rPr sz="2800" spc="-55" dirty="0">
                <a:latin typeface="Constantia"/>
                <a:cs typeface="Constantia"/>
              </a:rPr>
              <a:t>r</a:t>
            </a:r>
            <a:r>
              <a:rPr sz="2800" spc="-5" dirty="0">
                <a:latin typeface="Constantia"/>
                <a:cs typeface="Constantia"/>
              </a:rPr>
              <a:t>og</a:t>
            </a:r>
            <a:r>
              <a:rPr sz="2800" spc="-55" dirty="0">
                <a:latin typeface="Constantia"/>
                <a:cs typeface="Constantia"/>
              </a:rPr>
              <a:t>r</a:t>
            </a:r>
            <a:r>
              <a:rPr sz="2800" spc="-5" dirty="0">
                <a:latin typeface="Constantia"/>
                <a:cs typeface="Constantia"/>
              </a:rPr>
              <a:t>essi</a:t>
            </a:r>
            <a:r>
              <a:rPr sz="2800" spc="-15" dirty="0">
                <a:latin typeface="Constantia"/>
                <a:cs typeface="Constantia"/>
              </a:rPr>
              <a:t>o</a:t>
            </a:r>
            <a:r>
              <a:rPr sz="2800" spc="-5" dirty="0">
                <a:latin typeface="Constantia"/>
                <a:cs typeface="Constantia"/>
              </a:rPr>
              <a:t>n</a:t>
            </a:r>
            <a:r>
              <a:rPr sz="2800" spc="-2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&amp;</a:t>
            </a:r>
            <a:r>
              <a:rPr sz="2800" spc="-45" dirty="0">
                <a:latin typeface="Constantia"/>
                <a:cs typeface="Constantia"/>
              </a:rPr>
              <a:t> r</a:t>
            </a:r>
            <a:r>
              <a:rPr sz="2800" spc="-5" dirty="0">
                <a:latin typeface="Constantia"/>
                <a:cs typeface="Constantia"/>
              </a:rPr>
              <a:t>edu</a:t>
            </a:r>
            <a:r>
              <a:rPr sz="2800" spc="-60" dirty="0">
                <a:latin typeface="Constantia"/>
                <a:cs typeface="Constantia"/>
              </a:rPr>
              <a:t>c</a:t>
            </a:r>
            <a:r>
              <a:rPr sz="2800" spc="-5" dirty="0">
                <a:latin typeface="Constantia"/>
                <a:cs typeface="Constantia"/>
              </a:rPr>
              <a:t>e</a:t>
            </a:r>
            <a:r>
              <a:rPr sz="2800" spc="-150" dirty="0">
                <a:latin typeface="Constantia"/>
                <a:cs typeface="Constantia"/>
              </a:rPr>
              <a:t> </a:t>
            </a:r>
            <a:r>
              <a:rPr sz="2800" spc="-60" dirty="0">
                <a:latin typeface="Constantia"/>
                <a:cs typeface="Constantia"/>
              </a:rPr>
              <a:t>c</a:t>
            </a:r>
            <a:r>
              <a:rPr sz="2800" spc="-5" dirty="0">
                <a:latin typeface="Constantia"/>
                <a:cs typeface="Constantia"/>
              </a:rPr>
              <a:t>omp</a:t>
            </a:r>
            <a:r>
              <a:rPr sz="2800" spc="-15" dirty="0">
                <a:latin typeface="Constantia"/>
                <a:cs typeface="Constantia"/>
              </a:rPr>
              <a:t>l</a:t>
            </a:r>
            <a:r>
              <a:rPr sz="2800" spc="-10" dirty="0">
                <a:latin typeface="Constantia"/>
                <a:cs typeface="Constantia"/>
              </a:rPr>
              <a:t>ications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40"/>
              </a:spcBef>
              <a:buClr>
                <a:srgbClr val="0AD0D9"/>
              </a:buClr>
              <a:buSzPct val="94642"/>
              <a:buFont typeface="Wingdings"/>
              <a:buChar char=""/>
              <a:tabLst>
                <a:tab pos="287020" algn="l"/>
              </a:tabLst>
            </a:pPr>
            <a:r>
              <a:rPr sz="2800" spc="-15" dirty="0">
                <a:latin typeface="Constantia"/>
                <a:cs typeface="Constantia"/>
              </a:rPr>
              <a:t>Abstinence</a:t>
            </a:r>
            <a:r>
              <a:rPr sz="2800" spc="-11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from</a:t>
            </a:r>
            <a:r>
              <a:rPr sz="2800" spc="-10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alcohol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35"/>
              </a:spcBef>
              <a:buClr>
                <a:srgbClr val="0AD0D9"/>
              </a:buClr>
              <a:buSzPct val="94642"/>
              <a:buFont typeface="Wingdings"/>
              <a:buChar char=""/>
              <a:tabLst>
                <a:tab pos="287020" algn="l"/>
              </a:tabLst>
            </a:pPr>
            <a:r>
              <a:rPr sz="2800" spc="-25" dirty="0">
                <a:latin typeface="Constantia"/>
                <a:cs typeface="Constantia"/>
              </a:rPr>
              <a:t>Vaccination-</a:t>
            </a:r>
            <a:r>
              <a:rPr sz="2800" spc="-35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Hep</a:t>
            </a:r>
            <a:r>
              <a:rPr sz="2800" spc="-114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&amp;</a:t>
            </a:r>
            <a:r>
              <a:rPr sz="2800" spc="-1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B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35"/>
              </a:spcBef>
              <a:buClr>
                <a:srgbClr val="0AD0D9"/>
              </a:buClr>
              <a:buSzPct val="94642"/>
              <a:buFont typeface="Wingdings"/>
              <a:buChar char=""/>
              <a:tabLst>
                <a:tab pos="287020" algn="l"/>
              </a:tabLst>
            </a:pPr>
            <a:r>
              <a:rPr sz="2800" spc="-45" dirty="0">
                <a:latin typeface="Constantia"/>
                <a:cs typeface="Constantia"/>
              </a:rPr>
              <a:t>Treat</a:t>
            </a:r>
            <a:r>
              <a:rPr sz="2800" spc="-114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underlying</a:t>
            </a:r>
            <a:r>
              <a:rPr sz="2800" spc="-8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cause</a:t>
            </a:r>
            <a:endParaRPr sz="28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9795845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367093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0" dirty="0">
                <a:solidFill>
                  <a:srgbClr val="04607A"/>
                </a:solidFill>
                <a:latin typeface="Calibri"/>
                <a:cs typeface="Calibri"/>
              </a:rPr>
              <a:t>Complications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869160"/>
            <a:ext cx="5779770" cy="28790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Ascites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Spontaneous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bacterial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peritonitis-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SBP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30" dirty="0">
                <a:latin typeface="Constantia"/>
                <a:cs typeface="Constantia"/>
              </a:rPr>
              <a:t>Variceal </a:t>
            </a:r>
            <a:r>
              <a:rPr sz="2600" spc="-5" dirty="0">
                <a:latin typeface="Constantia"/>
                <a:cs typeface="Constantia"/>
              </a:rPr>
              <a:t>bleed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Hepatic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encephalopathy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Hepatorenal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syndrome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45" dirty="0">
                <a:latin typeface="Constantia"/>
                <a:cs typeface="Constantia"/>
              </a:rPr>
              <a:t>H</a:t>
            </a:r>
            <a:r>
              <a:rPr sz="2600" dirty="0">
                <a:latin typeface="Constantia"/>
                <a:cs typeface="Constantia"/>
              </a:rPr>
              <a:t>epa</a:t>
            </a:r>
            <a:r>
              <a:rPr sz="2600" spc="-40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ellu</a:t>
            </a:r>
            <a:r>
              <a:rPr sz="2600" spc="-20" dirty="0">
                <a:latin typeface="Constantia"/>
                <a:cs typeface="Constantia"/>
              </a:rPr>
              <a:t>l</a:t>
            </a:r>
            <a:r>
              <a:rPr sz="2600" dirty="0">
                <a:latin typeface="Constantia"/>
                <a:cs typeface="Constantia"/>
              </a:rPr>
              <a:t>ar</a:t>
            </a:r>
            <a:r>
              <a:rPr sz="2600" spc="-1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ca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spc="-5" dirty="0">
                <a:latin typeface="Constantia"/>
                <a:cs typeface="Constantia"/>
              </a:rPr>
              <a:t>ci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om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dirty="0">
                <a:latin typeface="Constantia"/>
                <a:cs typeface="Constantia"/>
              </a:rPr>
              <a:t>-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</a:t>
            </a:r>
            <a:r>
              <a:rPr sz="2600" spc="-8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C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90803601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166751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solidFill>
                  <a:srgbClr val="04607A"/>
                </a:solidFill>
                <a:latin typeface="Calibri"/>
                <a:cs typeface="Calibri"/>
              </a:rPr>
              <a:t>Ascitis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2344648"/>
            <a:ext cx="7188834" cy="302641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Diagnostic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paracentesis-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SAAG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&gt;1.1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Causes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85"/>
              </a:spcBef>
              <a:buClr>
                <a:srgbClr val="0AD0D9"/>
              </a:buClr>
              <a:buSzPct val="9375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400" spc="-15" dirty="0">
                <a:latin typeface="Constantia"/>
                <a:cs typeface="Constantia"/>
              </a:rPr>
              <a:t>Portal</a:t>
            </a:r>
            <a:r>
              <a:rPr sz="2400" spc="-2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HT</a:t>
            </a:r>
            <a:endParaRPr sz="2400">
              <a:latin typeface="Constantia"/>
              <a:cs typeface="Constantia"/>
            </a:endParaRPr>
          </a:p>
          <a:p>
            <a:pPr marL="286385" marR="5080" indent="-274320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400" spc="-10" dirty="0">
                <a:latin typeface="Constantia"/>
                <a:cs typeface="Constantia"/>
              </a:rPr>
              <a:t>Hypoalbuminemia- nephrotic, </a:t>
            </a:r>
            <a:r>
              <a:rPr sz="2400" spc="-5" dirty="0">
                <a:latin typeface="Constantia"/>
                <a:cs typeface="Constantia"/>
              </a:rPr>
              <a:t>malnutrition, </a:t>
            </a:r>
            <a:r>
              <a:rPr sz="2400" spc="-10" dirty="0">
                <a:latin typeface="Constantia"/>
                <a:cs typeface="Constantia"/>
              </a:rPr>
              <a:t>protein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loosing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enteropathy.</a:t>
            </a:r>
            <a:endParaRPr sz="2400">
              <a:latin typeface="Constantia"/>
              <a:cs typeface="Constantia"/>
            </a:endParaRPr>
          </a:p>
          <a:p>
            <a:pPr marL="286385" marR="1148715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Raised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renin-angiotensin-aldosterone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levels </a:t>
            </a:r>
            <a:r>
              <a:rPr sz="2400" spc="-5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causing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Na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retention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by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kidneys</a:t>
            </a:r>
            <a:endParaRPr sz="24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67206546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461518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solidFill>
                  <a:srgbClr val="04607A"/>
                </a:solidFill>
                <a:latin typeface="Calibri"/>
                <a:cs typeface="Calibri"/>
              </a:rPr>
              <a:t>Ascitis-</a:t>
            </a:r>
            <a:r>
              <a:rPr b="0" spc="-105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4607A"/>
                </a:solidFill>
                <a:latin typeface="Calibri"/>
                <a:cs typeface="Calibri"/>
              </a:rPr>
              <a:t>treatment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pc="-5" dirty="0"/>
              <a:t>Salt</a:t>
            </a:r>
            <a:r>
              <a:rPr spc="-80" dirty="0"/>
              <a:t> </a:t>
            </a:r>
            <a:r>
              <a:rPr spc="-5" dirty="0">
                <a:latin typeface="Tahoma"/>
                <a:cs typeface="Tahoma"/>
              </a:rPr>
              <a:t>±</a:t>
            </a:r>
            <a:r>
              <a:rPr spc="-200" dirty="0">
                <a:latin typeface="Tahoma"/>
                <a:cs typeface="Tahoma"/>
              </a:rPr>
              <a:t> </a:t>
            </a:r>
            <a:r>
              <a:rPr spc="40" dirty="0"/>
              <a:t>fluid</a:t>
            </a:r>
            <a:r>
              <a:rPr spc="-50" dirty="0"/>
              <a:t> </a:t>
            </a:r>
            <a:r>
              <a:rPr spc="-10" dirty="0"/>
              <a:t>restriction</a:t>
            </a: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pc="-10" dirty="0"/>
              <a:t>Diuretics- Spironolactone</a:t>
            </a:r>
            <a:r>
              <a:rPr spc="-95" dirty="0"/>
              <a:t> </a:t>
            </a:r>
            <a:r>
              <a:rPr spc="-5" dirty="0">
                <a:latin typeface="Tahoma"/>
                <a:cs typeface="Tahoma"/>
              </a:rPr>
              <a:t>±</a:t>
            </a:r>
            <a:r>
              <a:rPr spc="-160" dirty="0">
                <a:latin typeface="Tahoma"/>
                <a:cs typeface="Tahoma"/>
              </a:rPr>
              <a:t> </a:t>
            </a:r>
            <a:r>
              <a:rPr spc="-10" dirty="0"/>
              <a:t>Furosemide</a:t>
            </a: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pc="-15" dirty="0"/>
              <a:t>Large</a:t>
            </a:r>
            <a:r>
              <a:rPr spc="-160" dirty="0"/>
              <a:t> </a:t>
            </a:r>
            <a:r>
              <a:rPr spc="-15" dirty="0"/>
              <a:t>volume</a:t>
            </a:r>
            <a:r>
              <a:rPr spc="-130" dirty="0"/>
              <a:t> </a:t>
            </a:r>
            <a:r>
              <a:rPr spc="-15" dirty="0"/>
              <a:t>paracentesis-</a:t>
            </a:r>
          </a:p>
          <a:p>
            <a:pPr marL="287020" indent="-274320">
              <a:lnSpc>
                <a:spcPct val="100000"/>
              </a:lnSpc>
              <a:spcBef>
                <a:spcPts val="30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dirty="0"/>
              <a:t>With</a:t>
            </a:r>
            <a:r>
              <a:rPr sz="2000" spc="-50" dirty="0"/>
              <a:t> </a:t>
            </a:r>
            <a:r>
              <a:rPr sz="2000" spc="-5" dirty="0"/>
              <a:t>ma</a:t>
            </a:r>
            <a:r>
              <a:rPr sz="2000" dirty="0"/>
              <a:t>ss</a:t>
            </a:r>
            <a:r>
              <a:rPr sz="2000" spc="-25" dirty="0"/>
              <a:t>i</a:t>
            </a:r>
            <a:r>
              <a:rPr sz="2000" spc="-45" dirty="0"/>
              <a:t>v</a:t>
            </a:r>
            <a:r>
              <a:rPr sz="2000" dirty="0"/>
              <a:t>e</a:t>
            </a:r>
            <a:r>
              <a:rPr sz="2000" spc="-110" dirty="0"/>
              <a:t> </a:t>
            </a:r>
            <a:r>
              <a:rPr sz="2000" dirty="0"/>
              <a:t>or</a:t>
            </a:r>
            <a:r>
              <a:rPr sz="2000" spc="-125" dirty="0"/>
              <a:t> </a:t>
            </a:r>
            <a:r>
              <a:rPr sz="2000" spc="-25" dirty="0"/>
              <a:t>r</a:t>
            </a:r>
            <a:r>
              <a:rPr sz="2000" dirty="0"/>
              <a:t>ef</a:t>
            </a:r>
            <a:r>
              <a:rPr sz="2000" spc="-35" dirty="0"/>
              <a:t>r</a:t>
            </a:r>
            <a:r>
              <a:rPr sz="2000" dirty="0"/>
              <a:t>ac</a:t>
            </a:r>
            <a:r>
              <a:rPr sz="2000" spc="-30" dirty="0"/>
              <a:t>t</a:t>
            </a:r>
            <a:r>
              <a:rPr sz="2000" dirty="0"/>
              <a:t>o</a:t>
            </a:r>
            <a:r>
              <a:rPr sz="2000" spc="15" dirty="0"/>
              <a:t>r</a:t>
            </a:r>
            <a:r>
              <a:rPr sz="2000" dirty="0"/>
              <a:t>y</a:t>
            </a:r>
            <a:r>
              <a:rPr sz="2000" spc="-125" dirty="0"/>
              <a:t> </a:t>
            </a:r>
            <a:r>
              <a:rPr sz="2000" dirty="0"/>
              <a:t>ascitis</a:t>
            </a:r>
            <a:endParaRPr sz="2000"/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dirty="0"/>
              <a:t>&gt;5</a:t>
            </a:r>
            <a:r>
              <a:rPr sz="2000" spc="-25" dirty="0"/>
              <a:t> </a:t>
            </a:r>
            <a:r>
              <a:rPr sz="2000" dirty="0"/>
              <a:t>lit.</a:t>
            </a:r>
            <a:r>
              <a:rPr sz="2000" spc="-30" dirty="0"/>
              <a:t> </a:t>
            </a:r>
            <a:r>
              <a:rPr sz="2000" spc="30" dirty="0"/>
              <a:t>fluid</a:t>
            </a:r>
            <a:r>
              <a:rPr sz="2000" spc="-45" dirty="0"/>
              <a:t> </a:t>
            </a:r>
            <a:r>
              <a:rPr sz="2000" spc="-15" dirty="0"/>
              <a:t>removed</a:t>
            </a:r>
            <a:r>
              <a:rPr sz="2000" spc="-40" dirty="0"/>
              <a:t> </a:t>
            </a:r>
            <a:r>
              <a:rPr sz="2000" dirty="0"/>
              <a:t>in</a:t>
            </a:r>
            <a:r>
              <a:rPr sz="2000" spc="-100" dirty="0"/>
              <a:t> </a:t>
            </a:r>
            <a:r>
              <a:rPr sz="2000" dirty="0"/>
              <a:t>one</a:t>
            </a:r>
            <a:r>
              <a:rPr sz="2000" spc="-110" dirty="0"/>
              <a:t> </a:t>
            </a:r>
            <a:r>
              <a:rPr sz="2000" spc="-25" dirty="0"/>
              <a:t>go</a:t>
            </a:r>
            <a:endParaRPr sz="2000"/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/>
              <a:t>Albumin-</a:t>
            </a:r>
            <a:r>
              <a:rPr sz="2000" spc="-30" dirty="0"/>
              <a:t> </a:t>
            </a:r>
            <a:r>
              <a:rPr sz="2000" dirty="0"/>
              <a:t>~8</a:t>
            </a:r>
            <a:r>
              <a:rPr sz="2000" spc="-65" dirty="0"/>
              <a:t> </a:t>
            </a:r>
            <a:r>
              <a:rPr sz="2000" dirty="0"/>
              <a:t>gm/lit.</a:t>
            </a:r>
            <a:r>
              <a:rPr sz="2000" spc="-40" dirty="0"/>
              <a:t> </a:t>
            </a:r>
            <a:r>
              <a:rPr sz="2000" spc="30" dirty="0"/>
              <a:t>fluid</a:t>
            </a:r>
            <a:r>
              <a:rPr sz="2000" spc="-50" dirty="0"/>
              <a:t> </a:t>
            </a:r>
            <a:r>
              <a:rPr sz="2000" spc="-15" dirty="0"/>
              <a:t>removed</a:t>
            </a:r>
            <a:endParaRPr sz="2000"/>
          </a:p>
          <a:p>
            <a:pPr marL="287020" indent="-274320">
              <a:lnSpc>
                <a:spcPts val="2385"/>
              </a:lnSpc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30" dirty="0"/>
              <a:t>Avoid</a:t>
            </a:r>
            <a:r>
              <a:rPr sz="2000" spc="-50" dirty="0"/>
              <a:t> </a:t>
            </a:r>
            <a:r>
              <a:rPr sz="2000" spc="-5" dirty="0"/>
              <a:t>hepatorenal</a:t>
            </a:r>
            <a:r>
              <a:rPr sz="2000" spc="-65" dirty="0"/>
              <a:t> </a:t>
            </a:r>
            <a:r>
              <a:rPr sz="2000" spc="-5" dirty="0"/>
              <a:t>syndrome</a:t>
            </a:r>
            <a:endParaRPr sz="2000"/>
          </a:p>
          <a:p>
            <a:pPr marL="287020" indent="-274320">
              <a:lnSpc>
                <a:spcPts val="3345"/>
              </a:lnSpc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pc="-5" dirty="0"/>
              <a:t>TIPS-</a:t>
            </a:r>
            <a:r>
              <a:rPr spc="-15" dirty="0"/>
              <a:t> </a:t>
            </a:r>
            <a:r>
              <a:rPr sz="2400" spc="-5" dirty="0"/>
              <a:t>transjugular</a:t>
            </a:r>
            <a:r>
              <a:rPr sz="2400" spc="-85" dirty="0"/>
              <a:t> </a:t>
            </a:r>
            <a:r>
              <a:rPr sz="2400" spc="-5" dirty="0"/>
              <a:t>intrahepatic</a:t>
            </a:r>
            <a:r>
              <a:rPr sz="2400" spc="-125" dirty="0"/>
              <a:t> </a:t>
            </a:r>
            <a:r>
              <a:rPr sz="2400" spc="-10" dirty="0"/>
              <a:t>portosystemic</a:t>
            </a:r>
            <a:r>
              <a:rPr sz="2400" spc="-114" dirty="0"/>
              <a:t> </a:t>
            </a:r>
            <a:r>
              <a:rPr sz="2400" dirty="0"/>
              <a:t>shunt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7755328" y="5409387"/>
            <a:ext cx="6597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onstantia"/>
                <a:cs typeface="Constantia"/>
              </a:rPr>
              <a:t>shunt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4799457"/>
            <a:ext cx="6066155" cy="1184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25" dirty="0">
                <a:latin typeface="Constantia"/>
                <a:cs typeface="Constantia"/>
              </a:rPr>
              <a:t>For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refractory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ascitis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or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refractory</a:t>
            </a:r>
            <a:r>
              <a:rPr sz="2000" spc="-1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variceal</a:t>
            </a:r>
            <a:r>
              <a:rPr sz="2000" spc="-5" dirty="0">
                <a:latin typeface="Constantia"/>
                <a:cs typeface="Constantia"/>
              </a:rPr>
              <a:t> bleed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Preferred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for</a:t>
            </a:r>
            <a:r>
              <a:rPr sz="2000" spc="-13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short</a:t>
            </a:r>
            <a:r>
              <a:rPr sz="2000" spc="-1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duration,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pending</a:t>
            </a:r>
            <a:r>
              <a:rPr sz="2000" spc="-15" dirty="0">
                <a:latin typeface="Constantia"/>
                <a:cs typeface="Constantia"/>
              </a:rPr>
              <a:t> liver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transplant</a:t>
            </a:r>
            <a:endParaRPr sz="2000">
              <a:latin typeface="Constantia"/>
              <a:cs typeface="Constantia"/>
            </a:endParaRPr>
          </a:p>
          <a:p>
            <a:pPr marL="286385" marR="1299845" indent="-274320">
              <a:lnSpc>
                <a:spcPts val="1920"/>
              </a:lnSpc>
              <a:spcBef>
                <a:spcPts val="470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Increases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risk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of</a:t>
            </a:r>
            <a:r>
              <a:rPr sz="2000" spc="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hepatic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encephalopathy, </a:t>
            </a:r>
            <a:r>
              <a:rPr sz="2000" spc="-4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occlusion/infection</a:t>
            </a:r>
            <a:endParaRPr sz="20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8070730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112265"/>
            <a:ext cx="7706359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0" spc="-10" dirty="0">
                <a:solidFill>
                  <a:srgbClr val="04607A"/>
                </a:solidFill>
                <a:latin typeface="Calibri"/>
                <a:cs typeface="Calibri"/>
              </a:rPr>
              <a:t>Spontaneous</a:t>
            </a:r>
            <a:r>
              <a:rPr sz="4500" b="0" spc="-7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4500" b="0" spc="-5" dirty="0">
                <a:solidFill>
                  <a:srgbClr val="04607A"/>
                </a:solidFill>
                <a:latin typeface="Calibri"/>
                <a:cs typeface="Calibri"/>
              </a:rPr>
              <a:t>Bacterial</a:t>
            </a:r>
            <a:r>
              <a:rPr sz="4500" b="0" spc="-5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4500" b="0" spc="-15" dirty="0">
                <a:solidFill>
                  <a:srgbClr val="04607A"/>
                </a:solidFill>
                <a:latin typeface="Calibri"/>
                <a:cs typeface="Calibri"/>
              </a:rPr>
              <a:t>Peritonitis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869389"/>
            <a:ext cx="7614284" cy="3415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latin typeface="Constantia"/>
                <a:cs typeface="Constantia"/>
              </a:rPr>
              <a:t>s/s-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ts val="2385"/>
              </a:lnSpc>
              <a:spcBef>
                <a:spcPts val="35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dirty="0">
                <a:latin typeface="Constantia"/>
                <a:cs typeface="Constantia"/>
              </a:rPr>
              <a:t>Abdominal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pain,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fever,worsened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ascitis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&amp;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encephalopathy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3345"/>
              </a:lnSpc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latin typeface="Constantia"/>
                <a:cs typeface="Constantia"/>
              </a:rPr>
              <a:t>Dx-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paracentesis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5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dirty="0">
                <a:latin typeface="Constantia"/>
                <a:cs typeface="Constantia"/>
              </a:rPr>
              <a:t>PMN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&gt;250/microlitre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385"/>
              </a:lnSpc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Ascitic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30" dirty="0">
                <a:latin typeface="Constantia"/>
                <a:cs typeface="Constantia"/>
              </a:rPr>
              <a:t>fluid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culture-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bedside,commonly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Gram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–ve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bacteria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3345"/>
              </a:lnSpc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latin typeface="Constantia"/>
                <a:cs typeface="Constantia"/>
              </a:rPr>
              <a:t>Rx-</a:t>
            </a:r>
            <a:r>
              <a:rPr sz="2800" spc="-1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Cefotaxime/Ciprofloxacin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15" dirty="0">
                <a:latin typeface="Constantia"/>
                <a:cs typeface="Constantia"/>
              </a:rPr>
              <a:t>Prophylaxis-</a:t>
            </a:r>
            <a:r>
              <a:rPr sz="2800" spc="3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Ciprofloxacin/Co-trimoxazole</a:t>
            </a:r>
            <a:endParaRPr sz="2800">
              <a:latin typeface="Constantia"/>
              <a:cs typeface="Constantia"/>
            </a:endParaRPr>
          </a:p>
          <a:p>
            <a:pPr marL="286385" marR="5080" indent="-274320">
              <a:lnSpc>
                <a:spcPct val="80000"/>
              </a:lnSpc>
              <a:spcBef>
                <a:spcPts val="67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Prognosis-</a:t>
            </a:r>
            <a:r>
              <a:rPr sz="2800" spc="2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30%</a:t>
            </a:r>
            <a:r>
              <a:rPr sz="2800" spc="1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mortality</a:t>
            </a:r>
            <a:r>
              <a:rPr sz="2800" spc="-10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during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hospital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stay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&amp; </a:t>
            </a:r>
            <a:r>
              <a:rPr sz="2800" spc="-69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70%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within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1</a:t>
            </a:r>
            <a:r>
              <a:rPr sz="2800" spc="-9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year</a:t>
            </a:r>
            <a:endParaRPr sz="28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415575305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3643629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35" dirty="0">
                <a:solidFill>
                  <a:srgbClr val="04607A"/>
                </a:solidFill>
                <a:latin typeface="Calibri"/>
                <a:cs typeface="Calibri"/>
              </a:rPr>
              <a:t>Variceal</a:t>
            </a:r>
            <a:r>
              <a:rPr b="0" spc="-95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b="0" spc="-5" dirty="0">
                <a:solidFill>
                  <a:srgbClr val="04607A"/>
                </a:solidFill>
                <a:latin typeface="Calibri"/>
                <a:cs typeface="Calibri"/>
              </a:rPr>
              <a:t>bleed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902917"/>
            <a:ext cx="8004175" cy="40557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86385" marR="5080" indent="-274320">
              <a:lnSpc>
                <a:spcPts val="3030"/>
              </a:lnSpc>
              <a:spcBef>
                <a:spcPts val="47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35" dirty="0">
                <a:latin typeface="Constantia"/>
                <a:cs typeface="Constantia"/>
              </a:rPr>
              <a:t>Varices-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dilated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submucosal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veins,</a:t>
            </a:r>
            <a:r>
              <a:rPr sz="2800" spc="-1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in</a:t>
            </a:r>
            <a:r>
              <a:rPr sz="2800" spc="-12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esophagus</a:t>
            </a:r>
            <a:r>
              <a:rPr sz="2800" spc="-9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or </a:t>
            </a:r>
            <a:r>
              <a:rPr sz="2800" spc="-69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stomach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8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latin typeface="Constantia"/>
                <a:cs typeface="Constantia"/>
              </a:rPr>
              <a:t>Cause-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portal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HT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3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latin typeface="Constantia"/>
                <a:cs typeface="Constantia"/>
              </a:rPr>
              <a:t>Causes</a:t>
            </a:r>
            <a:r>
              <a:rPr sz="2800" spc="-4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~80%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of</a:t>
            </a:r>
            <a:r>
              <a:rPr sz="2800" spc="6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UGI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bleed in</a:t>
            </a:r>
            <a:r>
              <a:rPr sz="2800" spc="-3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Chronic</a:t>
            </a:r>
            <a:r>
              <a:rPr sz="2800" spc="-90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Liver</a:t>
            </a:r>
            <a:r>
              <a:rPr sz="2800" spc="-10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Dse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4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Risk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factors</a:t>
            </a:r>
            <a:r>
              <a:rPr sz="2800" spc="-7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for</a:t>
            </a:r>
            <a:r>
              <a:rPr sz="2800" spc="-114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bleed-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95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Size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of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varices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40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dirty="0">
                <a:latin typeface="Constantia"/>
                <a:cs typeface="Constantia"/>
              </a:rPr>
              <a:t>Se</a:t>
            </a:r>
            <a:r>
              <a:rPr sz="2000" spc="-50" dirty="0">
                <a:latin typeface="Constantia"/>
                <a:cs typeface="Constantia"/>
              </a:rPr>
              <a:t>v</a:t>
            </a:r>
            <a:r>
              <a:rPr sz="2000" dirty="0">
                <a:latin typeface="Constantia"/>
                <a:cs typeface="Constantia"/>
              </a:rPr>
              <a:t>erity</a:t>
            </a:r>
            <a:r>
              <a:rPr sz="2000" spc="-12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of</a:t>
            </a:r>
            <a:r>
              <a:rPr sz="2000" spc="4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l</a:t>
            </a:r>
            <a:r>
              <a:rPr sz="2000" spc="-30" dirty="0">
                <a:latin typeface="Constantia"/>
                <a:cs typeface="Constantia"/>
              </a:rPr>
              <a:t>i</a:t>
            </a:r>
            <a:r>
              <a:rPr sz="2000" spc="-45" dirty="0">
                <a:latin typeface="Constantia"/>
                <a:cs typeface="Constantia"/>
              </a:rPr>
              <a:t>v</a:t>
            </a:r>
            <a:r>
              <a:rPr sz="2000" dirty="0">
                <a:latin typeface="Constantia"/>
                <a:cs typeface="Constantia"/>
              </a:rPr>
              <a:t>er</a:t>
            </a:r>
            <a:r>
              <a:rPr sz="2000" spc="-1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disea</a:t>
            </a:r>
            <a:r>
              <a:rPr sz="2000" spc="5" dirty="0">
                <a:latin typeface="Constantia"/>
                <a:cs typeface="Constantia"/>
              </a:rPr>
              <a:t>s</a:t>
            </a:r>
            <a:r>
              <a:rPr sz="2000" dirty="0">
                <a:latin typeface="Constantia"/>
                <a:cs typeface="Constantia"/>
              </a:rPr>
              <a:t>e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40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Continued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alcohol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intake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44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dirty="0">
                <a:latin typeface="Constantia"/>
                <a:cs typeface="Constantia"/>
              </a:rPr>
              <a:t>UGIE-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wale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markings,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hematocystic/red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spots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on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varix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7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latin typeface="Constantia"/>
                <a:cs typeface="Constantia"/>
              </a:rPr>
              <a:t>Dx-</a:t>
            </a:r>
            <a:r>
              <a:rPr sz="2800" spc="-1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UGI</a:t>
            </a:r>
            <a:r>
              <a:rPr sz="2800" spc="-1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Endoscopy</a:t>
            </a:r>
            <a:endParaRPr sz="28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8979994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348678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solidFill>
                  <a:srgbClr val="04607A"/>
                </a:solidFill>
                <a:latin typeface="Calibri"/>
                <a:cs typeface="Calibri"/>
              </a:rPr>
              <a:t>Man</a:t>
            </a:r>
            <a:r>
              <a:rPr b="0" spc="10" dirty="0">
                <a:solidFill>
                  <a:srgbClr val="04607A"/>
                </a:solidFill>
                <a:latin typeface="Calibri"/>
                <a:cs typeface="Calibri"/>
              </a:rPr>
              <a:t>a</a:t>
            </a:r>
            <a:r>
              <a:rPr b="0" spc="-40" dirty="0">
                <a:solidFill>
                  <a:srgbClr val="04607A"/>
                </a:solidFill>
                <a:latin typeface="Calibri"/>
                <a:cs typeface="Calibri"/>
              </a:rPr>
              <a:t>g</a:t>
            </a:r>
            <a:r>
              <a:rPr b="0" dirty="0">
                <a:solidFill>
                  <a:srgbClr val="04607A"/>
                </a:solidFill>
                <a:latin typeface="Calibri"/>
                <a:cs typeface="Calibri"/>
              </a:rPr>
              <a:t>em</a:t>
            </a:r>
            <a:r>
              <a:rPr b="0" spc="-20" dirty="0">
                <a:solidFill>
                  <a:srgbClr val="04607A"/>
                </a:solidFill>
                <a:latin typeface="Calibri"/>
                <a:cs typeface="Calibri"/>
              </a:rPr>
              <a:t>e</a:t>
            </a:r>
            <a:r>
              <a:rPr b="0" spc="-50" dirty="0">
                <a:solidFill>
                  <a:srgbClr val="04607A"/>
                </a:solidFill>
                <a:latin typeface="Calibri"/>
                <a:cs typeface="Calibri"/>
              </a:rPr>
              <a:t>n</a:t>
            </a:r>
            <a:r>
              <a:rPr b="0" dirty="0">
                <a:solidFill>
                  <a:srgbClr val="04607A"/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84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pc="-15" dirty="0"/>
              <a:t>Acute-</a:t>
            </a:r>
          </a:p>
          <a:p>
            <a:pPr marL="287020" indent="-274320">
              <a:lnSpc>
                <a:spcPct val="100000"/>
              </a:lnSpc>
              <a:spcBef>
                <a:spcPts val="535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/>
              <a:t>Resuscitation</a:t>
            </a:r>
            <a:endParaRPr sz="2000"/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/>
              <a:t>FF</a:t>
            </a:r>
            <a:r>
              <a:rPr sz="2000" spc="-250" dirty="0"/>
              <a:t>P</a:t>
            </a:r>
            <a:r>
              <a:rPr sz="2000" dirty="0"/>
              <a:t>,</a:t>
            </a:r>
            <a:r>
              <a:rPr sz="2000" spc="-45" dirty="0"/>
              <a:t> </a:t>
            </a:r>
            <a:r>
              <a:rPr sz="2000" spc="-10" dirty="0"/>
              <a:t>p</a:t>
            </a:r>
            <a:r>
              <a:rPr sz="2000" dirty="0"/>
              <a:t>la</a:t>
            </a:r>
            <a:r>
              <a:rPr sz="2000" spc="-30" dirty="0"/>
              <a:t>t</a:t>
            </a:r>
            <a:r>
              <a:rPr sz="2000" dirty="0"/>
              <a:t>elet</a:t>
            </a:r>
            <a:r>
              <a:rPr sz="2000" spc="-25" dirty="0"/>
              <a:t>s</a:t>
            </a:r>
            <a:r>
              <a:rPr sz="2000" dirty="0"/>
              <a:t>,</a:t>
            </a:r>
            <a:r>
              <a:rPr sz="2000" spc="-65" dirty="0"/>
              <a:t> </a:t>
            </a:r>
            <a:r>
              <a:rPr sz="2000" dirty="0"/>
              <a:t>vi</a:t>
            </a:r>
            <a:r>
              <a:rPr sz="2000" spc="-5" dirty="0"/>
              <a:t>t</a:t>
            </a:r>
            <a:r>
              <a:rPr sz="2000" dirty="0"/>
              <a:t>.</a:t>
            </a:r>
            <a:r>
              <a:rPr sz="2000" spc="-35" dirty="0"/>
              <a:t> </a:t>
            </a:r>
            <a:r>
              <a:rPr sz="2000" dirty="0"/>
              <a:t>K</a:t>
            </a:r>
            <a:endParaRPr sz="2000"/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15" dirty="0"/>
              <a:t>Terlipressin/octreotide</a:t>
            </a:r>
            <a:endParaRPr sz="2000"/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5" dirty="0"/>
              <a:t>Lactulose</a:t>
            </a:r>
            <a:endParaRPr sz="2000"/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Font typeface="Wingdings"/>
              <a:buChar char=""/>
            </a:pPr>
            <a:endParaRPr sz="2750"/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/>
              <a:t>Banding/sclerotherapy</a:t>
            </a:r>
            <a:endParaRPr sz="2000"/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/>
              <a:t>Balloon</a:t>
            </a:r>
            <a:r>
              <a:rPr sz="2000" spc="-90" dirty="0"/>
              <a:t> </a:t>
            </a:r>
            <a:r>
              <a:rPr sz="2000" spc="-5" dirty="0"/>
              <a:t>tamponade</a:t>
            </a:r>
            <a:endParaRPr sz="2000"/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/>
              <a:t>TIPS</a:t>
            </a:r>
            <a:endParaRPr sz="2000"/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10" dirty="0"/>
              <a:t>Surgery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4727575" y="1836246"/>
            <a:ext cx="3618229" cy="329755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84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latin typeface="Constantia"/>
                <a:cs typeface="Constantia"/>
              </a:rPr>
              <a:t>P</a:t>
            </a:r>
            <a:r>
              <a:rPr sz="2800" spc="-35" dirty="0">
                <a:latin typeface="Constantia"/>
                <a:cs typeface="Constantia"/>
              </a:rPr>
              <a:t>r</a:t>
            </a:r>
            <a:r>
              <a:rPr sz="2800" spc="-5" dirty="0">
                <a:latin typeface="Constantia"/>
                <a:cs typeface="Constantia"/>
              </a:rPr>
              <a:t>e</a:t>
            </a:r>
            <a:r>
              <a:rPr sz="2800" spc="-65" dirty="0">
                <a:latin typeface="Constantia"/>
                <a:cs typeface="Constantia"/>
              </a:rPr>
              <a:t>v</a:t>
            </a:r>
            <a:r>
              <a:rPr sz="2800" spc="-5" dirty="0">
                <a:latin typeface="Constantia"/>
                <a:cs typeface="Constantia"/>
              </a:rPr>
              <a:t>e</a:t>
            </a:r>
            <a:r>
              <a:rPr sz="2800" spc="5" dirty="0">
                <a:latin typeface="Constantia"/>
                <a:cs typeface="Constantia"/>
              </a:rPr>
              <a:t>n</a:t>
            </a:r>
            <a:r>
              <a:rPr sz="2800" spc="-5" dirty="0">
                <a:latin typeface="Constantia"/>
                <a:cs typeface="Constantia"/>
              </a:rPr>
              <a:t>t</a:t>
            </a:r>
            <a:r>
              <a:rPr sz="2800" spc="-145" dirty="0">
                <a:latin typeface="Constantia"/>
                <a:cs typeface="Constantia"/>
              </a:rPr>
              <a:t> </a:t>
            </a:r>
            <a:r>
              <a:rPr sz="2800" spc="-45" dirty="0">
                <a:latin typeface="Constantia"/>
                <a:cs typeface="Constantia"/>
              </a:rPr>
              <a:t>r</a:t>
            </a:r>
            <a:r>
              <a:rPr sz="2800" spc="-5" dirty="0">
                <a:latin typeface="Constantia"/>
                <a:cs typeface="Constantia"/>
              </a:rPr>
              <a:t>e</a:t>
            </a:r>
            <a:r>
              <a:rPr sz="2800" dirty="0">
                <a:latin typeface="Constantia"/>
                <a:cs typeface="Constantia"/>
              </a:rPr>
              <a:t>b</a:t>
            </a:r>
            <a:r>
              <a:rPr sz="2800" spc="-5" dirty="0">
                <a:latin typeface="Constantia"/>
                <a:cs typeface="Constantia"/>
              </a:rPr>
              <a:t>le</a:t>
            </a:r>
            <a:r>
              <a:rPr sz="2800" dirty="0">
                <a:latin typeface="Constantia"/>
                <a:cs typeface="Constantia"/>
              </a:rPr>
              <a:t>e</a:t>
            </a:r>
            <a:r>
              <a:rPr sz="2800" spc="-25" dirty="0">
                <a:latin typeface="Constantia"/>
                <a:cs typeface="Constantia"/>
              </a:rPr>
              <a:t>d</a:t>
            </a:r>
            <a:r>
              <a:rPr sz="2800" spc="-5" dirty="0">
                <a:latin typeface="Constantia"/>
                <a:cs typeface="Constantia"/>
              </a:rPr>
              <a:t>-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35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Ban</a:t>
            </a:r>
            <a:r>
              <a:rPr sz="2000" dirty="0">
                <a:latin typeface="Constantia"/>
                <a:cs typeface="Constantia"/>
              </a:rPr>
              <a:t>d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ligatio</a:t>
            </a:r>
            <a:r>
              <a:rPr sz="2000" spc="-20" dirty="0">
                <a:latin typeface="Constantia"/>
                <a:cs typeface="Constantia"/>
              </a:rPr>
              <a:t>n</a:t>
            </a:r>
            <a:r>
              <a:rPr sz="2000" dirty="0">
                <a:latin typeface="Constantia"/>
                <a:cs typeface="Constantia"/>
              </a:rPr>
              <a:t>-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o</a:t>
            </a:r>
            <a:r>
              <a:rPr sz="2000" spc="-45" dirty="0">
                <a:latin typeface="Constantia"/>
                <a:cs typeface="Constantia"/>
              </a:rPr>
              <a:t>v</a:t>
            </a:r>
            <a:r>
              <a:rPr sz="2000" dirty="0">
                <a:latin typeface="Constantia"/>
                <a:cs typeface="Constantia"/>
              </a:rPr>
              <a:t>er</a:t>
            </a:r>
            <a:r>
              <a:rPr sz="2000" spc="-13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10" dirty="0">
                <a:latin typeface="Constantia"/>
                <a:cs typeface="Constantia"/>
              </a:rPr>
              <a:t>p</a:t>
            </a:r>
            <a:r>
              <a:rPr sz="2000" dirty="0">
                <a:latin typeface="Constantia"/>
                <a:cs typeface="Constantia"/>
              </a:rPr>
              <a:t>ea</a:t>
            </a:r>
            <a:r>
              <a:rPr sz="2000" spc="-30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ed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</a:pPr>
            <a:r>
              <a:rPr sz="2000" dirty="0">
                <a:latin typeface="Constantia"/>
                <a:cs typeface="Constantia"/>
              </a:rPr>
              <a:t>sessions</a:t>
            </a:r>
            <a:endParaRPr sz="2000">
              <a:latin typeface="Constantia"/>
              <a:cs typeface="Constantia"/>
            </a:endParaRPr>
          </a:p>
          <a:p>
            <a:pPr marL="287020" marR="462915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Non-selective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β-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blockers- </a:t>
            </a:r>
            <a:r>
              <a:rPr sz="2000" spc="-4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Propanolol/Nadolol</a:t>
            </a:r>
            <a:endParaRPr sz="2000">
              <a:latin typeface="Constantia"/>
              <a:cs typeface="Constantia"/>
            </a:endParaRPr>
          </a:p>
          <a:p>
            <a:pPr marL="287020" marR="30861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TIPS</a:t>
            </a:r>
            <a:r>
              <a:rPr sz="2000" dirty="0">
                <a:latin typeface="Constantia"/>
                <a:cs typeface="Constantia"/>
              </a:rPr>
              <a:t>-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</a:t>
            </a:r>
            <a:r>
              <a:rPr sz="2000" dirty="0">
                <a:latin typeface="Constantia"/>
                <a:cs typeface="Constantia"/>
              </a:rPr>
              <a:t>or</a:t>
            </a:r>
            <a:r>
              <a:rPr sz="2000" spc="-12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ecur</a:t>
            </a:r>
            <a:r>
              <a:rPr sz="2000" spc="-25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ent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blee</a:t>
            </a:r>
            <a:r>
              <a:rPr sz="2000" dirty="0">
                <a:latin typeface="Constantia"/>
                <a:cs typeface="Constantia"/>
              </a:rPr>
              <a:t>d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or  </a:t>
            </a:r>
            <a:r>
              <a:rPr sz="2000" spc="-5" dirty="0">
                <a:latin typeface="Constantia"/>
                <a:cs typeface="Constantia"/>
              </a:rPr>
              <a:t>blee</a:t>
            </a:r>
            <a:r>
              <a:rPr sz="2000" dirty="0">
                <a:latin typeface="Constantia"/>
                <a:cs typeface="Constantia"/>
              </a:rPr>
              <a:t>d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f</a:t>
            </a:r>
            <a:r>
              <a:rPr sz="2000" spc="-20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om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gas</a:t>
            </a:r>
            <a:r>
              <a:rPr sz="2000" spc="-5" dirty="0">
                <a:latin typeface="Constantia"/>
                <a:cs typeface="Constantia"/>
              </a:rPr>
              <a:t>tri</a:t>
            </a:r>
            <a:r>
              <a:rPr sz="2000" dirty="0">
                <a:latin typeface="Constantia"/>
                <a:cs typeface="Constantia"/>
              </a:rPr>
              <a:t>c</a:t>
            </a:r>
            <a:r>
              <a:rPr sz="2000" spc="-13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v</a:t>
            </a:r>
            <a:r>
              <a:rPr sz="2000" dirty="0">
                <a:latin typeface="Constantia"/>
                <a:cs typeface="Constantia"/>
              </a:rPr>
              <a:t>ari</a:t>
            </a:r>
            <a:r>
              <a:rPr sz="2000" spc="-40" dirty="0">
                <a:latin typeface="Constantia"/>
                <a:cs typeface="Constantia"/>
              </a:rPr>
              <a:t>c</a:t>
            </a:r>
            <a:r>
              <a:rPr sz="2000" dirty="0">
                <a:latin typeface="Constantia"/>
                <a:cs typeface="Constantia"/>
              </a:rPr>
              <a:t>es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dirty="0">
                <a:latin typeface="Constantia"/>
                <a:cs typeface="Constantia"/>
              </a:rPr>
              <a:t>Su</a:t>
            </a:r>
            <a:r>
              <a:rPr sz="2000" spc="-25" dirty="0">
                <a:latin typeface="Constantia"/>
                <a:cs typeface="Constantia"/>
              </a:rPr>
              <a:t>r</a:t>
            </a:r>
            <a:r>
              <a:rPr sz="2000" spc="-50" dirty="0">
                <a:latin typeface="Constantia"/>
                <a:cs typeface="Constantia"/>
              </a:rPr>
              <a:t>g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20" dirty="0">
                <a:latin typeface="Constantia"/>
                <a:cs typeface="Constantia"/>
              </a:rPr>
              <a:t>r</a:t>
            </a:r>
            <a:r>
              <a:rPr sz="2000" spc="-10" dirty="0">
                <a:latin typeface="Constantia"/>
                <a:cs typeface="Constantia"/>
              </a:rPr>
              <a:t>y</a:t>
            </a:r>
            <a:r>
              <a:rPr sz="2000" dirty="0">
                <a:latin typeface="Constantia"/>
                <a:cs typeface="Constantia"/>
              </a:rPr>
              <a:t>-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p</a:t>
            </a:r>
            <a:r>
              <a:rPr sz="2000" dirty="0">
                <a:latin typeface="Constantia"/>
                <a:cs typeface="Constantia"/>
              </a:rPr>
              <a:t>or</a:t>
            </a:r>
            <a:r>
              <a:rPr sz="2000" spc="-30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os</a:t>
            </a:r>
            <a:r>
              <a:rPr sz="2000" spc="-30" dirty="0">
                <a:latin typeface="Constantia"/>
                <a:cs typeface="Constantia"/>
              </a:rPr>
              <a:t>y</a:t>
            </a: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20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emic</a:t>
            </a:r>
            <a:r>
              <a:rPr sz="2000" spc="-13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sh</a:t>
            </a:r>
            <a:r>
              <a:rPr sz="2000" spc="-5" dirty="0">
                <a:latin typeface="Constantia"/>
                <a:cs typeface="Constantia"/>
              </a:rPr>
              <a:t>unts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dirty="0">
                <a:latin typeface="Constantia"/>
                <a:cs typeface="Constantia"/>
              </a:rPr>
              <a:t>L</a:t>
            </a:r>
            <a:r>
              <a:rPr sz="2000" spc="-25" dirty="0">
                <a:latin typeface="Constantia"/>
                <a:cs typeface="Constantia"/>
              </a:rPr>
              <a:t>i</a:t>
            </a:r>
            <a:r>
              <a:rPr sz="2000" spc="-45" dirty="0">
                <a:latin typeface="Constantia"/>
                <a:cs typeface="Constantia"/>
              </a:rPr>
              <a:t>v</a:t>
            </a:r>
            <a:r>
              <a:rPr sz="2000" dirty="0">
                <a:latin typeface="Constantia"/>
                <a:cs typeface="Constantia"/>
              </a:rPr>
              <a:t>er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35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ansplantat</a:t>
            </a:r>
            <a:r>
              <a:rPr sz="2000" spc="-10" dirty="0">
                <a:latin typeface="Constantia"/>
                <a:cs typeface="Constantia"/>
              </a:rPr>
              <a:t>i</a:t>
            </a:r>
            <a:r>
              <a:rPr sz="2000" dirty="0">
                <a:latin typeface="Constantia"/>
                <a:cs typeface="Constantia"/>
              </a:rPr>
              <a:t>on</a:t>
            </a:r>
            <a:endParaRPr sz="20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95774057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627951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0" dirty="0">
                <a:solidFill>
                  <a:srgbClr val="04607A"/>
                </a:solidFill>
                <a:latin typeface="Calibri"/>
                <a:cs typeface="Calibri"/>
              </a:rPr>
              <a:t>Hepatic</a:t>
            </a:r>
            <a:r>
              <a:rPr b="0" spc="-55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b="0" spc="-15" dirty="0">
                <a:solidFill>
                  <a:srgbClr val="04607A"/>
                </a:solidFill>
                <a:latin typeface="Calibri"/>
                <a:cs typeface="Calibri"/>
              </a:rPr>
              <a:t>encephalopathy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881227"/>
            <a:ext cx="5993130" cy="407225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37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0" dirty="0">
                <a:latin typeface="Constantia"/>
                <a:cs typeface="Constantia"/>
              </a:rPr>
              <a:t>Confusion</a:t>
            </a:r>
            <a:r>
              <a:rPr sz="2400" spc="-10" dirty="0">
                <a:latin typeface="Wingdings"/>
                <a:cs typeface="Wingdings"/>
              </a:rPr>
              <a:t></a:t>
            </a:r>
            <a:r>
              <a:rPr sz="2400" spc="-10" dirty="0">
                <a:latin typeface="Constantia"/>
                <a:cs typeface="Constantia"/>
              </a:rPr>
              <a:t>drowsiness</a:t>
            </a:r>
            <a:r>
              <a:rPr sz="2400" spc="-10" dirty="0">
                <a:latin typeface="Wingdings"/>
                <a:cs typeface="Wingdings"/>
              </a:rPr>
              <a:t></a:t>
            </a:r>
            <a:r>
              <a:rPr sz="2400" spc="-10" dirty="0">
                <a:latin typeface="Constantia"/>
                <a:cs typeface="Constantia"/>
              </a:rPr>
              <a:t>stupor</a:t>
            </a:r>
            <a:r>
              <a:rPr sz="2400" spc="-10" dirty="0">
                <a:latin typeface="Wingdings"/>
                <a:cs typeface="Wingdings"/>
              </a:rPr>
              <a:t></a:t>
            </a:r>
            <a:r>
              <a:rPr sz="2400" spc="-10" dirty="0">
                <a:latin typeface="Constantia"/>
                <a:cs typeface="Constantia"/>
              </a:rPr>
              <a:t>coma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6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Ammonia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identified/measurable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toxin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Precipitants-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50"/>
              </a:spcBef>
              <a:buClr>
                <a:srgbClr val="0AD0D9"/>
              </a:buClr>
              <a:buSzPct val="94444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dirty="0">
                <a:latin typeface="Constantia"/>
                <a:cs typeface="Constantia"/>
              </a:rPr>
              <a:t>GI</a:t>
            </a:r>
            <a:r>
              <a:rPr sz="1800" spc="-4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bleed</a:t>
            </a:r>
            <a:endParaRPr sz="1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15"/>
              </a:spcBef>
              <a:buClr>
                <a:srgbClr val="0AD0D9"/>
              </a:buClr>
              <a:buSzPct val="94444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spc="-5" dirty="0">
                <a:latin typeface="Constantia"/>
                <a:cs typeface="Constantia"/>
              </a:rPr>
              <a:t>Constipation</a:t>
            </a:r>
            <a:endParaRPr sz="1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20"/>
              </a:spcBef>
              <a:buClr>
                <a:srgbClr val="0AD0D9"/>
              </a:buClr>
              <a:buSzPct val="94444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spc="-5" dirty="0">
                <a:latin typeface="Constantia"/>
                <a:cs typeface="Constantia"/>
              </a:rPr>
              <a:t>Alkalosis,</a:t>
            </a:r>
            <a:r>
              <a:rPr sz="1800" spc="-5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hypokalemia</a:t>
            </a:r>
            <a:endParaRPr sz="1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15"/>
              </a:spcBef>
              <a:buClr>
                <a:srgbClr val="0AD0D9"/>
              </a:buClr>
              <a:buSzPct val="94444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spc="-10" dirty="0">
                <a:latin typeface="Constantia"/>
                <a:cs typeface="Constantia"/>
              </a:rPr>
              <a:t>Sedatives</a:t>
            </a:r>
            <a:endParaRPr sz="1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40"/>
              </a:spcBef>
              <a:buClr>
                <a:srgbClr val="0AD0D9"/>
              </a:buClr>
              <a:buSzPct val="94444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spc="-15" dirty="0">
                <a:latin typeface="Constantia"/>
                <a:cs typeface="Constantia"/>
              </a:rPr>
              <a:t>Paracentesis</a:t>
            </a:r>
            <a:r>
              <a:rPr sz="1800" spc="-15" dirty="0">
                <a:latin typeface="Wingdings"/>
                <a:cs typeface="Wingdings"/>
              </a:rPr>
              <a:t></a:t>
            </a:r>
            <a:r>
              <a:rPr sz="1800" spc="-15" dirty="0">
                <a:latin typeface="Constantia"/>
                <a:cs typeface="Constantia"/>
              </a:rPr>
              <a:t>hypovolemia</a:t>
            </a:r>
            <a:endParaRPr sz="1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190"/>
              </a:spcBef>
              <a:buClr>
                <a:srgbClr val="0AD0D9"/>
              </a:buClr>
              <a:buSzPct val="94444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spc="-5" dirty="0">
                <a:latin typeface="Constantia"/>
                <a:cs typeface="Constantia"/>
              </a:rPr>
              <a:t>Infection</a:t>
            </a:r>
            <a:endParaRPr sz="1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19"/>
              </a:spcBef>
              <a:buClr>
                <a:srgbClr val="0AD0D9"/>
              </a:buClr>
              <a:buSzPct val="94444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800" spc="-5" dirty="0">
                <a:latin typeface="Constantia"/>
                <a:cs typeface="Constantia"/>
              </a:rPr>
              <a:t>TIPS</a:t>
            </a:r>
            <a:endParaRPr sz="1800">
              <a:latin typeface="Constantia"/>
              <a:cs typeface="Constantia"/>
            </a:endParaRPr>
          </a:p>
          <a:p>
            <a:pPr marL="287020" indent="-274320">
              <a:lnSpc>
                <a:spcPts val="2735"/>
              </a:lnSpc>
              <a:spcBef>
                <a:spcPts val="254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Dx-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clinical-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s/s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CLD</a:t>
            </a:r>
            <a:endParaRPr sz="2400">
              <a:latin typeface="Constantia"/>
              <a:cs typeface="Constantia"/>
            </a:endParaRPr>
          </a:p>
          <a:p>
            <a:pPr marL="286385">
              <a:lnSpc>
                <a:spcPts val="2735"/>
              </a:lnSpc>
            </a:pPr>
            <a:r>
              <a:rPr sz="2400" dirty="0">
                <a:latin typeface="Constantia"/>
                <a:cs typeface="Constantia"/>
              </a:rPr>
              <a:t>with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asterixis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&amp;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altered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sensorium</a:t>
            </a:r>
            <a:endParaRPr sz="24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64988643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348678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>
                <a:solidFill>
                  <a:srgbClr val="04607A"/>
                </a:solidFill>
                <a:latin typeface="Calibri"/>
                <a:cs typeface="Calibri"/>
              </a:rPr>
              <a:t>Man</a:t>
            </a:r>
            <a:r>
              <a:rPr b="0" spc="10" dirty="0">
                <a:solidFill>
                  <a:srgbClr val="04607A"/>
                </a:solidFill>
                <a:latin typeface="Calibri"/>
                <a:cs typeface="Calibri"/>
              </a:rPr>
              <a:t>a</a:t>
            </a:r>
            <a:r>
              <a:rPr b="0" spc="-40" dirty="0">
                <a:solidFill>
                  <a:srgbClr val="04607A"/>
                </a:solidFill>
                <a:latin typeface="Calibri"/>
                <a:cs typeface="Calibri"/>
              </a:rPr>
              <a:t>g</a:t>
            </a:r>
            <a:r>
              <a:rPr b="0" dirty="0">
                <a:solidFill>
                  <a:srgbClr val="04607A"/>
                </a:solidFill>
                <a:latin typeface="Calibri"/>
                <a:cs typeface="Calibri"/>
              </a:rPr>
              <a:t>em</a:t>
            </a:r>
            <a:r>
              <a:rPr b="0" spc="-20" dirty="0">
                <a:solidFill>
                  <a:srgbClr val="04607A"/>
                </a:solidFill>
                <a:latin typeface="Calibri"/>
                <a:cs typeface="Calibri"/>
              </a:rPr>
              <a:t>e</a:t>
            </a:r>
            <a:r>
              <a:rPr b="0" spc="-50" dirty="0">
                <a:solidFill>
                  <a:srgbClr val="04607A"/>
                </a:solidFill>
                <a:latin typeface="Calibri"/>
                <a:cs typeface="Calibri"/>
              </a:rPr>
              <a:t>n</a:t>
            </a:r>
            <a:r>
              <a:rPr b="0" dirty="0">
                <a:solidFill>
                  <a:srgbClr val="04607A"/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869160"/>
            <a:ext cx="7847330" cy="240347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Correct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underlying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precipitating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factor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40" dirty="0">
                <a:latin typeface="Constantia"/>
                <a:cs typeface="Constantia"/>
              </a:rPr>
              <a:t>Avoid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sedatives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3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estrict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dieta</a:t>
            </a:r>
            <a:r>
              <a:rPr sz="2600" spc="3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y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40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ein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5" dirty="0">
                <a:latin typeface="Constantia"/>
                <a:cs typeface="Constantia"/>
              </a:rPr>
              <a:t>ta</a:t>
            </a:r>
            <a:r>
              <a:rPr sz="2600" spc="-60" dirty="0">
                <a:latin typeface="Constantia"/>
                <a:cs typeface="Constantia"/>
              </a:rPr>
              <a:t>k</a:t>
            </a:r>
            <a:r>
              <a:rPr sz="2600" dirty="0">
                <a:latin typeface="Constantia"/>
                <a:cs typeface="Constantia"/>
              </a:rPr>
              <a:t>e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50" dirty="0">
                <a:latin typeface="Constantia"/>
                <a:cs typeface="Constantia"/>
              </a:rPr>
              <a:t>L</a:t>
            </a:r>
            <a:r>
              <a:rPr sz="2600" dirty="0">
                <a:latin typeface="Constantia"/>
                <a:cs typeface="Constantia"/>
              </a:rPr>
              <a:t>actulose-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2-</a:t>
            </a:r>
            <a:r>
              <a:rPr sz="2600" dirty="0">
                <a:latin typeface="Constantia"/>
                <a:cs typeface="Constantia"/>
              </a:rPr>
              <a:t>3 lo</a:t>
            </a:r>
            <a:r>
              <a:rPr sz="2600" spc="-10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se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ls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</a:t>
            </a:r>
            <a:r>
              <a:rPr sz="2600" spc="-55" dirty="0">
                <a:latin typeface="Constantia"/>
                <a:cs typeface="Constantia"/>
              </a:rPr>
              <a:t>a</a:t>
            </a:r>
            <a:r>
              <a:rPr sz="2600" dirty="0">
                <a:latin typeface="Constantia"/>
                <a:cs typeface="Constantia"/>
              </a:rPr>
              <a:t>y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Oral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antibiotic- </a:t>
            </a:r>
            <a:r>
              <a:rPr sz="2600" spc="-10" dirty="0">
                <a:latin typeface="Constantia"/>
                <a:cs typeface="Constantia"/>
              </a:rPr>
              <a:t>Metronidazole,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Rifaximin,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Neomycin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638252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3" y="1534630"/>
            <a:ext cx="3159443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4" dirty="0">
                <a:solidFill>
                  <a:schemeClr val="tx1"/>
                </a:solidFill>
              </a:rPr>
              <a:t>Toxic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spc="-4" dirty="0">
                <a:solidFill>
                  <a:schemeClr val="tx1"/>
                </a:solidFill>
              </a:rPr>
              <a:t>Hepatitis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392393"/>
            <a:ext cx="7219950" cy="1495602"/>
          </a:xfrm>
          <a:prstGeom prst="rect">
            <a:avLst/>
          </a:prstGeom>
        </p:spPr>
        <p:txBody>
          <a:bodyPr vert="horz" wrap="square" lIns="0" tIns="40958" rIns="0" bIns="0" rtlCol="0">
            <a:spAutoFit/>
          </a:bodyPr>
          <a:lstStyle/>
          <a:p>
            <a:pPr marL="146685" marR="3810" indent="-137160">
              <a:lnSpc>
                <a:spcPct val="90000"/>
              </a:lnSpc>
              <a:spcBef>
                <a:spcPts val="32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53" dirty="0">
                <a:latin typeface="Tahoma"/>
                <a:cs typeface="Tahoma"/>
              </a:rPr>
              <a:t>Toxic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hepatitis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is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</a:t>
            </a:r>
            <a:r>
              <a:rPr sz="2100" spc="-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inflammatory</a:t>
            </a:r>
            <a:r>
              <a:rPr sz="2100" spc="3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condition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caused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by 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ingestion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or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inhalation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certain substances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Dry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cleaning, </a:t>
            </a:r>
            <a:r>
              <a:rPr sz="2100" spc="-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fluid,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Glue,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Insecticides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–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pesticides,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Poisonous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mushrooms,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Rat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poison,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30" dirty="0">
                <a:latin typeface="Tahoma"/>
                <a:cs typeface="Tahoma"/>
              </a:rPr>
              <a:t>Tylenol,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Aspirin,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Thorazine,</a:t>
            </a:r>
            <a:r>
              <a:rPr sz="2100" spc="3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INH,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23" dirty="0">
                <a:latin typeface="Tahoma"/>
                <a:cs typeface="Tahoma"/>
              </a:rPr>
              <a:t>Valium</a:t>
            </a:r>
            <a:r>
              <a:rPr sz="2100" spc="3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 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Alcohol.</a:t>
            </a:r>
            <a:endParaRPr sz="2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394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592899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20" dirty="0">
                <a:solidFill>
                  <a:srgbClr val="04607A"/>
                </a:solidFill>
                <a:latin typeface="Calibri"/>
                <a:cs typeface="Calibri"/>
              </a:rPr>
              <a:t>Hepatorenal</a:t>
            </a:r>
            <a:r>
              <a:rPr b="0" spc="-6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b="0" spc="-25" dirty="0">
                <a:solidFill>
                  <a:srgbClr val="04607A"/>
                </a:solidFill>
                <a:latin typeface="Calibri"/>
                <a:cs typeface="Calibri"/>
              </a:rPr>
              <a:t>syndrome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869389"/>
            <a:ext cx="7962265" cy="3525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15" dirty="0">
                <a:latin typeface="Constantia"/>
                <a:cs typeface="Constantia"/>
              </a:rPr>
              <a:t>Occurs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in</a:t>
            </a:r>
            <a:r>
              <a:rPr sz="2800" spc="-9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patients</a:t>
            </a:r>
            <a:r>
              <a:rPr sz="2800" spc="-13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with</a:t>
            </a:r>
            <a:r>
              <a:rPr sz="2800" spc="-10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advanced</a:t>
            </a:r>
            <a:r>
              <a:rPr sz="2800" spc="-2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CLD &amp;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ascitis</a:t>
            </a:r>
            <a:endParaRPr sz="2800">
              <a:latin typeface="Constantia"/>
              <a:cs typeface="Constantia"/>
            </a:endParaRPr>
          </a:p>
          <a:p>
            <a:pPr marL="286385" marR="5080" indent="-274320">
              <a:lnSpc>
                <a:spcPts val="2690"/>
              </a:lnSpc>
              <a:spcBef>
                <a:spcPts val="65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25" dirty="0">
                <a:latin typeface="Constantia"/>
                <a:cs typeface="Constantia"/>
              </a:rPr>
              <a:t>Marked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by</a:t>
            </a:r>
            <a:r>
              <a:rPr sz="2800" spc="-11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renal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impairment</a:t>
            </a:r>
            <a:r>
              <a:rPr sz="2800" spc="-7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in</a:t>
            </a:r>
            <a:r>
              <a:rPr sz="2800" spc="-8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14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absence</a:t>
            </a:r>
            <a:r>
              <a:rPr sz="2800" spc="-15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of</a:t>
            </a:r>
            <a:r>
              <a:rPr sz="2800" spc="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any </a:t>
            </a:r>
            <a:r>
              <a:rPr sz="2800" spc="-69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renal</a:t>
            </a:r>
            <a:r>
              <a:rPr sz="2800" spc="-5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parenchymal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disease</a:t>
            </a:r>
            <a:r>
              <a:rPr sz="2800" spc="-12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or</a:t>
            </a:r>
            <a:r>
              <a:rPr sz="2800" spc="-14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shock</a:t>
            </a:r>
            <a:endParaRPr sz="2800">
              <a:latin typeface="Constantia"/>
              <a:cs typeface="Constantia"/>
            </a:endParaRPr>
          </a:p>
          <a:p>
            <a:pPr marL="286385" marR="1393825" indent="-274320">
              <a:lnSpc>
                <a:spcPct val="80000"/>
              </a:lnSpc>
              <a:spcBef>
                <a:spcPts val="69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Oliguria, </a:t>
            </a:r>
            <a:r>
              <a:rPr sz="2800" spc="-15" dirty="0">
                <a:latin typeface="Constantia"/>
                <a:cs typeface="Constantia"/>
              </a:rPr>
              <a:t>hyponatremia </a:t>
            </a:r>
            <a:r>
              <a:rPr sz="2800" spc="-5" dirty="0">
                <a:latin typeface="Constantia"/>
                <a:cs typeface="Constantia"/>
              </a:rPr>
              <a:t>&amp; </a:t>
            </a:r>
            <a:r>
              <a:rPr sz="2800" spc="-30" dirty="0">
                <a:latin typeface="Constantia"/>
                <a:cs typeface="Constantia"/>
              </a:rPr>
              <a:t>low </a:t>
            </a:r>
            <a:r>
              <a:rPr sz="2800" spc="-5" dirty="0">
                <a:latin typeface="Constantia"/>
                <a:cs typeface="Constantia"/>
              </a:rPr>
              <a:t>urinary </a:t>
            </a:r>
            <a:r>
              <a:rPr sz="2800" spc="-30" dirty="0">
                <a:latin typeface="Constantia"/>
                <a:cs typeface="Constantia"/>
              </a:rPr>
              <a:t>Na </a:t>
            </a:r>
            <a:r>
              <a:rPr sz="2800" spc="-69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accompany</a:t>
            </a:r>
            <a:r>
              <a:rPr sz="2800" spc="-114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raised</a:t>
            </a:r>
            <a:r>
              <a:rPr sz="2800" spc="-8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creatinine</a:t>
            </a:r>
            <a:endParaRPr sz="2800">
              <a:latin typeface="Constantia"/>
              <a:cs typeface="Constantia"/>
            </a:endParaRPr>
          </a:p>
          <a:p>
            <a:pPr marL="286385" marR="1287145" indent="-274320">
              <a:lnSpc>
                <a:spcPts val="2690"/>
              </a:lnSpc>
              <a:spcBef>
                <a:spcPts val="65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Albumin infusion, </a:t>
            </a:r>
            <a:r>
              <a:rPr sz="2800" spc="-5" dirty="0">
                <a:latin typeface="Constantia"/>
                <a:cs typeface="Constantia"/>
              </a:rPr>
              <a:t>with </a:t>
            </a:r>
            <a:r>
              <a:rPr sz="2800" spc="-10" dirty="0">
                <a:latin typeface="Constantia"/>
                <a:cs typeface="Constantia"/>
              </a:rPr>
              <a:t>vasoconstrictors </a:t>
            </a:r>
            <a:r>
              <a:rPr sz="2800" spc="-5" dirty="0">
                <a:latin typeface="Constantia"/>
                <a:cs typeface="Constantia"/>
              </a:rPr>
              <a:t> (norepinephrine,</a:t>
            </a:r>
            <a:r>
              <a:rPr sz="2800" spc="-11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terlipressin/ornipressin, </a:t>
            </a:r>
            <a:r>
              <a:rPr sz="2800" spc="-69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octreotide)</a:t>
            </a:r>
            <a:r>
              <a:rPr sz="2800" spc="-10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may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help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25" dirty="0">
                <a:latin typeface="Constantia"/>
                <a:cs typeface="Constantia"/>
              </a:rPr>
              <a:t>Liver</a:t>
            </a:r>
            <a:r>
              <a:rPr sz="2800" spc="-14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transplantation </a:t>
            </a:r>
            <a:r>
              <a:rPr sz="2800" spc="-5" dirty="0">
                <a:latin typeface="Constantia"/>
                <a:cs typeface="Constantia"/>
              </a:rPr>
              <a:t>is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Rx</a:t>
            </a:r>
            <a:r>
              <a:rPr sz="2800" spc="-114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of</a:t>
            </a:r>
            <a:r>
              <a:rPr sz="2800" spc="-1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choice</a:t>
            </a:r>
            <a:endParaRPr sz="28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50752072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660590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0" dirty="0">
                <a:solidFill>
                  <a:srgbClr val="04607A"/>
                </a:solidFill>
                <a:latin typeface="Calibri"/>
                <a:cs typeface="Calibri"/>
              </a:rPr>
              <a:t>Hepatocellular</a:t>
            </a:r>
            <a:r>
              <a:rPr b="0" spc="-95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b="0" spc="-15" dirty="0">
                <a:solidFill>
                  <a:srgbClr val="04607A"/>
                </a:solidFill>
                <a:latin typeface="Calibri"/>
                <a:cs typeface="Calibri"/>
              </a:rPr>
              <a:t>carcinoma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869389"/>
            <a:ext cx="7040880" cy="4025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Associated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with</a:t>
            </a:r>
            <a:r>
              <a:rPr sz="2800" spc="-114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cirrhosis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in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~80%</a:t>
            </a:r>
            <a:endParaRPr sz="2800">
              <a:latin typeface="Constantia"/>
              <a:cs typeface="Constantia"/>
            </a:endParaRPr>
          </a:p>
          <a:p>
            <a:pPr marL="286385" marR="5080" indent="-274320">
              <a:lnSpc>
                <a:spcPts val="2690"/>
              </a:lnSpc>
              <a:spcBef>
                <a:spcPts val="65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latin typeface="Constantia"/>
                <a:cs typeface="Constantia"/>
              </a:rPr>
              <a:t>Suspect</a:t>
            </a:r>
            <a:r>
              <a:rPr sz="2800" spc="-8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if-</a:t>
            </a:r>
            <a:r>
              <a:rPr sz="2800" spc="-8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worsening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of</a:t>
            </a:r>
            <a:r>
              <a:rPr sz="2800" spc="60" dirty="0">
                <a:latin typeface="Constantia"/>
                <a:cs typeface="Constantia"/>
              </a:rPr>
              <a:t> </a:t>
            </a:r>
            <a:r>
              <a:rPr sz="2800" spc="-50" dirty="0">
                <a:latin typeface="Constantia"/>
                <a:cs typeface="Constantia"/>
              </a:rPr>
              <a:t>CLD,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enlarged</a:t>
            </a:r>
            <a:r>
              <a:rPr sz="2800" spc="-5" dirty="0">
                <a:latin typeface="Constantia"/>
                <a:cs typeface="Constantia"/>
              </a:rPr>
              <a:t> </a:t>
            </a:r>
            <a:r>
              <a:rPr sz="2800" spc="-55" dirty="0">
                <a:latin typeface="Constantia"/>
                <a:cs typeface="Constantia"/>
              </a:rPr>
              <a:t>liver, </a:t>
            </a:r>
            <a:r>
              <a:rPr sz="2800" spc="-68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hemorrhagic</a:t>
            </a:r>
            <a:r>
              <a:rPr sz="2800" spc="-14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ascitis,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weight</a:t>
            </a:r>
            <a:r>
              <a:rPr sz="2800" spc="-8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loss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latin typeface="Constantia"/>
                <a:cs typeface="Constantia"/>
              </a:rPr>
              <a:t>Dx-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0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CT/MRI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contrast-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Raised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AFP-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α-fetoprotein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385"/>
              </a:lnSpc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dirty="0">
                <a:latin typeface="Constantia"/>
                <a:cs typeface="Constantia"/>
              </a:rPr>
              <a:t>L</a:t>
            </a:r>
            <a:r>
              <a:rPr sz="2000" spc="-30" dirty="0">
                <a:latin typeface="Constantia"/>
                <a:cs typeface="Constantia"/>
              </a:rPr>
              <a:t>i</a:t>
            </a:r>
            <a:r>
              <a:rPr sz="2000" spc="-45" dirty="0">
                <a:latin typeface="Constantia"/>
                <a:cs typeface="Constantia"/>
              </a:rPr>
              <a:t>v</a:t>
            </a:r>
            <a:r>
              <a:rPr sz="2000" dirty="0">
                <a:latin typeface="Constantia"/>
                <a:cs typeface="Constantia"/>
              </a:rPr>
              <a:t>er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bi</a:t>
            </a:r>
            <a:r>
              <a:rPr sz="2000" spc="-10" dirty="0">
                <a:latin typeface="Constantia"/>
                <a:cs typeface="Constantia"/>
              </a:rPr>
              <a:t>op</a:t>
            </a:r>
            <a:r>
              <a:rPr sz="2000" dirty="0">
                <a:latin typeface="Constantia"/>
                <a:cs typeface="Constantia"/>
              </a:rPr>
              <a:t>sy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3345"/>
              </a:lnSpc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latin typeface="Constantia"/>
                <a:cs typeface="Constantia"/>
              </a:rPr>
              <a:t>Rx-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5"/>
              </a:spcBef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Early-resection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385"/>
              </a:lnSpc>
              <a:buClr>
                <a:srgbClr val="0AD0D9"/>
              </a:buClr>
              <a:buSzPct val="9500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Advanced- </a:t>
            </a:r>
            <a:r>
              <a:rPr sz="2000" spc="-15" dirty="0">
                <a:latin typeface="Constantia"/>
                <a:cs typeface="Constantia"/>
              </a:rPr>
              <a:t>liver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transplantation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or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local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palliative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treatment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3345"/>
              </a:lnSpc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latin typeface="Constantia"/>
                <a:cs typeface="Constantia"/>
              </a:rPr>
              <a:t>Screening-</a:t>
            </a:r>
            <a:r>
              <a:rPr sz="2800" spc="-4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US</a:t>
            </a:r>
            <a:r>
              <a:rPr sz="2800" spc="-1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&amp;</a:t>
            </a:r>
            <a:r>
              <a:rPr sz="2800" spc="-4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AFP</a:t>
            </a:r>
            <a:r>
              <a:rPr sz="2800" spc="-10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q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6</a:t>
            </a:r>
            <a:r>
              <a:rPr sz="2800" spc="-1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months</a:t>
            </a:r>
            <a:endParaRPr sz="28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92543641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535114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5" dirty="0">
                <a:solidFill>
                  <a:srgbClr val="04607A"/>
                </a:solidFill>
                <a:latin typeface="Calibri"/>
                <a:cs typeface="Calibri"/>
              </a:rPr>
              <a:t>Liver</a:t>
            </a:r>
            <a:r>
              <a:rPr b="0" spc="-35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b="0" spc="-20" dirty="0">
                <a:solidFill>
                  <a:srgbClr val="04607A"/>
                </a:solidFill>
                <a:latin typeface="Calibri"/>
                <a:cs typeface="Calibri"/>
              </a:rPr>
              <a:t>transplantation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869160"/>
            <a:ext cx="4759325" cy="145224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600" spc="-35" dirty="0">
                <a:latin typeface="Constantia"/>
                <a:cs typeface="Constantia"/>
              </a:rPr>
              <a:t>Donor,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cost,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technical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expertise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Option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ESLD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600" spc="-30" dirty="0">
                <a:latin typeface="Constantia"/>
                <a:cs typeface="Constantia"/>
              </a:rPr>
              <a:t>GVHD,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recurrence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6251937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884" y="1395983"/>
            <a:ext cx="8714232" cy="31135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4884" y="4715255"/>
            <a:ext cx="8714232" cy="15346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6821" y="499617"/>
            <a:ext cx="8216900" cy="545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48055" algn="ctr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424455"/>
                </a:solidFill>
                <a:latin typeface="Trebuchet MS"/>
                <a:cs typeface="Trebuchet MS"/>
              </a:rPr>
              <a:t>LIVER</a:t>
            </a:r>
            <a:r>
              <a:rPr sz="3600" spc="-40" dirty="0">
                <a:solidFill>
                  <a:srgbClr val="424455"/>
                </a:solidFill>
                <a:latin typeface="Trebuchet MS"/>
                <a:cs typeface="Trebuchet MS"/>
              </a:rPr>
              <a:t> </a:t>
            </a:r>
            <a:r>
              <a:rPr sz="3600" spc="-60" dirty="0">
                <a:solidFill>
                  <a:srgbClr val="424455"/>
                </a:solidFill>
                <a:latin typeface="Trebuchet MS"/>
                <a:cs typeface="Trebuchet MS"/>
              </a:rPr>
              <a:t>FAILURE</a:t>
            </a:r>
            <a:endParaRPr sz="3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800">
              <a:latin typeface="Trebuchet MS"/>
              <a:cs typeface="Trebuchet MS"/>
            </a:endParaRPr>
          </a:p>
          <a:p>
            <a:pPr marL="89535" marR="5080" algn="just">
              <a:lnSpc>
                <a:spcPct val="85200"/>
              </a:lnSpc>
            </a:pPr>
            <a:r>
              <a:rPr sz="3600" dirty="0">
                <a:latin typeface="Georgia"/>
                <a:cs typeface="Georgia"/>
              </a:rPr>
              <a:t>Liver </a:t>
            </a:r>
            <a:r>
              <a:rPr sz="3600" spc="-5" dirty="0">
                <a:latin typeface="Georgia"/>
                <a:cs typeface="Georgia"/>
              </a:rPr>
              <a:t>failure </a:t>
            </a:r>
            <a:r>
              <a:rPr sz="3600" dirty="0">
                <a:latin typeface="Georgia"/>
                <a:cs typeface="Georgia"/>
              </a:rPr>
              <a:t>is </a:t>
            </a:r>
            <a:r>
              <a:rPr sz="3600" spc="-5" dirty="0">
                <a:latin typeface="Georgia"/>
                <a:cs typeface="Georgia"/>
              </a:rPr>
              <a:t>an uncommon condition </a:t>
            </a:r>
            <a:r>
              <a:rPr sz="3600" dirty="0">
                <a:latin typeface="Georgia"/>
                <a:cs typeface="Georgia"/>
              </a:rPr>
              <a:t> in</a:t>
            </a:r>
            <a:r>
              <a:rPr sz="3600" spc="5" dirty="0">
                <a:latin typeface="Georgia"/>
                <a:cs typeface="Georgia"/>
              </a:rPr>
              <a:t> </a:t>
            </a:r>
            <a:r>
              <a:rPr sz="3600" spc="-5" dirty="0">
                <a:latin typeface="Georgia"/>
                <a:cs typeface="Georgia"/>
              </a:rPr>
              <a:t>which</a:t>
            </a:r>
            <a:r>
              <a:rPr sz="3600" dirty="0">
                <a:latin typeface="Georgia"/>
                <a:cs typeface="Georgia"/>
              </a:rPr>
              <a:t> rapid</a:t>
            </a:r>
            <a:r>
              <a:rPr sz="3600" spc="5" dirty="0">
                <a:latin typeface="Georgia"/>
                <a:cs typeface="Georgia"/>
              </a:rPr>
              <a:t> </a:t>
            </a:r>
            <a:r>
              <a:rPr sz="3600" spc="-5" dirty="0">
                <a:latin typeface="Georgia"/>
                <a:cs typeface="Georgia"/>
              </a:rPr>
              <a:t>deterioration</a:t>
            </a:r>
            <a:r>
              <a:rPr sz="3600" dirty="0">
                <a:latin typeface="Georgia"/>
                <a:cs typeface="Georgia"/>
              </a:rPr>
              <a:t> of</a:t>
            </a:r>
            <a:r>
              <a:rPr sz="3600" spc="5" dirty="0">
                <a:latin typeface="Georgia"/>
                <a:cs typeface="Georgia"/>
              </a:rPr>
              <a:t> </a:t>
            </a:r>
            <a:r>
              <a:rPr sz="3600" dirty="0">
                <a:latin typeface="Georgia"/>
                <a:cs typeface="Georgia"/>
              </a:rPr>
              <a:t>liver </a:t>
            </a:r>
            <a:r>
              <a:rPr sz="3600" spc="5" dirty="0">
                <a:latin typeface="Georgia"/>
                <a:cs typeface="Georgia"/>
              </a:rPr>
              <a:t> </a:t>
            </a:r>
            <a:r>
              <a:rPr sz="3600" spc="-5" dirty="0">
                <a:latin typeface="Georgia"/>
                <a:cs typeface="Georgia"/>
              </a:rPr>
              <a:t>function</a:t>
            </a:r>
            <a:r>
              <a:rPr sz="3600" dirty="0">
                <a:latin typeface="Georgia"/>
                <a:cs typeface="Georgia"/>
              </a:rPr>
              <a:t> results</a:t>
            </a:r>
            <a:r>
              <a:rPr sz="3600" spc="5" dirty="0">
                <a:latin typeface="Georgia"/>
                <a:cs typeface="Georgia"/>
              </a:rPr>
              <a:t> </a:t>
            </a:r>
            <a:r>
              <a:rPr sz="3600" dirty="0">
                <a:latin typeface="Georgia"/>
                <a:cs typeface="Georgia"/>
              </a:rPr>
              <a:t>in</a:t>
            </a:r>
            <a:r>
              <a:rPr sz="3600" spc="5" dirty="0">
                <a:latin typeface="Georgia"/>
                <a:cs typeface="Georgia"/>
              </a:rPr>
              <a:t> </a:t>
            </a:r>
            <a:r>
              <a:rPr sz="3600" spc="-5" dirty="0">
                <a:latin typeface="Georgia"/>
                <a:cs typeface="Georgia"/>
              </a:rPr>
              <a:t>coagulopathy</a:t>
            </a:r>
            <a:r>
              <a:rPr sz="3600" dirty="0">
                <a:latin typeface="Georgia"/>
                <a:cs typeface="Georgia"/>
              </a:rPr>
              <a:t> and </a:t>
            </a:r>
            <a:r>
              <a:rPr sz="3600" spc="5" dirty="0">
                <a:latin typeface="Georgia"/>
                <a:cs typeface="Georgia"/>
              </a:rPr>
              <a:t> </a:t>
            </a:r>
            <a:r>
              <a:rPr sz="3600" dirty="0">
                <a:latin typeface="Georgia"/>
                <a:cs typeface="Georgia"/>
              </a:rPr>
              <a:t>alteration</a:t>
            </a:r>
            <a:r>
              <a:rPr sz="3600" spc="5" dirty="0">
                <a:latin typeface="Georgia"/>
                <a:cs typeface="Georgia"/>
              </a:rPr>
              <a:t> </a:t>
            </a:r>
            <a:r>
              <a:rPr sz="3600" dirty="0">
                <a:latin typeface="Georgia"/>
                <a:cs typeface="Georgia"/>
              </a:rPr>
              <a:t>in</a:t>
            </a:r>
            <a:r>
              <a:rPr sz="3600" spc="5" dirty="0">
                <a:latin typeface="Georgia"/>
                <a:cs typeface="Georgia"/>
              </a:rPr>
              <a:t> </a:t>
            </a:r>
            <a:r>
              <a:rPr sz="3600" spc="-5" dirty="0">
                <a:latin typeface="Georgia"/>
                <a:cs typeface="Georgia"/>
              </a:rPr>
              <a:t>the</a:t>
            </a:r>
            <a:r>
              <a:rPr sz="3600" dirty="0">
                <a:latin typeface="Georgia"/>
                <a:cs typeface="Georgia"/>
              </a:rPr>
              <a:t> mental</a:t>
            </a:r>
            <a:r>
              <a:rPr sz="3600" spc="5" dirty="0">
                <a:latin typeface="Georgia"/>
                <a:cs typeface="Georgia"/>
              </a:rPr>
              <a:t> </a:t>
            </a:r>
            <a:r>
              <a:rPr sz="3600" spc="-5" dirty="0">
                <a:latin typeface="Georgia"/>
                <a:cs typeface="Georgia"/>
              </a:rPr>
              <a:t>status( </a:t>
            </a:r>
            <a:r>
              <a:rPr sz="3600" spc="-855" dirty="0">
                <a:latin typeface="Georgia"/>
                <a:cs typeface="Georgia"/>
              </a:rPr>
              <a:t> </a:t>
            </a:r>
            <a:r>
              <a:rPr sz="3600" spc="-5" dirty="0">
                <a:latin typeface="Georgia"/>
                <a:cs typeface="Georgia"/>
              </a:rPr>
              <a:t>encephalopathy</a:t>
            </a:r>
            <a:r>
              <a:rPr sz="3600" spc="15" dirty="0">
                <a:latin typeface="Georgia"/>
                <a:cs typeface="Georgia"/>
              </a:rPr>
              <a:t> </a:t>
            </a:r>
            <a:r>
              <a:rPr sz="3600" dirty="0">
                <a:latin typeface="Georgia"/>
                <a:cs typeface="Georgia"/>
              </a:rPr>
              <a:t>).</a:t>
            </a:r>
            <a:endParaRPr sz="36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4100">
              <a:latin typeface="Georgia"/>
              <a:cs typeface="Georgia"/>
            </a:endParaRPr>
          </a:p>
          <a:p>
            <a:pPr marL="12700" marR="1062990">
              <a:lnSpc>
                <a:spcPts val="3679"/>
              </a:lnSpc>
              <a:spcBef>
                <a:spcPts val="2400"/>
              </a:spcBef>
            </a:pPr>
            <a:r>
              <a:rPr sz="3600" dirty="0">
                <a:latin typeface="Georgia"/>
                <a:cs typeface="Georgia"/>
              </a:rPr>
              <a:t>Liver </a:t>
            </a:r>
            <a:r>
              <a:rPr sz="3600" spc="-5" dirty="0">
                <a:latin typeface="Georgia"/>
                <a:cs typeface="Georgia"/>
              </a:rPr>
              <a:t>failure indicates that liver has </a:t>
            </a:r>
            <a:r>
              <a:rPr sz="3600" spc="-855" dirty="0">
                <a:latin typeface="Georgia"/>
                <a:cs typeface="Georgia"/>
              </a:rPr>
              <a:t> </a:t>
            </a:r>
            <a:r>
              <a:rPr sz="3600" spc="-5" dirty="0">
                <a:latin typeface="Georgia"/>
                <a:cs typeface="Georgia"/>
              </a:rPr>
              <a:t>sustained</a:t>
            </a:r>
            <a:r>
              <a:rPr sz="3600" spc="-30" dirty="0">
                <a:latin typeface="Georgia"/>
                <a:cs typeface="Georgia"/>
              </a:rPr>
              <a:t> </a:t>
            </a:r>
            <a:r>
              <a:rPr sz="3600" dirty="0">
                <a:latin typeface="Georgia"/>
                <a:cs typeface="Georgia"/>
              </a:rPr>
              <a:t>injury.</a:t>
            </a:r>
            <a:endParaRPr sz="36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4047711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345133"/>
            <a:ext cx="55492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424455"/>
                </a:solidFill>
                <a:latin typeface="Trebuchet MS"/>
                <a:cs typeface="Trebuchet MS"/>
              </a:rPr>
              <a:t>TYPES</a:t>
            </a:r>
            <a:r>
              <a:rPr spc="-20" dirty="0">
                <a:solidFill>
                  <a:srgbClr val="424455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424455"/>
                </a:solidFill>
                <a:latin typeface="Trebuchet MS"/>
                <a:cs typeface="Trebuchet MS"/>
              </a:rPr>
              <a:t>OF</a:t>
            </a:r>
            <a:r>
              <a:rPr spc="-20" dirty="0">
                <a:solidFill>
                  <a:srgbClr val="424455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424455"/>
                </a:solidFill>
                <a:latin typeface="Trebuchet MS"/>
                <a:cs typeface="Trebuchet MS"/>
              </a:rPr>
              <a:t>LIVER</a:t>
            </a:r>
            <a:r>
              <a:rPr spc="-20" dirty="0">
                <a:solidFill>
                  <a:srgbClr val="424455"/>
                </a:solidFill>
                <a:latin typeface="Trebuchet MS"/>
                <a:cs typeface="Trebuchet MS"/>
              </a:rPr>
              <a:t> </a:t>
            </a:r>
            <a:r>
              <a:rPr spc="-65" dirty="0">
                <a:solidFill>
                  <a:srgbClr val="424455"/>
                </a:solidFill>
                <a:latin typeface="Trebuchet MS"/>
                <a:cs typeface="Trebuchet MS"/>
              </a:rPr>
              <a:t>FAILURE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9288" y="2740151"/>
            <a:ext cx="3961129" cy="1750060"/>
            <a:chOff x="399288" y="2740151"/>
            <a:chExt cx="3961129" cy="17500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288" y="2763011"/>
              <a:ext cx="3960876" cy="16352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439" y="2740151"/>
              <a:ext cx="3147060" cy="17495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2795015"/>
              <a:ext cx="3845052" cy="151942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7200" y="2795015"/>
              <a:ext cx="3845560" cy="1519555"/>
            </a:xfrm>
            <a:custGeom>
              <a:avLst/>
              <a:gdLst/>
              <a:ahLst/>
              <a:cxnLst/>
              <a:rect l="l" t="t" r="r" b="b"/>
              <a:pathLst>
                <a:path w="3845560" h="1519554">
                  <a:moveTo>
                    <a:pt x="0" y="1519428"/>
                  </a:moveTo>
                  <a:lnTo>
                    <a:pt x="3845052" y="1519428"/>
                  </a:lnTo>
                  <a:lnTo>
                    <a:pt x="3845052" y="0"/>
                  </a:lnTo>
                  <a:lnTo>
                    <a:pt x="0" y="0"/>
                  </a:lnTo>
                  <a:lnTo>
                    <a:pt x="0" y="1519428"/>
                  </a:lnTo>
                  <a:close/>
                </a:path>
              </a:pathLst>
            </a:custGeom>
            <a:ln w="9144">
              <a:solidFill>
                <a:srgbClr val="9F4D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7200" y="2795016"/>
            <a:ext cx="3845560" cy="1519555"/>
          </a:xfrm>
          <a:prstGeom prst="rect">
            <a:avLst/>
          </a:prstGeom>
          <a:ln w="9144">
            <a:solidFill>
              <a:srgbClr val="9F4DA2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marL="1028065" marR="673735" indent="-346075">
              <a:lnSpc>
                <a:spcPts val="3279"/>
              </a:lnSpc>
              <a:spcBef>
                <a:spcPts val="1025"/>
              </a:spcBef>
            </a:pPr>
            <a:r>
              <a:rPr sz="3200" spc="-5" dirty="0">
                <a:latin typeface="Georgia"/>
                <a:cs typeface="Georgia"/>
              </a:rPr>
              <a:t>FULMINANT  </a:t>
            </a:r>
            <a:r>
              <a:rPr sz="3200" dirty="0">
                <a:latin typeface="Georgia"/>
                <a:cs typeface="Georgia"/>
              </a:rPr>
              <a:t>HEPATIC 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FAILURE</a:t>
            </a:r>
            <a:endParaRPr sz="3200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52627" y="4309871"/>
            <a:ext cx="3854450" cy="1722120"/>
            <a:chOff x="452627" y="4309871"/>
            <a:chExt cx="3854450" cy="1722120"/>
          </a:xfrm>
        </p:grpSpPr>
        <p:sp>
          <p:nvSpPr>
            <p:cNvPr id="10" name="object 10"/>
            <p:cNvSpPr/>
            <p:nvPr/>
          </p:nvSpPr>
          <p:spPr>
            <a:xfrm>
              <a:off x="457199" y="4314443"/>
              <a:ext cx="3845560" cy="1713230"/>
            </a:xfrm>
            <a:custGeom>
              <a:avLst/>
              <a:gdLst/>
              <a:ahLst/>
              <a:cxnLst/>
              <a:rect l="l" t="t" r="r" b="b"/>
              <a:pathLst>
                <a:path w="3845560" h="1713229">
                  <a:moveTo>
                    <a:pt x="3845052" y="0"/>
                  </a:moveTo>
                  <a:lnTo>
                    <a:pt x="0" y="0"/>
                  </a:lnTo>
                  <a:lnTo>
                    <a:pt x="0" y="1712975"/>
                  </a:lnTo>
                  <a:lnTo>
                    <a:pt x="3845052" y="1712975"/>
                  </a:lnTo>
                  <a:lnTo>
                    <a:pt x="3845052" y="0"/>
                  </a:lnTo>
                  <a:close/>
                </a:path>
              </a:pathLst>
            </a:custGeom>
            <a:solidFill>
              <a:srgbClr val="DFD0D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199" y="4314443"/>
              <a:ext cx="3845560" cy="1713230"/>
            </a:xfrm>
            <a:custGeom>
              <a:avLst/>
              <a:gdLst/>
              <a:ahLst/>
              <a:cxnLst/>
              <a:rect l="l" t="t" r="r" b="b"/>
              <a:pathLst>
                <a:path w="3845560" h="1713229">
                  <a:moveTo>
                    <a:pt x="0" y="1712975"/>
                  </a:moveTo>
                  <a:lnTo>
                    <a:pt x="3845052" y="1712975"/>
                  </a:lnTo>
                  <a:lnTo>
                    <a:pt x="3845052" y="0"/>
                  </a:lnTo>
                  <a:lnTo>
                    <a:pt x="0" y="0"/>
                  </a:lnTo>
                  <a:lnTo>
                    <a:pt x="0" y="1712975"/>
                  </a:lnTo>
                  <a:close/>
                </a:path>
              </a:pathLst>
            </a:custGeom>
            <a:ln w="9144">
              <a:solidFill>
                <a:srgbClr val="DFD0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57200" y="4392929"/>
            <a:ext cx="3845560" cy="134620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457200" marR="467359" indent="-287020">
              <a:lnSpc>
                <a:spcPct val="85300"/>
              </a:lnSpc>
              <a:spcBef>
                <a:spcPts val="665"/>
              </a:spcBef>
              <a:buChar char="•"/>
              <a:tabLst>
                <a:tab pos="457834" algn="l"/>
              </a:tabLst>
            </a:pPr>
            <a:r>
              <a:rPr sz="3200" spc="-5" dirty="0">
                <a:latin typeface="Georgia"/>
                <a:cs typeface="Georgia"/>
              </a:rPr>
              <a:t>Encephalop</a:t>
            </a:r>
            <a:r>
              <a:rPr sz="3200" spc="5" dirty="0">
                <a:latin typeface="Georgia"/>
                <a:cs typeface="Georgia"/>
              </a:rPr>
              <a:t>a</a:t>
            </a:r>
            <a:r>
              <a:rPr sz="3200" spc="-5" dirty="0">
                <a:latin typeface="Georgia"/>
                <a:cs typeface="Georgia"/>
              </a:rPr>
              <a:t>thy  starts </a:t>
            </a:r>
            <a:r>
              <a:rPr sz="3200" dirty="0">
                <a:latin typeface="Georgia"/>
                <a:cs typeface="Georgia"/>
              </a:rPr>
              <a:t>within 8 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weeks</a:t>
            </a:r>
            <a:endParaRPr sz="3200">
              <a:latin typeface="Georgia"/>
              <a:cs typeface="Georgi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783835" y="2763011"/>
            <a:ext cx="3961129" cy="1635760"/>
            <a:chOff x="4783835" y="2763011"/>
            <a:chExt cx="3961129" cy="163576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83835" y="2763011"/>
              <a:ext cx="3960875" cy="163525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1747" y="2795015"/>
              <a:ext cx="3845052" cy="151942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41747" y="2795015"/>
              <a:ext cx="3845560" cy="1519555"/>
            </a:xfrm>
            <a:custGeom>
              <a:avLst/>
              <a:gdLst/>
              <a:ahLst/>
              <a:cxnLst/>
              <a:rect l="l" t="t" r="r" b="b"/>
              <a:pathLst>
                <a:path w="3845559" h="1519554">
                  <a:moveTo>
                    <a:pt x="0" y="1519428"/>
                  </a:moveTo>
                  <a:lnTo>
                    <a:pt x="3845052" y="1519428"/>
                  </a:lnTo>
                  <a:lnTo>
                    <a:pt x="3845052" y="0"/>
                  </a:lnTo>
                  <a:lnTo>
                    <a:pt x="0" y="0"/>
                  </a:lnTo>
                  <a:lnTo>
                    <a:pt x="0" y="1519428"/>
                  </a:lnTo>
                  <a:close/>
                </a:path>
              </a:pathLst>
            </a:custGeom>
            <a:ln w="9144">
              <a:solidFill>
                <a:srgbClr val="C464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846320" y="3046857"/>
            <a:ext cx="3836035" cy="93027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626745" marR="583565" indent="-36830">
              <a:lnSpc>
                <a:spcPts val="3279"/>
              </a:lnSpc>
              <a:spcBef>
                <a:spcPts val="680"/>
              </a:spcBef>
            </a:pPr>
            <a:r>
              <a:rPr sz="3200" spc="-5" dirty="0">
                <a:latin typeface="Georgia"/>
                <a:cs typeface="Georgia"/>
              </a:rPr>
              <a:t>Non</a:t>
            </a:r>
            <a:r>
              <a:rPr sz="3200" spc="-75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fulminant </a:t>
            </a:r>
            <a:r>
              <a:rPr sz="3200" spc="-760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hepatic</a:t>
            </a:r>
            <a:r>
              <a:rPr sz="3200" spc="-70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failure</a:t>
            </a:r>
            <a:endParaRPr sz="3200">
              <a:latin typeface="Georgia"/>
              <a:cs typeface="Georg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837176" y="4287011"/>
            <a:ext cx="3854450" cy="1722120"/>
            <a:chOff x="4837176" y="4287011"/>
            <a:chExt cx="3854450" cy="1722120"/>
          </a:xfrm>
        </p:grpSpPr>
        <p:sp>
          <p:nvSpPr>
            <p:cNvPr id="19" name="object 19"/>
            <p:cNvSpPr/>
            <p:nvPr/>
          </p:nvSpPr>
          <p:spPr>
            <a:xfrm>
              <a:off x="4841748" y="4291583"/>
              <a:ext cx="3845560" cy="1713230"/>
            </a:xfrm>
            <a:custGeom>
              <a:avLst/>
              <a:gdLst/>
              <a:ahLst/>
              <a:cxnLst/>
              <a:rect l="l" t="t" r="r" b="b"/>
              <a:pathLst>
                <a:path w="3845559" h="1713229">
                  <a:moveTo>
                    <a:pt x="3845052" y="0"/>
                  </a:moveTo>
                  <a:lnTo>
                    <a:pt x="0" y="0"/>
                  </a:lnTo>
                  <a:lnTo>
                    <a:pt x="0" y="1712976"/>
                  </a:lnTo>
                  <a:lnTo>
                    <a:pt x="3845052" y="1712976"/>
                  </a:lnTo>
                  <a:lnTo>
                    <a:pt x="3845052" y="0"/>
                  </a:lnTo>
                  <a:close/>
                </a:path>
              </a:pathLst>
            </a:custGeom>
            <a:solidFill>
              <a:srgbClr val="EAD2CD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41748" y="4291583"/>
              <a:ext cx="3845560" cy="1713230"/>
            </a:xfrm>
            <a:custGeom>
              <a:avLst/>
              <a:gdLst/>
              <a:ahLst/>
              <a:cxnLst/>
              <a:rect l="l" t="t" r="r" b="b"/>
              <a:pathLst>
                <a:path w="3845559" h="1713229">
                  <a:moveTo>
                    <a:pt x="0" y="1712976"/>
                  </a:moveTo>
                  <a:lnTo>
                    <a:pt x="3845052" y="1712976"/>
                  </a:lnTo>
                  <a:lnTo>
                    <a:pt x="3845052" y="0"/>
                  </a:lnTo>
                  <a:lnTo>
                    <a:pt x="0" y="0"/>
                  </a:lnTo>
                  <a:lnTo>
                    <a:pt x="0" y="1712976"/>
                  </a:lnTo>
                  <a:close/>
                </a:path>
              </a:pathLst>
            </a:custGeom>
            <a:ln w="9144">
              <a:solidFill>
                <a:srgbClr val="EAD2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841747" y="4314444"/>
            <a:ext cx="3845560" cy="1694814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457200" marR="443230" indent="-287020" algn="just">
              <a:lnSpc>
                <a:spcPts val="3279"/>
              </a:lnSpc>
              <a:spcBef>
                <a:spcPts val="1120"/>
              </a:spcBef>
              <a:buChar char="•"/>
              <a:tabLst>
                <a:tab pos="457834" algn="l"/>
              </a:tabLst>
            </a:pPr>
            <a:r>
              <a:rPr sz="3200" spc="-5" dirty="0">
                <a:latin typeface="Georgia"/>
                <a:cs typeface="Georgia"/>
              </a:rPr>
              <a:t>Encephalopathy </a:t>
            </a:r>
            <a:r>
              <a:rPr sz="3200" spc="-760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starts</a:t>
            </a:r>
            <a:r>
              <a:rPr sz="3200" spc="-45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between</a:t>
            </a:r>
            <a:r>
              <a:rPr sz="3200" spc="-50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8 </a:t>
            </a:r>
            <a:r>
              <a:rPr sz="3200" spc="-760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to</a:t>
            </a:r>
            <a:r>
              <a:rPr sz="3200" spc="-15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26</a:t>
            </a:r>
            <a:r>
              <a:rPr sz="3200" spc="-15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weeks</a:t>
            </a:r>
            <a:endParaRPr sz="32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2960438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345133"/>
            <a:ext cx="49041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424455"/>
                </a:solidFill>
                <a:latin typeface="Trebuchet MS"/>
                <a:cs typeface="Trebuchet MS"/>
              </a:rPr>
              <a:t>ACUTE</a:t>
            </a:r>
            <a:r>
              <a:rPr spc="-25" dirty="0">
                <a:solidFill>
                  <a:srgbClr val="424455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424455"/>
                </a:solidFill>
                <a:latin typeface="Trebuchet MS"/>
                <a:cs typeface="Trebuchet MS"/>
              </a:rPr>
              <a:t>LIVER</a:t>
            </a:r>
            <a:r>
              <a:rPr spc="-30" dirty="0">
                <a:solidFill>
                  <a:srgbClr val="424455"/>
                </a:solidFill>
                <a:latin typeface="Trebuchet MS"/>
                <a:cs typeface="Trebuchet MS"/>
              </a:rPr>
              <a:t> </a:t>
            </a:r>
            <a:r>
              <a:rPr spc="-65" dirty="0">
                <a:solidFill>
                  <a:srgbClr val="424455"/>
                </a:solidFill>
                <a:latin typeface="Trebuchet MS"/>
                <a:cs typeface="Trebuchet MS"/>
              </a:rPr>
              <a:t>FAILURE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552" y="2059304"/>
            <a:ext cx="8628894" cy="47053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5324" y="3004515"/>
            <a:ext cx="7549515" cy="268224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 marR="5080" indent="3175" algn="ctr">
              <a:lnSpc>
                <a:spcPct val="85300"/>
              </a:lnSpc>
              <a:spcBef>
                <a:spcPts val="960"/>
              </a:spcBef>
              <a:tabLst>
                <a:tab pos="6986270" algn="l"/>
              </a:tabLst>
            </a:pPr>
            <a:r>
              <a:rPr sz="4900" spc="-5" dirty="0">
                <a:latin typeface="Georgia"/>
                <a:cs typeface="Georgia"/>
              </a:rPr>
              <a:t>Acute</a:t>
            </a:r>
            <a:r>
              <a:rPr sz="4900" spc="5" dirty="0">
                <a:latin typeface="Georgia"/>
                <a:cs typeface="Georgia"/>
              </a:rPr>
              <a:t> </a:t>
            </a:r>
            <a:r>
              <a:rPr sz="4900" spc="-5" dirty="0">
                <a:latin typeface="Georgia"/>
                <a:cs typeface="Georgia"/>
              </a:rPr>
              <a:t>liver</a:t>
            </a:r>
            <a:r>
              <a:rPr sz="4900" spc="10" dirty="0">
                <a:latin typeface="Georgia"/>
                <a:cs typeface="Georgia"/>
              </a:rPr>
              <a:t> </a:t>
            </a:r>
            <a:r>
              <a:rPr sz="4900" spc="-5" dirty="0">
                <a:latin typeface="Georgia"/>
                <a:cs typeface="Georgia"/>
              </a:rPr>
              <a:t>failure</a:t>
            </a:r>
            <a:r>
              <a:rPr sz="4900" spc="10" dirty="0">
                <a:latin typeface="Georgia"/>
                <a:cs typeface="Georgia"/>
              </a:rPr>
              <a:t> </a:t>
            </a:r>
            <a:r>
              <a:rPr sz="4900" spc="-5" dirty="0">
                <a:latin typeface="Georgia"/>
                <a:cs typeface="Georgia"/>
              </a:rPr>
              <a:t>(ALF)	</a:t>
            </a:r>
            <a:r>
              <a:rPr sz="4900" dirty="0">
                <a:latin typeface="Georgia"/>
                <a:cs typeface="Georgia"/>
              </a:rPr>
              <a:t>is </a:t>
            </a:r>
            <a:r>
              <a:rPr sz="4900" spc="-1170" dirty="0">
                <a:latin typeface="Georgia"/>
                <a:cs typeface="Georgia"/>
              </a:rPr>
              <a:t> </a:t>
            </a:r>
            <a:r>
              <a:rPr sz="4900" spc="-5" dirty="0">
                <a:latin typeface="Georgia"/>
                <a:cs typeface="Georgia"/>
              </a:rPr>
              <a:t>a</a:t>
            </a:r>
            <a:r>
              <a:rPr sz="4900" spc="-10" dirty="0">
                <a:latin typeface="Georgia"/>
                <a:cs typeface="Georgia"/>
              </a:rPr>
              <a:t> </a:t>
            </a:r>
            <a:r>
              <a:rPr sz="4900" spc="-5" dirty="0">
                <a:latin typeface="Georgia"/>
                <a:cs typeface="Georgia"/>
              </a:rPr>
              <a:t>rare</a:t>
            </a:r>
            <a:r>
              <a:rPr sz="4900" dirty="0">
                <a:latin typeface="Georgia"/>
                <a:cs typeface="Georgia"/>
              </a:rPr>
              <a:t> </a:t>
            </a:r>
            <a:r>
              <a:rPr sz="4900" spc="-10" dirty="0">
                <a:latin typeface="Georgia"/>
                <a:cs typeface="Georgia"/>
              </a:rPr>
              <a:t>condition </a:t>
            </a:r>
            <a:r>
              <a:rPr sz="4900" spc="-5" dirty="0">
                <a:latin typeface="Georgia"/>
                <a:cs typeface="Georgia"/>
              </a:rPr>
              <a:t> </a:t>
            </a:r>
            <a:r>
              <a:rPr sz="4900" spc="-10" dirty="0">
                <a:latin typeface="Georgia"/>
                <a:cs typeface="Georgia"/>
              </a:rPr>
              <a:t>characterized</a:t>
            </a:r>
            <a:r>
              <a:rPr sz="4900" spc="15" dirty="0">
                <a:latin typeface="Georgia"/>
                <a:cs typeface="Georgia"/>
              </a:rPr>
              <a:t> </a:t>
            </a:r>
            <a:r>
              <a:rPr sz="4900" spc="-5" dirty="0">
                <a:latin typeface="Georgia"/>
                <a:cs typeface="Georgia"/>
              </a:rPr>
              <a:t>by</a:t>
            </a:r>
            <a:r>
              <a:rPr sz="4900" spc="-10" dirty="0">
                <a:latin typeface="Georgia"/>
                <a:cs typeface="Georgia"/>
              </a:rPr>
              <a:t> </a:t>
            </a:r>
            <a:r>
              <a:rPr sz="4900" spc="-5" dirty="0">
                <a:latin typeface="Georgia"/>
                <a:cs typeface="Georgia"/>
              </a:rPr>
              <a:t>the</a:t>
            </a:r>
            <a:r>
              <a:rPr sz="4900" spc="5" dirty="0">
                <a:latin typeface="Georgia"/>
                <a:cs typeface="Georgia"/>
              </a:rPr>
              <a:t> </a:t>
            </a:r>
            <a:r>
              <a:rPr sz="4900" spc="-5" dirty="0">
                <a:latin typeface="Georgia"/>
                <a:cs typeface="Georgia"/>
              </a:rPr>
              <a:t>abrupt </a:t>
            </a:r>
            <a:r>
              <a:rPr sz="4900" spc="-1170" dirty="0">
                <a:latin typeface="Georgia"/>
                <a:cs typeface="Georgia"/>
              </a:rPr>
              <a:t> </a:t>
            </a:r>
            <a:r>
              <a:rPr sz="4900" spc="-10" dirty="0">
                <a:latin typeface="Georgia"/>
                <a:cs typeface="Georgia"/>
              </a:rPr>
              <a:t>onset</a:t>
            </a:r>
            <a:r>
              <a:rPr sz="4900" spc="5" dirty="0">
                <a:latin typeface="Georgia"/>
                <a:cs typeface="Georgia"/>
              </a:rPr>
              <a:t> </a:t>
            </a:r>
            <a:r>
              <a:rPr sz="4900" spc="-5" dirty="0">
                <a:latin typeface="Georgia"/>
                <a:cs typeface="Georgia"/>
              </a:rPr>
              <a:t>of </a:t>
            </a:r>
            <a:r>
              <a:rPr sz="4900" spc="-10" dirty="0">
                <a:latin typeface="Georgia"/>
                <a:cs typeface="Georgia"/>
              </a:rPr>
              <a:t>severe</a:t>
            </a:r>
            <a:r>
              <a:rPr sz="4900" dirty="0">
                <a:latin typeface="Georgia"/>
                <a:cs typeface="Georgia"/>
              </a:rPr>
              <a:t> </a:t>
            </a:r>
            <a:r>
              <a:rPr sz="4900" spc="-10" dirty="0">
                <a:latin typeface="Georgia"/>
                <a:cs typeface="Georgia"/>
              </a:rPr>
              <a:t>liver</a:t>
            </a:r>
            <a:r>
              <a:rPr sz="4900" spc="5" dirty="0">
                <a:latin typeface="Georgia"/>
                <a:cs typeface="Georgia"/>
              </a:rPr>
              <a:t> </a:t>
            </a:r>
            <a:r>
              <a:rPr sz="4900" spc="-5" dirty="0">
                <a:latin typeface="Georgia"/>
                <a:cs typeface="Georgia"/>
              </a:rPr>
              <a:t>injury.</a:t>
            </a:r>
            <a:endParaRPr sz="49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043380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7565" y="1345133"/>
            <a:ext cx="8496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424455"/>
                </a:solidFill>
                <a:latin typeface="Trebuchet MS"/>
                <a:cs typeface="Trebuchet MS"/>
              </a:rPr>
              <a:t>ALF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5668" y="2270887"/>
            <a:ext cx="7965440" cy="2990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6350" indent="-256540" algn="just">
              <a:lnSpc>
                <a:spcPct val="100000"/>
              </a:lnSpc>
              <a:spcBef>
                <a:spcPts val="105"/>
              </a:spcBef>
              <a:buClr>
                <a:srgbClr val="9F4DA2"/>
              </a:buClr>
              <a:buFont typeface="Georgia"/>
              <a:buChar char="•"/>
              <a:tabLst>
                <a:tab pos="359410" algn="l"/>
              </a:tabLst>
            </a:pPr>
            <a:r>
              <a:rPr dirty="0"/>
              <a:t>	</a:t>
            </a:r>
            <a:r>
              <a:rPr sz="3200" dirty="0">
                <a:latin typeface="Arial MT"/>
                <a:cs typeface="Arial MT"/>
              </a:rPr>
              <a:t>Acute liver </a:t>
            </a:r>
            <a:r>
              <a:rPr sz="3200" spc="-5" dirty="0">
                <a:latin typeface="Arial MT"/>
                <a:cs typeface="Arial MT"/>
              </a:rPr>
              <a:t>failure is loss of liver function 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that </a:t>
            </a:r>
            <a:r>
              <a:rPr sz="3200" dirty="0">
                <a:latin typeface="Arial MT"/>
                <a:cs typeface="Arial MT"/>
              </a:rPr>
              <a:t>occurs </a:t>
            </a:r>
            <a:r>
              <a:rPr sz="3200" spc="-5" dirty="0">
                <a:latin typeface="Arial MT"/>
                <a:cs typeface="Arial MT"/>
              </a:rPr>
              <a:t>rapidly </a:t>
            </a:r>
            <a:r>
              <a:rPr sz="3200" dirty="0">
                <a:latin typeface="Arial MT"/>
                <a:cs typeface="Arial MT"/>
              </a:rPr>
              <a:t>— </a:t>
            </a:r>
            <a:r>
              <a:rPr sz="3200" spc="-5" dirty="0">
                <a:latin typeface="Arial MT"/>
                <a:cs typeface="Arial MT"/>
              </a:rPr>
              <a:t>in </a:t>
            </a:r>
            <a:r>
              <a:rPr sz="3200" spc="-10" dirty="0">
                <a:latin typeface="Arial MT"/>
                <a:cs typeface="Arial MT"/>
              </a:rPr>
              <a:t>days </a:t>
            </a:r>
            <a:r>
              <a:rPr sz="3200" spc="-5" dirty="0">
                <a:latin typeface="Arial MT"/>
                <a:cs typeface="Arial MT"/>
              </a:rPr>
              <a:t>or weeks </a:t>
            </a:r>
            <a:r>
              <a:rPr sz="3200" dirty="0">
                <a:latin typeface="Arial MT"/>
                <a:cs typeface="Arial MT"/>
              </a:rPr>
              <a:t>— 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usually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</a:t>
            </a:r>
            <a:r>
              <a:rPr sz="3200" dirty="0">
                <a:latin typeface="Arial MT"/>
                <a:cs typeface="Arial MT"/>
              </a:rPr>
              <a:t> a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person</a:t>
            </a:r>
            <a:r>
              <a:rPr sz="3200" dirty="0">
                <a:latin typeface="Arial MT"/>
                <a:cs typeface="Arial MT"/>
              </a:rPr>
              <a:t> who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has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no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pre- </a:t>
            </a:r>
            <a:r>
              <a:rPr sz="3200" dirty="0">
                <a:latin typeface="Arial MT"/>
                <a:cs typeface="Arial MT"/>
              </a:rPr>
              <a:t> existing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liver</a:t>
            </a:r>
            <a:r>
              <a:rPr sz="3200" spc="-5" dirty="0">
                <a:latin typeface="Arial MT"/>
                <a:cs typeface="Arial MT"/>
              </a:rPr>
              <a:t> disease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.</a:t>
            </a:r>
            <a:endParaRPr sz="3200">
              <a:latin typeface="Arial MT"/>
              <a:cs typeface="Arial MT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Georgia"/>
              <a:buChar char="•"/>
              <a:tabLst>
                <a:tab pos="382270" algn="l"/>
              </a:tabLst>
            </a:pPr>
            <a:r>
              <a:rPr dirty="0"/>
              <a:t>	</a:t>
            </a:r>
            <a:r>
              <a:rPr sz="3200" dirty="0">
                <a:latin typeface="Arial MT"/>
                <a:cs typeface="Arial MT"/>
              </a:rPr>
              <a:t>It's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medical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emergency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that</a:t>
            </a:r>
            <a:r>
              <a:rPr sz="3200" dirty="0">
                <a:latin typeface="Arial MT"/>
                <a:cs typeface="Arial MT"/>
              </a:rPr>
              <a:t> requires 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hospitalization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.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89058146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ln w="57911">
            <a:solidFill>
              <a:srgbClr val="5C92B5"/>
            </a:solidFill>
          </a:ln>
        </p:spPr>
        <p:txBody>
          <a:bodyPr vert="horz" wrap="square" lIns="0" tIns="2178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15"/>
              </a:spcBef>
            </a:pPr>
            <a:r>
              <a:rPr spc="-10" dirty="0">
                <a:solidFill>
                  <a:srgbClr val="FF0000"/>
                </a:solidFill>
                <a:latin typeface="Gabriola"/>
                <a:cs typeface="Gabriola"/>
              </a:rPr>
              <a:t>INCIDENCE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5668" y="2270887"/>
            <a:ext cx="7964170" cy="35166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6985" indent="-256540" algn="just">
              <a:lnSpc>
                <a:spcPct val="100000"/>
              </a:lnSpc>
              <a:spcBef>
                <a:spcPts val="105"/>
              </a:spcBef>
              <a:buClr>
                <a:srgbClr val="9F4DA2"/>
              </a:buClr>
              <a:buFont typeface="Georgia"/>
              <a:buChar char="•"/>
              <a:tabLst>
                <a:tab pos="382270" algn="l"/>
              </a:tabLst>
            </a:pPr>
            <a:r>
              <a:rPr dirty="0"/>
              <a:t>	</a:t>
            </a:r>
            <a:r>
              <a:rPr sz="3200" spc="-5" dirty="0">
                <a:latin typeface="Arial MT"/>
                <a:cs typeface="Arial MT"/>
              </a:rPr>
              <a:t>In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developed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country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incidence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is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20" dirty="0">
                <a:latin typeface="Arial MT"/>
                <a:cs typeface="Arial MT"/>
              </a:rPr>
              <a:t>10 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cases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per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million people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per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40" dirty="0">
                <a:latin typeface="Arial MT"/>
                <a:cs typeface="Arial MT"/>
              </a:rPr>
              <a:t>year.</a:t>
            </a:r>
            <a:endParaRPr sz="3200">
              <a:latin typeface="Arial MT"/>
              <a:cs typeface="Arial MT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295"/>
              </a:spcBef>
              <a:buClr>
                <a:srgbClr val="9F4DA2"/>
              </a:buClr>
              <a:buFont typeface="Georgia"/>
              <a:buChar char="•"/>
              <a:tabLst>
                <a:tab pos="382270" algn="l"/>
              </a:tabLst>
            </a:pPr>
            <a:r>
              <a:rPr dirty="0"/>
              <a:t>	</a:t>
            </a:r>
            <a:r>
              <a:rPr sz="3200" spc="-5" dirty="0">
                <a:latin typeface="Arial MT"/>
                <a:cs typeface="Arial MT"/>
              </a:rPr>
              <a:t>it</a:t>
            </a:r>
            <a:r>
              <a:rPr sz="3200" spc="78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accounts</a:t>
            </a:r>
            <a:r>
              <a:rPr sz="3200" spc="79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for</a:t>
            </a:r>
            <a:r>
              <a:rPr sz="3200" spc="78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6%</a:t>
            </a:r>
            <a:r>
              <a:rPr sz="3200" spc="78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of</a:t>
            </a:r>
            <a:r>
              <a:rPr sz="3200" spc="79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all</a:t>
            </a:r>
            <a:r>
              <a:rPr sz="3200" spc="78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deaths</a:t>
            </a:r>
            <a:r>
              <a:rPr sz="3200" spc="78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due</a:t>
            </a:r>
            <a:r>
              <a:rPr sz="3200" spc="77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to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liver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disease.</a:t>
            </a:r>
            <a:endParaRPr sz="3200">
              <a:latin typeface="Arial MT"/>
              <a:cs typeface="Arial MT"/>
            </a:endParaRPr>
          </a:p>
          <a:p>
            <a:pPr marL="268605" marR="6350" indent="-256540" algn="just">
              <a:lnSpc>
                <a:spcPct val="100000"/>
              </a:lnSpc>
              <a:spcBef>
                <a:spcPts val="305"/>
              </a:spcBef>
              <a:buClr>
                <a:srgbClr val="9F4DA2"/>
              </a:buClr>
              <a:buFont typeface="Georgia"/>
              <a:buChar char="•"/>
              <a:tabLst>
                <a:tab pos="382270" algn="l"/>
              </a:tabLst>
            </a:pPr>
            <a:r>
              <a:rPr dirty="0"/>
              <a:t>	</a:t>
            </a:r>
            <a:r>
              <a:rPr sz="3200" spc="-5" dirty="0">
                <a:latin typeface="Arial MT"/>
                <a:cs typeface="Arial MT"/>
              </a:rPr>
              <a:t>It is more common in </a:t>
            </a:r>
            <a:r>
              <a:rPr sz="3200" dirty="0">
                <a:latin typeface="Arial MT"/>
                <a:cs typeface="Arial MT"/>
              </a:rPr>
              <a:t>women </a:t>
            </a:r>
            <a:r>
              <a:rPr sz="3200" spc="-10" dirty="0">
                <a:latin typeface="Arial MT"/>
                <a:cs typeface="Arial MT"/>
              </a:rPr>
              <a:t>than </a:t>
            </a:r>
            <a:r>
              <a:rPr sz="3200" spc="-5" dirty="0">
                <a:latin typeface="Arial MT"/>
                <a:cs typeface="Arial MT"/>
              </a:rPr>
              <a:t>in men,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and more common in white people </a:t>
            </a:r>
            <a:r>
              <a:rPr sz="3200" dirty="0">
                <a:latin typeface="Arial MT"/>
                <a:cs typeface="Arial MT"/>
              </a:rPr>
              <a:t>than </a:t>
            </a:r>
            <a:r>
              <a:rPr sz="3200" spc="-5" dirty="0">
                <a:latin typeface="Arial MT"/>
                <a:cs typeface="Arial MT"/>
              </a:rPr>
              <a:t>in 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other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races.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89963647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1116837"/>
            <a:ext cx="40119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FF0000"/>
                </a:solidFill>
                <a:latin typeface="Trebuchet MS"/>
                <a:cs typeface="Trebuchet MS"/>
              </a:rPr>
              <a:t>ETIOLOGY</a:t>
            </a:r>
            <a:r>
              <a:rPr spc="-9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FF0000"/>
                </a:solidFill>
                <a:latin typeface="Trebuchet MS"/>
                <a:cs typeface="Trebuchet MS"/>
              </a:rPr>
              <a:t>OF</a:t>
            </a:r>
            <a:r>
              <a:rPr spc="-24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FF0000"/>
                </a:solidFill>
                <a:latin typeface="Trebuchet MS"/>
                <a:cs typeface="Trebuchet MS"/>
              </a:rPr>
              <a:t>ALF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8368" y="2270887"/>
            <a:ext cx="1600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9F4DA2"/>
                </a:solidFill>
                <a:latin typeface="Georgia"/>
                <a:cs typeface="Georgia"/>
              </a:rPr>
              <a:t>•</a:t>
            </a:r>
            <a:endParaRPr sz="32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78379"/>
            <a:ext cx="2912364" cy="18257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4424" y="2657094"/>
            <a:ext cx="2167890" cy="93027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indent="467995">
              <a:lnSpc>
                <a:spcPts val="3279"/>
              </a:lnSpc>
              <a:spcBef>
                <a:spcPts val="680"/>
              </a:spcBef>
            </a:pPr>
            <a:r>
              <a:rPr sz="3200" dirty="0">
                <a:latin typeface="Georgia"/>
                <a:cs typeface="Georgia"/>
              </a:rPr>
              <a:t>VIRAL 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HEPATITIS</a:t>
            </a:r>
            <a:endParaRPr sz="3200">
              <a:latin typeface="Georgia"/>
              <a:cs typeface="Georgi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01255" y="2293406"/>
            <a:ext cx="2939964" cy="179769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300221" y="2241295"/>
            <a:ext cx="2542540" cy="176085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065" marR="5080" indent="1905" algn="ctr">
              <a:lnSpc>
                <a:spcPct val="85200"/>
              </a:lnSpc>
              <a:spcBef>
                <a:spcPts val="670"/>
              </a:spcBef>
            </a:pPr>
            <a:r>
              <a:rPr sz="3200" spc="-5" dirty="0">
                <a:latin typeface="Georgia"/>
                <a:cs typeface="Georgia"/>
              </a:rPr>
              <a:t>DRUG </a:t>
            </a:r>
            <a:r>
              <a:rPr sz="3200" dirty="0">
                <a:latin typeface="Georgia"/>
                <a:cs typeface="Georgia"/>
              </a:rPr>
              <a:t> INDUCED 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HEPATOTOX  </a:t>
            </a:r>
            <a:r>
              <a:rPr sz="3200" spc="-5" dirty="0">
                <a:latin typeface="Georgia"/>
                <a:cs typeface="Georgia"/>
              </a:rPr>
              <a:t>ICITY</a:t>
            </a:r>
            <a:endParaRPr sz="3200">
              <a:latin typeface="Georgia"/>
              <a:cs typeface="Georgi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5186" y="2293406"/>
            <a:ext cx="2898813" cy="17976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443853" y="2241295"/>
            <a:ext cx="2542540" cy="176085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065" marR="5080" indent="3175" algn="ctr">
              <a:lnSpc>
                <a:spcPct val="85200"/>
              </a:lnSpc>
              <a:spcBef>
                <a:spcPts val="670"/>
              </a:spcBef>
            </a:pPr>
            <a:r>
              <a:rPr sz="3200" dirty="0">
                <a:latin typeface="Georgia"/>
                <a:cs typeface="Georgia"/>
              </a:rPr>
              <a:t>TOXIN 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RELATED 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HEPATOTOX  </a:t>
            </a:r>
            <a:r>
              <a:rPr sz="3200" spc="-5" dirty="0">
                <a:latin typeface="Georgia"/>
                <a:cs typeface="Georgia"/>
              </a:rPr>
              <a:t>ICITY</a:t>
            </a:r>
            <a:endParaRPr sz="3200">
              <a:latin typeface="Georgia"/>
              <a:cs typeface="Georg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5400" y="4287377"/>
            <a:ext cx="2938696" cy="180673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915795" y="4657725"/>
            <a:ext cx="2172970" cy="93027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02260" marR="5080" indent="-289560">
              <a:lnSpc>
                <a:spcPts val="3279"/>
              </a:lnSpc>
              <a:spcBef>
                <a:spcPts val="680"/>
              </a:spcBef>
            </a:pPr>
            <a:r>
              <a:rPr sz="3200" dirty="0">
                <a:latin typeface="Georgia"/>
                <a:cs typeface="Georgia"/>
              </a:rPr>
              <a:t>VASCULAR  </a:t>
            </a:r>
            <a:r>
              <a:rPr sz="3200" spc="-5" dirty="0">
                <a:latin typeface="Georgia"/>
                <a:cs typeface="Georgia"/>
              </a:rPr>
              <a:t>CAUSES</a:t>
            </a:r>
            <a:endParaRPr sz="3200">
              <a:latin typeface="Georgia"/>
              <a:cs typeface="Georg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73320" y="4287377"/>
            <a:ext cx="2939215" cy="180673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929885" y="4657725"/>
            <a:ext cx="2425700" cy="93027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431800" marR="5080" indent="-419100">
              <a:lnSpc>
                <a:spcPts val="3279"/>
              </a:lnSpc>
              <a:spcBef>
                <a:spcPts val="680"/>
              </a:spcBef>
            </a:pPr>
            <a:r>
              <a:rPr sz="3200" spc="-5" dirty="0">
                <a:latin typeface="Georgia"/>
                <a:cs typeface="Georgia"/>
              </a:rPr>
              <a:t>METABOLIC  CAUSES</a:t>
            </a:r>
            <a:endParaRPr sz="32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84352120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59637"/>
            <a:ext cx="3648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424455"/>
                </a:solidFill>
                <a:latin typeface="Trebuchet MS"/>
                <a:cs typeface="Trebuchet MS"/>
              </a:rPr>
              <a:t>VIRAL</a:t>
            </a:r>
            <a:r>
              <a:rPr spc="-210" dirty="0">
                <a:solidFill>
                  <a:srgbClr val="424455"/>
                </a:solidFill>
                <a:latin typeface="Trebuchet MS"/>
                <a:cs typeface="Trebuchet MS"/>
              </a:rPr>
              <a:t> </a:t>
            </a:r>
            <a:r>
              <a:rPr spc="-100" dirty="0">
                <a:solidFill>
                  <a:srgbClr val="424455"/>
                </a:solidFill>
                <a:latin typeface="Trebuchet MS"/>
                <a:cs typeface="Trebuchet MS"/>
              </a:rPr>
              <a:t>HEPATITIS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965" y="1802829"/>
            <a:ext cx="9034780" cy="3906520"/>
            <a:chOff x="92965" y="1802829"/>
            <a:chExt cx="9034780" cy="3906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606" y="1802829"/>
              <a:ext cx="8840826" cy="7137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65" y="2340864"/>
              <a:ext cx="9034272" cy="13533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115" y="3435096"/>
              <a:ext cx="8889492" cy="227380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68604" y="1710918"/>
            <a:ext cx="8481695" cy="368617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100"/>
              </a:spcBef>
            </a:pPr>
            <a:r>
              <a:rPr sz="3200" spc="-15" dirty="0">
                <a:latin typeface="Arial MT"/>
                <a:cs typeface="Arial MT"/>
              </a:rPr>
              <a:t>Virus</a:t>
            </a:r>
            <a:r>
              <a:rPr sz="3200" spc="-5" dirty="0">
                <a:latin typeface="Arial MT"/>
                <a:cs typeface="Arial MT"/>
              </a:rPr>
              <a:t> hepatitis</a:t>
            </a:r>
            <a:r>
              <a:rPr sz="3200" spc="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may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lead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to</a:t>
            </a:r>
            <a:r>
              <a:rPr sz="3200" spc="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hepatic failure.</a:t>
            </a:r>
            <a:endParaRPr sz="3200">
              <a:latin typeface="Arial MT"/>
              <a:cs typeface="Arial MT"/>
            </a:endParaRPr>
          </a:p>
          <a:p>
            <a:pPr marL="14604" marR="5080" algn="just">
              <a:lnSpc>
                <a:spcPts val="3310"/>
              </a:lnSpc>
              <a:spcBef>
                <a:spcPts val="1550"/>
              </a:spcBef>
            </a:pPr>
            <a:r>
              <a:rPr sz="3200" spc="-5" dirty="0">
                <a:latin typeface="Arial MT"/>
                <a:cs typeface="Arial MT"/>
              </a:rPr>
              <a:t>Hepatitis</a:t>
            </a:r>
            <a:r>
              <a:rPr sz="3200" dirty="0">
                <a:latin typeface="Arial MT"/>
                <a:cs typeface="Arial MT"/>
              </a:rPr>
              <a:t> A </a:t>
            </a:r>
            <a:r>
              <a:rPr sz="3200" spc="-5" dirty="0">
                <a:latin typeface="Arial MT"/>
                <a:cs typeface="Arial MT"/>
              </a:rPr>
              <a:t>and</a:t>
            </a:r>
            <a:r>
              <a:rPr sz="3200" dirty="0">
                <a:latin typeface="Arial MT"/>
                <a:cs typeface="Arial MT"/>
              </a:rPr>
              <a:t> B Accounts for </a:t>
            </a:r>
            <a:r>
              <a:rPr sz="3200" spc="-5" dirty="0">
                <a:latin typeface="Arial MT"/>
                <a:cs typeface="Arial MT"/>
              </a:rPr>
              <a:t>most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of</a:t>
            </a:r>
            <a:r>
              <a:rPr sz="3200" dirty="0">
                <a:latin typeface="Arial MT"/>
                <a:cs typeface="Arial MT"/>
              </a:rPr>
              <a:t> the 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cases.</a:t>
            </a:r>
            <a:endParaRPr sz="3200">
              <a:latin typeface="Arial MT"/>
              <a:cs typeface="Arial MT"/>
            </a:endParaRPr>
          </a:p>
          <a:p>
            <a:pPr marL="87630" marR="75565" algn="just">
              <a:lnSpc>
                <a:spcPct val="86300"/>
              </a:lnSpc>
              <a:spcBef>
                <a:spcPts val="2560"/>
              </a:spcBef>
            </a:pPr>
            <a:r>
              <a:rPr sz="3200" dirty="0">
                <a:latin typeface="Arial MT"/>
                <a:cs typeface="Arial MT"/>
              </a:rPr>
              <a:t>Atypical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causes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of</a:t>
            </a:r>
            <a:r>
              <a:rPr sz="3200" dirty="0">
                <a:latin typeface="Arial MT"/>
                <a:cs typeface="Arial MT"/>
              </a:rPr>
              <a:t> viral</a:t>
            </a:r>
            <a:r>
              <a:rPr sz="3200" spc="89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hepatitis</a:t>
            </a:r>
            <a:r>
              <a:rPr sz="3200" spc="88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and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fulminant </a:t>
            </a:r>
            <a:r>
              <a:rPr sz="3200" dirty="0">
                <a:latin typeface="Arial MT"/>
                <a:cs typeface="Arial MT"/>
              </a:rPr>
              <a:t>hepatic </a:t>
            </a:r>
            <a:r>
              <a:rPr sz="3200" spc="-5" dirty="0">
                <a:latin typeface="Arial MT"/>
                <a:cs typeface="Arial MT"/>
              </a:rPr>
              <a:t>failure include </a:t>
            </a:r>
            <a:r>
              <a:rPr sz="3200" dirty="0">
                <a:latin typeface="Arial MT"/>
                <a:cs typeface="Arial MT"/>
              </a:rPr>
              <a:t>the following: 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Cytomegalovirus,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Herpes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simplex</a:t>
            </a:r>
            <a:r>
              <a:rPr sz="3200" dirty="0">
                <a:latin typeface="Arial MT"/>
                <a:cs typeface="Arial MT"/>
              </a:rPr>
              <a:t> virus, 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paramyxovirus,</a:t>
            </a:r>
            <a:r>
              <a:rPr sz="3200" spc="86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Epstein-Barr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virus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374776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646" y="2434590"/>
            <a:ext cx="5680709" cy="529472"/>
          </a:xfrm>
          <a:prstGeom prst="rect">
            <a:avLst/>
          </a:prstGeom>
        </p:spPr>
        <p:txBody>
          <a:bodyPr vert="horz" wrap="square" lIns="0" tIns="67151" rIns="0" bIns="0" rtlCol="0">
            <a:spAutoFit/>
          </a:bodyPr>
          <a:lstStyle/>
          <a:p>
            <a:pPr marL="9525" marR="3810">
              <a:lnSpc>
                <a:spcPts val="3563"/>
              </a:lnSpc>
              <a:spcBef>
                <a:spcPts val="529"/>
              </a:spcBef>
            </a:pPr>
            <a:r>
              <a:rPr spc="-4" dirty="0"/>
              <a:t>Patterns of </a:t>
            </a:r>
            <a:r>
              <a:rPr dirty="0"/>
              <a:t>drug-induced liver </a:t>
            </a:r>
            <a:r>
              <a:rPr spc="-956" dirty="0"/>
              <a:t> </a:t>
            </a:r>
            <a:r>
              <a:rPr spc="-4" dirty="0"/>
              <a:t>disease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290498"/>
            <a:ext cx="7079456" cy="3136051"/>
          </a:xfrm>
          <a:prstGeom prst="rect">
            <a:avLst/>
          </a:prstGeom>
        </p:spPr>
        <p:txBody>
          <a:bodyPr vert="horz" wrap="square" lIns="0" tIns="79058" rIns="0" bIns="0" rtlCol="0">
            <a:spAutoFit/>
          </a:bodyPr>
          <a:lstStyle/>
          <a:p>
            <a:pPr marL="9525">
              <a:spcBef>
                <a:spcPts val="623"/>
              </a:spcBef>
            </a:pPr>
            <a:r>
              <a:rPr sz="2100" b="1" spc="-4" dirty="0">
                <a:latin typeface="Tahoma"/>
                <a:cs typeface="Tahoma"/>
              </a:rPr>
              <a:t>IDIOSYNCRATIC</a:t>
            </a:r>
            <a:r>
              <a:rPr sz="2100" b="1" spc="-8" dirty="0">
                <a:latin typeface="Tahoma"/>
                <a:cs typeface="Tahoma"/>
              </a:rPr>
              <a:t> REACTIONS</a:t>
            </a:r>
            <a:endParaRPr sz="2100">
              <a:latin typeface="Tahoma"/>
              <a:cs typeface="Tahoma"/>
            </a:endParaRPr>
          </a:p>
          <a:p>
            <a:pPr marL="146685" marR="34766" indent="-137160">
              <a:lnSpc>
                <a:spcPts val="2018"/>
              </a:lnSpc>
              <a:spcBef>
                <a:spcPts val="1035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A</a:t>
            </a:r>
            <a:r>
              <a:rPr sz="2100" spc="-8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genetic </a:t>
            </a:r>
            <a:r>
              <a:rPr sz="2100" spc="-4" dirty="0">
                <a:latin typeface="Tahoma"/>
                <a:cs typeface="Tahoma"/>
              </a:rPr>
              <a:t>or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acquired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abnormality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particular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metabolic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34" dirty="0">
                <a:latin typeface="Tahoma"/>
                <a:cs typeface="Tahoma"/>
              </a:rPr>
              <a:t>pathway.</a:t>
            </a:r>
            <a:endParaRPr sz="2100">
              <a:latin typeface="Tahoma"/>
              <a:cs typeface="Tahoma"/>
            </a:endParaRPr>
          </a:p>
          <a:p>
            <a:pPr marL="146685" marR="406241" indent="-137160">
              <a:lnSpc>
                <a:spcPct val="80000"/>
              </a:lnSpc>
              <a:spcBef>
                <a:spcPts val="1058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The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reactions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are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typically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associated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with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drug 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concentration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 often respond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to simply lowering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the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dose</a:t>
            </a:r>
            <a:r>
              <a:rPr sz="2100" spc="-8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of</a:t>
            </a:r>
            <a:r>
              <a:rPr sz="2100" spc="-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the</a:t>
            </a:r>
            <a:r>
              <a:rPr sz="2100" spc="-4" dirty="0">
                <a:latin typeface="Tahoma"/>
                <a:cs typeface="Tahoma"/>
              </a:rPr>
              <a:t> drug.</a:t>
            </a:r>
            <a:endParaRPr sz="2100">
              <a:latin typeface="Tahoma"/>
              <a:cs typeface="Tahoma"/>
            </a:endParaRPr>
          </a:p>
          <a:p>
            <a:pPr marL="146685" marR="3810" indent="-137160">
              <a:lnSpc>
                <a:spcPct val="80000"/>
              </a:lnSpc>
              <a:spcBef>
                <a:spcPts val="1054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8" dirty="0">
                <a:latin typeface="Tahoma"/>
                <a:cs typeface="Tahoma"/>
              </a:rPr>
              <a:t>Idiosyncratic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reactions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tend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to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occur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without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association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to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particular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blood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concentrations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or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specifically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identified 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metabolic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abnormalities.</a:t>
            </a:r>
            <a:r>
              <a:rPr sz="2100" spc="53" dirty="0">
                <a:latin typeface="Tahoma"/>
                <a:cs typeface="Tahoma"/>
              </a:rPr>
              <a:t> </a:t>
            </a:r>
            <a:r>
              <a:rPr sz="2100" spc="-19" dirty="0">
                <a:latin typeface="Tahoma"/>
                <a:cs typeface="Tahoma"/>
              </a:rPr>
              <a:t>For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example,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sulfonylureas</a:t>
            </a:r>
            <a:r>
              <a:rPr sz="2100" spc="30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like </a:t>
            </a:r>
            <a:r>
              <a:rPr sz="2100" spc="-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glipizide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antibiotics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like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ciprofloxacin</a:t>
            </a:r>
            <a:endParaRPr sz="2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2145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345133"/>
            <a:ext cx="73482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424455"/>
                </a:solidFill>
                <a:latin typeface="Trebuchet MS"/>
                <a:cs typeface="Trebuchet MS"/>
              </a:rPr>
              <a:t>DRUG</a:t>
            </a:r>
            <a:r>
              <a:rPr spc="-25" dirty="0">
                <a:solidFill>
                  <a:srgbClr val="424455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424455"/>
                </a:solidFill>
                <a:latin typeface="Trebuchet MS"/>
                <a:cs typeface="Trebuchet MS"/>
              </a:rPr>
              <a:t>INDUCED</a:t>
            </a:r>
            <a:r>
              <a:rPr spc="-25" dirty="0">
                <a:solidFill>
                  <a:srgbClr val="424455"/>
                </a:solidFill>
                <a:latin typeface="Trebuchet MS"/>
                <a:cs typeface="Trebuchet MS"/>
              </a:rPr>
              <a:t> </a:t>
            </a:r>
            <a:r>
              <a:rPr spc="-100" dirty="0">
                <a:solidFill>
                  <a:srgbClr val="424455"/>
                </a:solidFill>
                <a:latin typeface="Trebuchet MS"/>
                <a:cs typeface="Trebuchet MS"/>
              </a:rPr>
              <a:t>HEPATOTOXICITY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5668" y="2273935"/>
            <a:ext cx="7962265" cy="3515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95"/>
              </a:spcBef>
              <a:buClr>
                <a:srgbClr val="9F4DA2"/>
              </a:buClr>
              <a:buFont typeface="Georgia"/>
              <a:buChar char="•"/>
              <a:tabLst>
                <a:tab pos="368300" algn="l"/>
              </a:tabLst>
            </a:pPr>
            <a:r>
              <a:rPr dirty="0"/>
              <a:t>	</a:t>
            </a:r>
            <a:r>
              <a:rPr sz="2800" b="1" dirty="0">
                <a:latin typeface="Arial"/>
                <a:cs typeface="Arial"/>
              </a:rPr>
              <a:t>Acetaminophen </a:t>
            </a:r>
            <a:r>
              <a:rPr sz="2800" spc="-5" dirty="0">
                <a:latin typeface="Arial MT"/>
                <a:cs typeface="Arial MT"/>
              </a:rPr>
              <a:t>is the main </a:t>
            </a:r>
            <a:r>
              <a:rPr sz="2800" dirty="0">
                <a:latin typeface="Arial MT"/>
                <a:cs typeface="Arial MT"/>
              </a:rPr>
              <a:t>drug </a:t>
            </a:r>
            <a:r>
              <a:rPr sz="2800" spc="-5" dirty="0">
                <a:latin typeface="Arial MT"/>
                <a:cs typeface="Arial MT"/>
              </a:rPr>
              <a:t>for these type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-15" dirty="0">
                <a:latin typeface="Arial MT"/>
                <a:cs typeface="Arial MT"/>
              </a:rPr>
              <a:t> hepatotoxicity.</a:t>
            </a:r>
            <a:endParaRPr sz="2800">
              <a:latin typeface="Arial MT"/>
              <a:cs typeface="Arial MT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Georgia"/>
              <a:buChar char="•"/>
              <a:tabLst>
                <a:tab pos="348615" algn="l"/>
              </a:tabLst>
            </a:pPr>
            <a:r>
              <a:rPr dirty="0"/>
              <a:t>	</a:t>
            </a:r>
            <a:r>
              <a:rPr sz="2800" spc="-5" dirty="0">
                <a:latin typeface="Arial MT"/>
                <a:cs typeface="Arial MT"/>
              </a:rPr>
              <a:t>Acetaminophen</a:t>
            </a:r>
            <a:r>
              <a:rPr sz="2800" dirty="0">
                <a:latin typeface="Arial MT"/>
                <a:cs typeface="Arial MT"/>
              </a:rPr>
              <a:t> (also </a:t>
            </a:r>
            <a:r>
              <a:rPr sz="2800" spc="-5" dirty="0">
                <a:latin typeface="Arial MT"/>
                <a:cs typeface="Arial MT"/>
              </a:rPr>
              <a:t>known </a:t>
            </a:r>
            <a:r>
              <a:rPr sz="2800" dirty="0">
                <a:latin typeface="Arial MT"/>
                <a:cs typeface="Arial MT"/>
              </a:rPr>
              <a:t>as paracetamol </a:t>
            </a:r>
            <a:r>
              <a:rPr sz="2800" spc="-5" dirty="0">
                <a:latin typeface="Arial MT"/>
                <a:cs typeface="Arial MT"/>
              </a:rPr>
              <a:t>) 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may lead to </a:t>
            </a:r>
            <a:r>
              <a:rPr sz="2800" dirty="0">
                <a:latin typeface="Arial MT"/>
                <a:cs typeface="Arial MT"/>
              </a:rPr>
              <a:t>liver </a:t>
            </a:r>
            <a:r>
              <a:rPr sz="2800" spc="-5" dirty="0">
                <a:latin typeface="Arial MT"/>
                <a:cs typeface="Arial MT"/>
              </a:rPr>
              <a:t>failure </a:t>
            </a:r>
            <a:r>
              <a:rPr sz="2800" dirty="0">
                <a:latin typeface="Arial MT"/>
                <a:cs typeface="Arial MT"/>
              </a:rPr>
              <a:t>as </a:t>
            </a:r>
            <a:r>
              <a:rPr sz="2800" spc="-5" dirty="0">
                <a:latin typeface="Arial MT"/>
                <a:cs typeface="Arial MT"/>
              </a:rPr>
              <a:t>a result </a:t>
            </a:r>
            <a:r>
              <a:rPr sz="2800" dirty="0">
                <a:latin typeface="Arial MT"/>
                <a:cs typeface="Arial MT"/>
              </a:rPr>
              <a:t>of intentional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or accidental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overdose.</a:t>
            </a:r>
            <a:endParaRPr sz="2800">
              <a:latin typeface="Arial MT"/>
              <a:cs typeface="Arial MT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Georgia"/>
              <a:buChar char="•"/>
              <a:tabLst>
                <a:tab pos="368300" algn="l"/>
              </a:tabLst>
            </a:pPr>
            <a:r>
              <a:rPr dirty="0"/>
              <a:t>	</a:t>
            </a:r>
            <a:r>
              <a:rPr sz="2800" spc="-5" dirty="0">
                <a:latin typeface="Arial MT"/>
                <a:cs typeface="Arial MT"/>
              </a:rPr>
              <a:t>Some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kind</a:t>
            </a:r>
            <a:r>
              <a:rPr sz="2800" dirty="0">
                <a:latin typeface="Arial MT"/>
                <a:cs typeface="Arial MT"/>
              </a:rPr>
              <a:t> of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b="1" dirty="0">
                <a:latin typeface="Arial"/>
                <a:cs typeface="Arial"/>
              </a:rPr>
              <a:t>antibiotics,</a:t>
            </a:r>
            <a:r>
              <a:rPr sz="2800" b="1" spc="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antidepressants, </a:t>
            </a:r>
            <a:r>
              <a:rPr sz="2800" b="1" dirty="0">
                <a:latin typeface="Arial"/>
                <a:cs typeface="Arial"/>
              </a:rPr>
              <a:t> anaesthetic</a:t>
            </a:r>
            <a:r>
              <a:rPr sz="2800" b="1" spc="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agents,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Salicylates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spc="-5" dirty="0">
                <a:latin typeface="Arial MT"/>
                <a:cs typeface="Arial MT"/>
              </a:rPr>
              <a:t>are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also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associated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with</a:t>
            </a:r>
            <a:r>
              <a:rPr sz="2800" spc="25" dirty="0">
                <a:latin typeface="Arial MT"/>
                <a:cs typeface="Arial MT"/>
              </a:rPr>
              <a:t> </a:t>
            </a:r>
            <a:r>
              <a:rPr sz="2800" spc="-15" dirty="0">
                <a:latin typeface="Arial MT"/>
                <a:cs typeface="Arial MT"/>
              </a:rPr>
              <a:t>hepatotoxicity.</a:t>
            </a:r>
            <a:endParaRPr sz="2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166627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345133"/>
            <a:ext cx="749045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>
                <a:solidFill>
                  <a:srgbClr val="424455"/>
                </a:solidFill>
                <a:latin typeface="Trebuchet MS"/>
                <a:cs typeface="Trebuchet MS"/>
              </a:rPr>
              <a:t>TOXIN</a:t>
            </a:r>
            <a:r>
              <a:rPr spc="-15" dirty="0">
                <a:solidFill>
                  <a:srgbClr val="424455"/>
                </a:solidFill>
                <a:latin typeface="Trebuchet MS"/>
                <a:cs typeface="Trebuchet MS"/>
              </a:rPr>
              <a:t> </a:t>
            </a:r>
            <a:r>
              <a:rPr spc="-65" dirty="0">
                <a:solidFill>
                  <a:srgbClr val="424455"/>
                </a:solidFill>
                <a:latin typeface="Trebuchet MS"/>
                <a:cs typeface="Trebuchet MS"/>
              </a:rPr>
              <a:t>RELATED</a:t>
            </a:r>
            <a:r>
              <a:rPr spc="-25" dirty="0">
                <a:solidFill>
                  <a:srgbClr val="424455"/>
                </a:solidFill>
                <a:latin typeface="Trebuchet MS"/>
                <a:cs typeface="Trebuchet MS"/>
              </a:rPr>
              <a:t> </a:t>
            </a:r>
            <a:r>
              <a:rPr spc="-40" dirty="0">
                <a:solidFill>
                  <a:srgbClr val="424455"/>
                </a:solidFill>
                <a:latin typeface="Trebuchet MS"/>
                <a:cs typeface="Trebuchet MS"/>
              </a:rPr>
              <a:t>HEAPTOTOXICITY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627" y="2351532"/>
            <a:ext cx="8237220" cy="7559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2627" y="3192779"/>
            <a:ext cx="8237220" cy="7559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2627" y="4034028"/>
            <a:ext cx="8237220" cy="7559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2627" y="4873752"/>
            <a:ext cx="8237220" cy="7574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2627" y="5715000"/>
            <a:ext cx="8237220" cy="75742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02995" y="2429001"/>
            <a:ext cx="7793990" cy="38785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Georgia"/>
                <a:cs typeface="Georgia"/>
              </a:rPr>
              <a:t>Amanita</a:t>
            </a:r>
            <a:r>
              <a:rPr sz="3200" spc="-45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phalloides,</a:t>
            </a:r>
            <a:endParaRPr sz="3200">
              <a:latin typeface="Georgia"/>
              <a:cs typeface="Georgia"/>
            </a:endParaRPr>
          </a:p>
          <a:p>
            <a:pPr marL="12700" marR="3977640">
              <a:lnSpc>
                <a:spcPct val="172400"/>
              </a:lnSpc>
            </a:pPr>
            <a:r>
              <a:rPr sz="3200" spc="-5" dirty="0">
                <a:latin typeface="Georgia"/>
                <a:cs typeface="Georgia"/>
              </a:rPr>
              <a:t>mushroom toxin. </a:t>
            </a:r>
            <a:r>
              <a:rPr sz="3200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Cyanobacteria</a:t>
            </a:r>
            <a:r>
              <a:rPr sz="3200" spc="-55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toxin</a:t>
            </a:r>
            <a:r>
              <a:rPr sz="3200" spc="-45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.</a:t>
            </a:r>
            <a:endParaRPr sz="3200">
              <a:latin typeface="Georgia"/>
              <a:cs typeface="Georgia"/>
            </a:endParaRPr>
          </a:p>
          <a:p>
            <a:pPr marL="12700" marR="5080">
              <a:lnSpc>
                <a:spcPct val="172400"/>
              </a:lnSpc>
              <a:spcBef>
                <a:spcPts val="5"/>
              </a:spcBef>
            </a:pPr>
            <a:r>
              <a:rPr sz="3200" spc="-5" dirty="0">
                <a:latin typeface="Georgia"/>
                <a:cs typeface="Georgia"/>
              </a:rPr>
              <a:t>Organic solvents </a:t>
            </a:r>
            <a:r>
              <a:rPr sz="3200" dirty="0">
                <a:latin typeface="Georgia"/>
                <a:cs typeface="Georgia"/>
              </a:rPr>
              <a:t>(eg, </a:t>
            </a:r>
            <a:r>
              <a:rPr sz="3200" spc="-5" dirty="0">
                <a:latin typeface="Georgia"/>
                <a:cs typeface="Georgia"/>
              </a:rPr>
              <a:t>carbon tetrachloride). </a:t>
            </a:r>
            <a:r>
              <a:rPr sz="3200" spc="-760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Yellow phosphorus.</a:t>
            </a:r>
            <a:endParaRPr sz="32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50624520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345133"/>
            <a:ext cx="45612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424455"/>
                </a:solidFill>
                <a:latin typeface="Trebuchet MS"/>
                <a:cs typeface="Trebuchet MS"/>
              </a:rPr>
              <a:t>AMNI</a:t>
            </a:r>
            <a:r>
              <a:rPr spc="-400" dirty="0">
                <a:solidFill>
                  <a:srgbClr val="424455"/>
                </a:solidFill>
                <a:latin typeface="Trebuchet MS"/>
                <a:cs typeface="Trebuchet MS"/>
              </a:rPr>
              <a:t>T</a:t>
            </a:r>
            <a:r>
              <a:rPr spc="-5" dirty="0">
                <a:solidFill>
                  <a:srgbClr val="424455"/>
                </a:solidFill>
                <a:latin typeface="Trebuchet MS"/>
                <a:cs typeface="Trebuchet MS"/>
              </a:rPr>
              <a:t>A</a:t>
            </a:r>
            <a:r>
              <a:rPr spc="-225" dirty="0">
                <a:solidFill>
                  <a:srgbClr val="424455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424455"/>
                </a:solidFill>
                <a:latin typeface="Trebuchet MS"/>
                <a:cs typeface="Trebuchet MS"/>
              </a:rPr>
              <a:t>PHAL</a:t>
            </a:r>
            <a:r>
              <a:rPr dirty="0">
                <a:solidFill>
                  <a:srgbClr val="424455"/>
                </a:solidFill>
                <a:latin typeface="Trebuchet MS"/>
                <a:cs typeface="Trebuchet MS"/>
              </a:rPr>
              <a:t>L</a:t>
            </a:r>
            <a:r>
              <a:rPr spc="-5" dirty="0">
                <a:solidFill>
                  <a:srgbClr val="424455"/>
                </a:solidFill>
                <a:latin typeface="Trebuchet MS"/>
                <a:cs typeface="Trebuchet MS"/>
              </a:rPr>
              <a:t>OID</a:t>
            </a:r>
            <a:r>
              <a:rPr spc="-20" dirty="0">
                <a:solidFill>
                  <a:srgbClr val="424455"/>
                </a:solidFill>
                <a:latin typeface="Trebuchet MS"/>
                <a:cs typeface="Trebuchet MS"/>
              </a:rPr>
              <a:t>E</a:t>
            </a:r>
            <a:r>
              <a:rPr spc="-5" dirty="0">
                <a:solidFill>
                  <a:srgbClr val="424455"/>
                </a:solidFill>
                <a:latin typeface="Trebuchet MS"/>
                <a:cs typeface="Trebuchet MS"/>
              </a:rPr>
              <a:t>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2057400"/>
            <a:ext cx="5715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733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9936" y="1098803"/>
            <a:ext cx="8882380" cy="1830705"/>
            <a:chOff x="249936" y="1098803"/>
            <a:chExt cx="8882380" cy="18307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776" y="1098803"/>
              <a:ext cx="5590032" cy="18303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36" y="1114043"/>
              <a:ext cx="3614928" cy="179831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540" y="1188161"/>
            <a:ext cx="79419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465070" algn="l"/>
                <a:tab pos="4722495" algn="l"/>
                <a:tab pos="5929630" algn="l"/>
                <a:tab pos="7475220" algn="l"/>
              </a:tabLst>
            </a:pPr>
            <a:r>
              <a:rPr sz="6000" spc="-1170" baseline="-17361" dirty="0">
                <a:solidFill>
                  <a:srgbClr val="424455"/>
                </a:solidFill>
                <a:latin typeface="Trebuchet MS"/>
                <a:cs typeface="Trebuchet MS"/>
              </a:rPr>
              <a:t>VAS</a:t>
            </a:r>
            <a:r>
              <a:rPr sz="4200" b="1" spc="-1170" baseline="-2976" dirty="0">
                <a:latin typeface="Arial"/>
                <a:cs typeface="Arial"/>
              </a:rPr>
              <a:t>I</a:t>
            </a:r>
            <a:r>
              <a:rPr sz="6000" spc="-1170" baseline="-17361" dirty="0">
                <a:solidFill>
                  <a:srgbClr val="424455"/>
                </a:solidFill>
                <a:latin typeface="Trebuchet MS"/>
                <a:cs typeface="Trebuchet MS"/>
              </a:rPr>
              <a:t>C</a:t>
            </a:r>
            <a:r>
              <a:rPr sz="4200" b="1" spc="-1170" baseline="-2976" dirty="0">
                <a:latin typeface="Arial"/>
                <a:cs typeface="Arial"/>
              </a:rPr>
              <a:t>sc</a:t>
            </a:r>
            <a:r>
              <a:rPr sz="6000" spc="-1170" baseline="-17361" dirty="0">
                <a:solidFill>
                  <a:srgbClr val="424455"/>
                </a:solidFill>
                <a:latin typeface="Trebuchet MS"/>
                <a:cs typeface="Trebuchet MS"/>
              </a:rPr>
              <a:t>U</a:t>
            </a:r>
            <a:r>
              <a:rPr sz="4200" b="1" spc="-1170" baseline="-2976" dirty="0">
                <a:latin typeface="Arial"/>
                <a:cs typeface="Arial"/>
              </a:rPr>
              <a:t>h</a:t>
            </a:r>
            <a:r>
              <a:rPr sz="6000" spc="-1170" baseline="-17361" dirty="0">
                <a:solidFill>
                  <a:srgbClr val="424455"/>
                </a:solidFill>
                <a:latin typeface="Trebuchet MS"/>
                <a:cs typeface="Trebuchet MS"/>
              </a:rPr>
              <a:t>L</a:t>
            </a:r>
            <a:r>
              <a:rPr sz="4200" b="1" spc="-1170" baseline="-2976" dirty="0">
                <a:latin typeface="Arial"/>
                <a:cs typeface="Arial"/>
              </a:rPr>
              <a:t>em</a:t>
            </a:r>
            <a:r>
              <a:rPr sz="6000" spc="-1170" baseline="-17361" dirty="0">
                <a:solidFill>
                  <a:srgbClr val="424455"/>
                </a:solidFill>
                <a:latin typeface="Trebuchet MS"/>
                <a:cs typeface="Trebuchet MS"/>
              </a:rPr>
              <a:t>A</a:t>
            </a:r>
            <a:r>
              <a:rPr sz="4200" b="1" spc="-1170" baseline="-2976" dirty="0">
                <a:latin typeface="Arial"/>
                <a:cs typeface="Arial"/>
              </a:rPr>
              <a:t>i</a:t>
            </a:r>
            <a:r>
              <a:rPr sz="6000" spc="-1170" baseline="-17361" dirty="0">
                <a:solidFill>
                  <a:srgbClr val="424455"/>
                </a:solidFill>
                <a:latin typeface="Trebuchet MS"/>
                <a:cs typeface="Trebuchet MS"/>
              </a:rPr>
              <a:t>R</a:t>
            </a:r>
            <a:r>
              <a:rPr sz="4200" b="1" spc="-1170" baseline="-2976" dirty="0">
                <a:latin typeface="Arial"/>
                <a:cs typeface="Arial"/>
              </a:rPr>
              <a:t>c	</a:t>
            </a:r>
            <a:r>
              <a:rPr sz="6000" spc="-690" baseline="-17361" dirty="0">
                <a:solidFill>
                  <a:srgbClr val="424455"/>
                </a:solidFill>
                <a:latin typeface="Trebuchet MS"/>
                <a:cs typeface="Trebuchet MS"/>
              </a:rPr>
              <a:t>CAU</a:t>
            </a:r>
            <a:r>
              <a:rPr sz="3200" spc="-459" dirty="0">
                <a:latin typeface="Arial MT"/>
                <a:cs typeface="Arial MT"/>
              </a:rPr>
              <a:t>•</a:t>
            </a:r>
            <a:r>
              <a:rPr sz="6000" spc="-690" baseline="-17361" dirty="0">
                <a:solidFill>
                  <a:srgbClr val="424455"/>
                </a:solidFill>
                <a:latin typeface="Trebuchet MS"/>
                <a:cs typeface="Trebuchet MS"/>
              </a:rPr>
              <a:t>S</a:t>
            </a:r>
            <a:r>
              <a:rPr sz="3200" spc="-459" dirty="0">
                <a:latin typeface="Arial MT"/>
                <a:cs typeface="Arial MT"/>
              </a:rPr>
              <a:t>L</a:t>
            </a:r>
            <a:r>
              <a:rPr sz="6000" spc="-690" baseline="-17361" dirty="0">
                <a:solidFill>
                  <a:srgbClr val="424455"/>
                </a:solidFill>
                <a:latin typeface="Trebuchet MS"/>
                <a:cs typeface="Trebuchet MS"/>
              </a:rPr>
              <a:t>E</a:t>
            </a:r>
            <a:r>
              <a:rPr sz="3200" spc="-459" dirty="0">
                <a:latin typeface="Arial MT"/>
                <a:cs typeface="Arial MT"/>
              </a:rPr>
              <a:t>i</a:t>
            </a:r>
            <a:r>
              <a:rPr sz="6000" spc="-690" baseline="-17361" dirty="0">
                <a:solidFill>
                  <a:srgbClr val="424455"/>
                </a:solidFill>
                <a:latin typeface="Trebuchet MS"/>
                <a:cs typeface="Trebuchet MS"/>
              </a:rPr>
              <a:t>S</a:t>
            </a:r>
            <a:r>
              <a:rPr sz="3200" spc="-459" dirty="0">
                <a:latin typeface="Arial MT"/>
                <a:cs typeface="Arial MT"/>
              </a:rPr>
              <a:t>ver	</a:t>
            </a:r>
            <a:r>
              <a:rPr sz="3200" dirty="0">
                <a:latin typeface="Arial MT"/>
                <a:cs typeface="Arial MT"/>
              </a:rPr>
              <a:t>injury	caused	</a:t>
            </a:r>
            <a:r>
              <a:rPr sz="3200" spc="-10" dirty="0">
                <a:latin typeface="Arial MT"/>
                <a:cs typeface="Arial MT"/>
              </a:rPr>
              <a:t>by</a:t>
            </a:r>
            <a:endParaRPr sz="32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9936" y="2973323"/>
            <a:ext cx="8863330" cy="1800225"/>
            <a:chOff x="249936" y="2973323"/>
            <a:chExt cx="8863330" cy="180022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0806" y="2986558"/>
              <a:ext cx="5351955" cy="17748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936" y="2973323"/>
              <a:ext cx="3614928" cy="179984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60806" y="4847338"/>
            <a:ext cx="5351955" cy="177342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818382" y="1709369"/>
            <a:ext cx="4612005" cy="4234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latin typeface="Arial MT"/>
                <a:cs typeface="Arial MT"/>
              </a:rPr>
              <a:t>insufficient</a:t>
            </a:r>
            <a:r>
              <a:rPr sz="3200" spc="-5" dirty="0">
                <a:latin typeface="Arial MT"/>
                <a:cs typeface="Arial MT"/>
              </a:rPr>
              <a:t> blood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flow</a:t>
            </a:r>
            <a:endParaRPr sz="3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400">
              <a:latin typeface="Arial MT"/>
              <a:cs typeface="Arial MT"/>
            </a:endParaRPr>
          </a:p>
          <a:p>
            <a:pPr marL="299085" marR="9525" indent="-287020">
              <a:lnSpc>
                <a:spcPts val="3310"/>
              </a:lnSpc>
              <a:buChar char="•"/>
              <a:tabLst>
                <a:tab pos="299720" algn="l"/>
                <a:tab pos="2513330" algn="l"/>
                <a:tab pos="3284854" algn="l"/>
              </a:tabLst>
            </a:pPr>
            <a:r>
              <a:rPr sz="3200" dirty="0">
                <a:latin typeface="Arial MT"/>
                <a:cs typeface="Arial MT"/>
              </a:rPr>
              <a:t>Occlusi</a:t>
            </a:r>
            <a:r>
              <a:rPr sz="3200" spc="-20" dirty="0">
                <a:latin typeface="Arial MT"/>
                <a:cs typeface="Arial MT"/>
              </a:rPr>
              <a:t>o</a:t>
            </a:r>
            <a:r>
              <a:rPr sz="3200" dirty="0">
                <a:latin typeface="Arial MT"/>
                <a:cs typeface="Arial MT"/>
              </a:rPr>
              <a:t>n	</a:t>
            </a:r>
            <a:r>
              <a:rPr sz="3200" spc="-10" dirty="0">
                <a:latin typeface="Arial MT"/>
                <a:cs typeface="Arial MT"/>
              </a:rPr>
              <a:t>o</a:t>
            </a:r>
            <a:r>
              <a:rPr sz="3200" dirty="0">
                <a:latin typeface="Arial MT"/>
                <a:cs typeface="Arial MT"/>
              </a:rPr>
              <a:t>f	h</a:t>
            </a:r>
            <a:r>
              <a:rPr sz="3200" spc="-10" dirty="0">
                <a:latin typeface="Arial MT"/>
                <a:cs typeface="Arial MT"/>
              </a:rPr>
              <a:t>e</a:t>
            </a:r>
            <a:r>
              <a:rPr sz="3200" dirty="0">
                <a:latin typeface="Arial MT"/>
                <a:cs typeface="Arial MT"/>
              </a:rPr>
              <a:t>p</a:t>
            </a:r>
            <a:r>
              <a:rPr sz="3200" spc="-10" dirty="0">
                <a:latin typeface="Arial MT"/>
                <a:cs typeface="Arial MT"/>
              </a:rPr>
              <a:t>a</a:t>
            </a:r>
            <a:r>
              <a:rPr sz="3200" dirty="0">
                <a:latin typeface="Arial MT"/>
                <a:cs typeface="Arial MT"/>
              </a:rPr>
              <a:t>tic  veins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that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drains</a:t>
            </a:r>
            <a:r>
              <a:rPr sz="3200" dirty="0">
                <a:latin typeface="Arial MT"/>
                <a:cs typeface="Arial MT"/>
              </a:rPr>
              <a:t> liver</a:t>
            </a:r>
            <a:endParaRPr sz="3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3350">
              <a:latin typeface="Arial MT"/>
              <a:cs typeface="Arial MT"/>
            </a:endParaRPr>
          </a:p>
          <a:p>
            <a:pPr marL="299085" marR="5080" indent="-287020">
              <a:lnSpc>
                <a:spcPts val="3310"/>
              </a:lnSpc>
              <a:buChar char="•"/>
              <a:tabLst>
                <a:tab pos="299720" algn="l"/>
                <a:tab pos="2210435" algn="l"/>
                <a:tab pos="2812415" algn="l"/>
              </a:tabLst>
            </a:pPr>
            <a:r>
              <a:rPr sz="3200" dirty="0">
                <a:latin typeface="Arial MT"/>
                <a:cs typeface="Arial MT"/>
              </a:rPr>
              <a:t>Bl</a:t>
            </a:r>
            <a:r>
              <a:rPr sz="3200" spc="-10" dirty="0">
                <a:latin typeface="Arial MT"/>
                <a:cs typeface="Arial MT"/>
              </a:rPr>
              <a:t>o</a:t>
            </a:r>
            <a:r>
              <a:rPr sz="3200" dirty="0">
                <a:latin typeface="Arial MT"/>
                <a:cs typeface="Arial MT"/>
              </a:rPr>
              <a:t>c</a:t>
            </a:r>
            <a:r>
              <a:rPr sz="3200" spc="5" dirty="0">
                <a:latin typeface="Arial MT"/>
                <a:cs typeface="Arial MT"/>
              </a:rPr>
              <a:t>k</a:t>
            </a:r>
            <a:r>
              <a:rPr sz="3200" dirty="0">
                <a:latin typeface="Arial MT"/>
                <a:cs typeface="Arial MT"/>
              </a:rPr>
              <a:t>a</a:t>
            </a:r>
            <a:r>
              <a:rPr sz="3200" spc="-10" dirty="0">
                <a:latin typeface="Arial MT"/>
                <a:cs typeface="Arial MT"/>
              </a:rPr>
              <a:t>g</a:t>
            </a:r>
            <a:r>
              <a:rPr sz="3200" dirty="0">
                <a:latin typeface="Arial MT"/>
                <a:cs typeface="Arial MT"/>
              </a:rPr>
              <a:t>e	</a:t>
            </a:r>
            <a:r>
              <a:rPr sz="3200" spc="-10" dirty="0">
                <a:latin typeface="Arial MT"/>
                <a:cs typeface="Arial MT"/>
              </a:rPr>
              <a:t>o</a:t>
            </a:r>
            <a:r>
              <a:rPr sz="3200" dirty="0">
                <a:latin typeface="Arial MT"/>
                <a:cs typeface="Arial MT"/>
              </a:rPr>
              <a:t>r	narrowing  </a:t>
            </a:r>
            <a:r>
              <a:rPr sz="3200" spc="-5" dirty="0">
                <a:latin typeface="Arial MT"/>
                <a:cs typeface="Arial MT"/>
              </a:rPr>
              <a:t>of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portal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vein.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9936" y="4834128"/>
            <a:ext cx="3614928" cy="179832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065" marR="5080" algn="ctr">
              <a:lnSpc>
                <a:spcPts val="2890"/>
              </a:lnSpc>
              <a:spcBef>
                <a:spcPts val="580"/>
              </a:spcBef>
            </a:pPr>
            <a:r>
              <a:rPr spc="-5" dirty="0"/>
              <a:t>hepatitis./</a:t>
            </a:r>
            <a:r>
              <a:rPr spc="-35" dirty="0"/>
              <a:t> </a:t>
            </a:r>
            <a:r>
              <a:rPr spc="-10" dirty="0"/>
              <a:t>Shock </a:t>
            </a:r>
            <a:r>
              <a:rPr spc="-765" dirty="0"/>
              <a:t> </a:t>
            </a:r>
            <a:r>
              <a:rPr spc="-5" dirty="0"/>
              <a:t>liver</a:t>
            </a:r>
          </a:p>
          <a:p>
            <a:pPr>
              <a:lnSpc>
                <a:spcPct val="100000"/>
              </a:lnSpc>
            </a:pPr>
            <a:endParaRPr sz="3100"/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/>
          </a:p>
          <a:p>
            <a:pPr marL="446405" marR="436245" algn="ctr">
              <a:lnSpc>
                <a:spcPts val="2900"/>
              </a:lnSpc>
            </a:pPr>
            <a:r>
              <a:rPr spc="-10" dirty="0"/>
              <a:t>Budd</a:t>
            </a:r>
            <a:r>
              <a:rPr spc="-40" dirty="0"/>
              <a:t> </a:t>
            </a:r>
            <a:r>
              <a:rPr spc="-5" dirty="0"/>
              <a:t>chairi </a:t>
            </a:r>
            <a:r>
              <a:rPr spc="-765" dirty="0"/>
              <a:t> </a:t>
            </a:r>
            <a:r>
              <a:rPr spc="-10" dirty="0"/>
              <a:t>syndrome</a:t>
            </a:r>
            <a:r>
              <a:rPr spc="-5" dirty="0"/>
              <a:t> .</a:t>
            </a:r>
          </a:p>
          <a:p>
            <a:pPr>
              <a:lnSpc>
                <a:spcPct val="100000"/>
              </a:lnSpc>
            </a:pPr>
            <a:endParaRPr sz="3100"/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550"/>
          </a:p>
          <a:p>
            <a:pPr marL="408940" marR="398145" indent="-1905" algn="ctr">
              <a:lnSpc>
                <a:spcPts val="2900"/>
              </a:lnSpc>
            </a:pPr>
            <a:r>
              <a:rPr spc="-5" dirty="0"/>
              <a:t>Portal vein </a:t>
            </a:r>
            <a:r>
              <a:rPr dirty="0"/>
              <a:t> </a:t>
            </a:r>
            <a:r>
              <a:rPr spc="-5" dirty="0"/>
              <a:t>thromb</a:t>
            </a:r>
            <a:r>
              <a:rPr spc="-15" dirty="0"/>
              <a:t>o</a:t>
            </a:r>
            <a:r>
              <a:rPr spc="-5" dirty="0"/>
              <a:t>si</a:t>
            </a:r>
            <a:r>
              <a:rPr spc="5" dirty="0"/>
              <a:t>s</a:t>
            </a:r>
            <a:r>
              <a:rPr spc="-5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79614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583437"/>
            <a:ext cx="4376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>
                <a:solidFill>
                  <a:srgbClr val="424455"/>
                </a:solidFill>
                <a:latin typeface="Trebuchet MS"/>
                <a:cs typeface="Trebuchet MS"/>
              </a:rPr>
              <a:t>METABOLIC</a:t>
            </a:r>
            <a:r>
              <a:rPr spc="-20" dirty="0">
                <a:solidFill>
                  <a:srgbClr val="424455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424455"/>
                </a:solidFill>
                <a:latin typeface="Trebuchet MS"/>
                <a:cs typeface="Trebuchet MS"/>
              </a:rPr>
              <a:t>CAUSES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2627" y="1368552"/>
            <a:ext cx="8237220" cy="5209540"/>
            <a:chOff x="452627" y="1368552"/>
            <a:chExt cx="8237220" cy="52095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627" y="1368552"/>
              <a:ext cx="8237220" cy="7970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627" y="2165604"/>
              <a:ext cx="8237220" cy="21031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627" y="4262628"/>
              <a:ext cx="8237220" cy="10805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627" y="5347716"/>
              <a:ext cx="8237220" cy="609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627" y="5955792"/>
              <a:ext cx="8237220" cy="62179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80745" y="1508505"/>
            <a:ext cx="7910195" cy="4951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90" algn="just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 MT"/>
                <a:cs typeface="Arial MT"/>
              </a:rPr>
              <a:t>Alpha1-antitrypsin</a:t>
            </a:r>
            <a:r>
              <a:rPr sz="2800" spc="-5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.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(shape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and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blockage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)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100">
              <a:latin typeface="Arial MT"/>
              <a:cs typeface="Arial MT"/>
            </a:endParaRPr>
          </a:p>
          <a:p>
            <a:pPr marL="85090" marR="5080" algn="just">
              <a:lnSpc>
                <a:spcPct val="86300"/>
              </a:lnSpc>
              <a:spcBef>
                <a:spcPts val="2050"/>
              </a:spcBef>
            </a:pPr>
            <a:r>
              <a:rPr sz="2800" spc="-5" dirty="0">
                <a:latin typeface="Arial MT"/>
                <a:cs typeface="Arial MT"/>
              </a:rPr>
              <a:t>Fructose </a:t>
            </a:r>
            <a:r>
              <a:rPr sz="2800" dirty="0">
                <a:latin typeface="Arial MT"/>
                <a:cs typeface="Arial MT"/>
              </a:rPr>
              <a:t>intolerance. (Def. of </a:t>
            </a:r>
            <a:r>
              <a:rPr sz="2800" spc="-5" dirty="0">
                <a:latin typeface="Arial MT"/>
                <a:cs typeface="Arial MT"/>
              </a:rPr>
              <a:t>aldolase B which 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results in inability </a:t>
            </a:r>
            <a:r>
              <a:rPr sz="2800" spc="-10" dirty="0">
                <a:latin typeface="Arial MT"/>
                <a:cs typeface="Arial MT"/>
              </a:rPr>
              <a:t>to </a:t>
            </a:r>
            <a:r>
              <a:rPr sz="2800" spc="-5" dirty="0">
                <a:latin typeface="Arial MT"/>
                <a:cs typeface="Arial MT"/>
              </a:rPr>
              <a:t>convert </a:t>
            </a:r>
            <a:r>
              <a:rPr sz="2800" dirty="0">
                <a:latin typeface="Arial MT"/>
                <a:cs typeface="Arial MT"/>
              </a:rPr>
              <a:t>fructose </a:t>
            </a:r>
            <a:r>
              <a:rPr sz="2800" spc="-5" dirty="0">
                <a:latin typeface="Arial MT"/>
                <a:cs typeface="Arial MT"/>
              </a:rPr>
              <a:t>1 phosphate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into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dihydroxyacetone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glyceraldehyde.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)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50">
              <a:latin typeface="Arial MT"/>
              <a:cs typeface="Arial MT"/>
            </a:endParaRPr>
          </a:p>
          <a:p>
            <a:pPr marL="34925" marR="280035">
              <a:lnSpc>
                <a:spcPts val="2900"/>
              </a:lnSpc>
            </a:pPr>
            <a:r>
              <a:rPr sz="2800" spc="-5" dirty="0">
                <a:latin typeface="Arial MT"/>
                <a:cs typeface="Arial MT"/>
              </a:rPr>
              <a:t>Galactosemia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(Decreased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liver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enzyme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break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down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)</a:t>
            </a:r>
            <a:endParaRPr sz="2800">
              <a:latin typeface="Arial MT"/>
              <a:cs typeface="Arial MT"/>
            </a:endParaRPr>
          </a:p>
          <a:p>
            <a:pPr marL="12700" marR="631825" indent="-635">
              <a:lnSpc>
                <a:spcPct val="144000"/>
              </a:lnSpc>
              <a:spcBef>
                <a:spcPts val="385"/>
              </a:spcBef>
            </a:pPr>
            <a:r>
              <a:rPr sz="2800" spc="-5" dirty="0">
                <a:latin typeface="Arial MT"/>
                <a:cs typeface="Arial MT"/>
              </a:rPr>
              <a:t>Reye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syndrome.</a:t>
            </a:r>
            <a:r>
              <a:rPr sz="2800" spc="-1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(fatty</a:t>
            </a:r>
            <a:r>
              <a:rPr sz="2800" spc="-2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liver+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encephalopathy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)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Wilson disease.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(copper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accumulation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)</a:t>
            </a:r>
            <a:endParaRPr sz="2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5605520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345133"/>
            <a:ext cx="33331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424455"/>
                </a:solidFill>
                <a:latin typeface="Trebuchet MS"/>
                <a:cs typeface="Trebuchet MS"/>
              </a:rPr>
              <a:t>MALIGNANCIES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730" marR="5080" indent="-256540">
              <a:lnSpc>
                <a:spcPct val="100000"/>
              </a:lnSpc>
              <a:spcBef>
                <a:spcPts val="100"/>
              </a:spcBef>
              <a:buClr>
                <a:srgbClr val="9F4DA2"/>
              </a:buClr>
              <a:buFont typeface="Georgia"/>
              <a:buChar char="•"/>
              <a:tabLst>
                <a:tab pos="506730" algn="l"/>
                <a:tab pos="507365" algn="l"/>
                <a:tab pos="2286635" algn="l"/>
                <a:tab pos="3383279" algn="l"/>
                <a:tab pos="5062855" algn="l"/>
              </a:tabLst>
            </a:pPr>
            <a:r>
              <a:rPr dirty="0"/>
              <a:t>	</a:t>
            </a:r>
            <a:r>
              <a:rPr sz="3600" spc="-5" dirty="0"/>
              <a:t>prim</a:t>
            </a:r>
            <a:r>
              <a:rPr sz="3600" dirty="0"/>
              <a:t>ary	</a:t>
            </a:r>
            <a:r>
              <a:rPr sz="3600" spc="-5" dirty="0"/>
              <a:t>liv</a:t>
            </a:r>
            <a:r>
              <a:rPr sz="3600" dirty="0"/>
              <a:t>er	tumour	(</a:t>
            </a:r>
            <a:r>
              <a:rPr sz="3600" spc="-5" dirty="0"/>
              <a:t>hepatoce</a:t>
            </a:r>
            <a:r>
              <a:rPr sz="3600" spc="5" dirty="0"/>
              <a:t>l</a:t>
            </a:r>
            <a:r>
              <a:rPr sz="3600" spc="-5" dirty="0"/>
              <a:t>lular  </a:t>
            </a:r>
            <a:r>
              <a:rPr sz="3600" dirty="0"/>
              <a:t>carcinoma).</a:t>
            </a:r>
            <a:endParaRPr sz="3600"/>
          </a:p>
          <a:p>
            <a:pPr marL="379730" marR="5080" indent="-256540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Georgia"/>
              <a:buChar char="•"/>
              <a:tabLst>
                <a:tab pos="381000" algn="l"/>
                <a:tab pos="2874010" algn="l"/>
                <a:tab pos="4605655" algn="l"/>
                <a:tab pos="6588125" algn="l"/>
              </a:tabLst>
            </a:pPr>
            <a:r>
              <a:rPr sz="3600" dirty="0"/>
              <a:t>S</a:t>
            </a:r>
            <a:r>
              <a:rPr sz="3600" spc="-5" dirty="0"/>
              <a:t>econdary</a:t>
            </a:r>
            <a:r>
              <a:rPr sz="3600" dirty="0"/>
              <a:t>	tumour	</a:t>
            </a:r>
            <a:r>
              <a:rPr sz="3600" spc="-5" dirty="0"/>
              <a:t>includ</a:t>
            </a:r>
            <a:r>
              <a:rPr sz="3600" spc="-25" dirty="0"/>
              <a:t>e</a:t>
            </a:r>
            <a:r>
              <a:rPr sz="3600" dirty="0"/>
              <a:t>s	</a:t>
            </a:r>
            <a:r>
              <a:rPr sz="3600" spc="-5" dirty="0"/>
              <a:t>he</a:t>
            </a:r>
            <a:r>
              <a:rPr sz="3600" spc="5" dirty="0"/>
              <a:t>p</a:t>
            </a:r>
            <a:r>
              <a:rPr sz="3600" dirty="0"/>
              <a:t>a</a:t>
            </a:r>
            <a:r>
              <a:rPr sz="3600" spc="-15" dirty="0"/>
              <a:t>t</a:t>
            </a:r>
            <a:r>
              <a:rPr sz="3600" spc="-5" dirty="0"/>
              <a:t>ic  </a:t>
            </a:r>
            <a:r>
              <a:rPr sz="3600" dirty="0"/>
              <a:t>metastasis</a:t>
            </a:r>
            <a:r>
              <a:rPr sz="3600" spc="-10" dirty="0"/>
              <a:t> </a:t>
            </a:r>
            <a:r>
              <a:rPr sz="3600" spc="-5" dirty="0"/>
              <a:t>or</a:t>
            </a:r>
            <a:r>
              <a:rPr sz="3600" spc="-10" dirty="0"/>
              <a:t> </a:t>
            </a:r>
            <a:r>
              <a:rPr sz="3600" dirty="0"/>
              <a:t>breast,</a:t>
            </a:r>
            <a:r>
              <a:rPr sz="3600" spc="-10" dirty="0"/>
              <a:t> </a:t>
            </a:r>
            <a:r>
              <a:rPr sz="3600" spc="-5" dirty="0"/>
              <a:t>lung</a:t>
            </a:r>
            <a:r>
              <a:rPr sz="3600" spc="-10" dirty="0"/>
              <a:t> </a:t>
            </a:r>
            <a:r>
              <a:rPr sz="3600" spc="-5" dirty="0"/>
              <a:t>cancer </a:t>
            </a:r>
            <a:r>
              <a:rPr sz="3600" dirty="0"/>
              <a:t>.</a:t>
            </a: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332064719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345133"/>
            <a:ext cx="26663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FF0000"/>
                </a:solidFill>
                <a:latin typeface="Trebuchet MS"/>
                <a:cs typeface="Trebuchet MS"/>
              </a:rPr>
              <a:t>C/M</a:t>
            </a:r>
            <a:r>
              <a:rPr spc="-5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FF0000"/>
                </a:solidFill>
                <a:latin typeface="Trebuchet MS"/>
                <a:cs typeface="Trebuchet MS"/>
              </a:rPr>
              <a:t>OF</a:t>
            </a:r>
            <a:r>
              <a:rPr spc="-25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FF0000"/>
                </a:solidFill>
                <a:latin typeface="Trebuchet MS"/>
                <a:cs typeface="Trebuchet MS"/>
              </a:rPr>
              <a:t>ALF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5668" y="2273935"/>
            <a:ext cx="7962900" cy="3629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7620" indent="-256540">
              <a:lnSpc>
                <a:spcPct val="100000"/>
              </a:lnSpc>
              <a:spcBef>
                <a:spcPts val="95"/>
              </a:spcBef>
              <a:buClr>
                <a:srgbClr val="9F4DA2"/>
              </a:buClr>
              <a:buFont typeface="Wingdings"/>
              <a:buChar char=""/>
              <a:tabLst>
                <a:tab pos="269240" algn="l"/>
                <a:tab pos="1858010" algn="l"/>
                <a:tab pos="4756150" algn="l"/>
                <a:tab pos="6325870" algn="l"/>
              </a:tabLst>
            </a:pPr>
            <a:r>
              <a:rPr sz="2800" spc="-5" dirty="0">
                <a:latin typeface="Arial MT"/>
                <a:cs typeface="Arial MT"/>
              </a:rPr>
              <a:t>He</a:t>
            </a:r>
            <a:r>
              <a:rPr sz="2800" spc="5" dirty="0">
                <a:latin typeface="Arial MT"/>
                <a:cs typeface="Arial MT"/>
              </a:rPr>
              <a:t>p</a:t>
            </a:r>
            <a:r>
              <a:rPr sz="2800" spc="-5" dirty="0">
                <a:latin typeface="Arial MT"/>
                <a:cs typeface="Arial MT"/>
              </a:rPr>
              <a:t>a</a:t>
            </a:r>
            <a:r>
              <a:rPr sz="2800" dirty="0">
                <a:latin typeface="Arial MT"/>
                <a:cs typeface="Arial MT"/>
              </a:rPr>
              <a:t>t</a:t>
            </a:r>
            <a:r>
              <a:rPr sz="2800" spc="-5" dirty="0">
                <a:latin typeface="Arial MT"/>
                <a:cs typeface="Arial MT"/>
              </a:rPr>
              <a:t>ic</a:t>
            </a:r>
            <a:r>
              <a:rPr sz="2800" dirty="0">
                <a:latin typeface="Arial MT"/>
                <a:cs typeface="Arial MT"/>
              </a:rPr>
              <a:t>	encephalopath</a:t>
            </a:r>
            <a:r>
              <a:rPr sz="2800" spc="-5" dirty="0">
                <a:latin typeface="Arial MT"/>
                <a:cs typeface="Arial MT"/>
              </a:rPr>
              <a:t>y</a:t>
            </a:r>
            <a:r>
              <a:rPr sz="2800" dirty="0">
                <a:latin typeface="Arial MT"/>
                <a:cs typeface="Arial MT"/>
              </a:rPr>
              <a:t>	</a:t>
            </a:r>
            <a:r>
              <a:rPr sz="2800" spc="-5" dirty="0">
                <a:latin typeface="Arial MT"/>
                <a:cs typeface="Arial MT"/>
              </a:rPr>
              <a:t>(m</a:t>
            </a:r>
            <a:r>
              <a:rPr sz="2800" dirty="0">
                <a:latin typeface="Arial MT"/>
                <a:cs typeface="Arial MT"/>
              </a:rPr>
              <a:t>e</a:t>
            </a:r>
            <a:r>
              <a:rPr sz="2800" spc="-5" dirty="0">
                <a:latin typeface="Arial MT"/>
                <a:cs typeface="Arial MT"/>
              </a:rPr>
              <a:t>nt</a:t>
            </a:r>
            <a:r>
              <a:rPr sz="2800" spc="15" dirty="0">
                <a:latin typeface="Arial MT"/>
                <a:cs typeface="Arial MT"/>
              </a:rPr>
              <a:t>a</a:t>
            </a:r>
            <a:r>
              <a:rPr sz="2800" spc="-5" dirty="0">
                <a:latin typeface="Arial MT"/>
                <a:cs typeface="Arial MT"/>
              </a:rPr>
              <a:t>l</a:t>
            </a:r>
            <a:r>
              <a:rPr sz="2800" dirty="0">
                <a:latin typeface="Arial MT"/>
                <a:cs typeface="Arial MT"/>
              </a:rPr>
              <a:t>	</a:t>
            </a:r>
            <a:r>
              <a:rPr sz="2800" spc="-5" dirty="0">
                <a:latin typeface="Arial MT"/>
                <a:cs typeface="Arial MT"/>
              </a:rPr>
              <a:t>c</a:t>
            </a:r>
            <a:r>
              <a:rPr sz="2800" dirty="0">
                <a:latin typeface="Arial MT"/>
                <a:cs typeface="Arial MT"/>
              </a:rPr>
              <a:t>o</a:t>
            </a:r>
            <a:r>
              <a:rPr sz="2800" spc="-5" dirty="0">
                <a:latin typeface="Arial MT"/>
                <a:cs typeface="Arial MT"/>
              </a:rPr>
              <a:t>nf</a:t>
            </a:r>
            <a:r>
              <a:rPr sz="2800" spc="5" dirty="0">
                <a:latin typeface="Arial MT"/>
                <a:cs typeface="Arial MT"/>
              </a:rPr>
              <a:t>u</a:t>
            </a:r>
            <a:r>
              <a:rPr sz="2800" spc="-5" dirty="0">
                <a:latin typeface="Arial MT"/>
                <a:cs typeface="Arial MT"/>
              </a:rPr>
              <a:t>sion,  difficulty</a:t>
            </a:r>
            <a:r>
              <a:rPr sz="2800" spc="-2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concentrating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 disorientation)</a:t>
            </a:r>
            <a:endParaRPr sz="2800">
              <a:latin typeface="Arial MT"/>
              <a:cs typeface="Arial MT"/>
            </a:endParaRPr>
          </a:p>
          <a:p>
            <a:pPr marL="367665" indent="-355600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Wingdings"/>
              <a:buChar char=""/>
              <a:tabLst>
                <a:tab pos="367665" algn="l"/>
                <a:tab pos="368300" algn="l"/>
              </a:tabLst>
            </a:pPr>
            <a:r>
              <a:rPr sz="2800" spc="-5" dirty="0">
                <a:latin typeface="Arial MT"/>
                <a:cs typeface="Arial MT"/>
              </a:rPr>
              <a:t>Sudden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jaundice</a:t>
            </a:r>
            <a:r>
              <a:rPr sz="2800" spc="2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.</a:t>
            </a:r>
            <a:endParaRPr sz="2800">
              <a:latin typeface="Arial MT"/>
              <a:cs typeface="Arial MT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Wingdings"/>
              <a:buChar char=""/>
              <a:tabLst>
                <a:tab pos="367665" algn="l"/>
                <a:tab pos="368300" algn="l"/>
                <a:tab pos="1227455" algn="l"/>
                <a:tab pos="1971039" algn="l"/>
                <a:tab pos="3883660" algn="l"/>
                <a:tab pos="4309110" algn="l"/>
                <a:tab pos="6010275" algn="l"/>
                <a:tab pos="6853555" algn="l"/>
                <a:tab pos="7654925" algn="l"/>
              </a:tabLst>
            </a:pPr>
            <a:r>
              <a:rPr dirty="0"/>
              <a:t>	</a:t>
            </a:r>
            <a:r>
              <a:rPr sz="2800" spc="-5" dirty="0">
                <a:latin typeface="Arial MT"/>
                <a:cs typeface="Arial MT"/>
              </a:rPr>
              <a:t>Pain	</a:t>
            </a:r>
            <a:r>
              <a:rPr sz="2800" dirty="0">
                <a:latin typeface="Arial MT"/>
                <a:cs typeface="Arial MT"/>
              </a:rPr>
              <a:t>an</a:t>
            </a:r>
            <a:r>
              <a:rPr sz="2800" spc="-5" dirty="0">
                <a:latin typeface="Arial MT"/>
                <a:cs typeface="Arial MT"/>
              </a:rPr>
              <a:t>d</a:t>
            </a:r>
            <a:r>
              <a:rPr sz="2800" dirty="0">
                <a:latin typeface="Arial MT"/>
                <a:cs typeface="Arial MT"/>
              </a:rPr>
              <a:t>	</a:t>
            </a:r>
            <a:r>
              <a:rPr sz="2800" spc="-5" dirty="0">
                <a:latin typeface="Arial MT"/>
                <a:cs typeface="Arial MT"/>
              </a:rPr>
              <a:t>te</a:t>
            </a:r>
            <a:r>
              <a:rPr sz="2800" spc="5" dirty="0">
                <a:latin typeface="Arial MT"/>
                <a:cs typeface="Arial MT"/>
              </a:rPr>
              <a:t>n</a:t>
            </a:r>
            <a:r>
              <a:rPr sz="2800" spc="-5" dirty="0">
                <a:latin typeface="Arial MT"/>
                <a:cs typeface="Arial MT"/>
              </a:rPr>
              <a:t>d</a:t>
            </a:r>
            <a:r>
              <a:rPr sz="2800" dirty="0">
                <a:latin typeface="Arial MT"/>
                <a:cs typeface="Arial MT"/>
              </a:rPr>
              <a:t>e</a:t>
            </a:r>
            <a:r>
              <a:rPr sz="2800" spc="-5" dirty="0">
                <a:latin typeface="Arial MT"/>
                <a:cs typeface="Arial MT"/>
              </a:rPr>
              <a:t>r</a:t>
            </a:r>
            <a:r>
              <a:rPr sz="2800" dirty="0">
                <a:latin typeface="Arial MT"/>
                <a:cs typeface="Arial MT"/>
              </a:rPr>
              <a:t>n</a:t>
            </a:r>
            <a:r>
              <a:rPr sz="2800" spc="5" dirty="0">
                <a:latin typeface="Arial MT"/>
                <a:cs typeface="Arial MT"/>
              </a:rPr>
              <a:t>e</a:t>
            </a:r>
            <a:r>
              <a:rPr sz="2800" spc="-5" dirty="0">
                <a:latin typeface="Arial MT"/>
                <a:cs typeface="Arial MT"/>
              </a:rPr>
              <a:t>ss</a:t>
            </a:r>
            <a:r>
              <a:rPr sz="2800" dirty="0">
                <a:latin typeface="Arial MT"/>
                <a:cs typeface="Arial MT"/>
              </a:rPr>
              <a:t>	</a:t>
            </a:r>
            <a:r>
              <a:rPr sz="2800" spc="-5" dirty="0">
                <a:latin typeface="Arial MT"/>
                <a:cs typeface="Arial MT"/>
              </a:rPr>
              <a:t>in</a:t>
            </a:r>
            <a:r>
              <a:rPr sz="2800" dirty="0">
                <a:latin typeface="Arial MT"/>
                <a:cs typeface="Arial MT"/>
              </a:rPr>
              <a:t>	</a:t>
            </a:r>
            <a:r>
              <a:rPr sz="2800" spc="-5" dirty="0">
                <a:latin typeface="Arial MT"/>
                <a:cs typeface="Arial MT"/>
              </a:rPr>
              <a:t>t</a:t>
            </a:r>
            <a:r>
              <a:rPr sz="2800" dirty="0">
                <a:latin typeface="Arial MT"/>
                <a:cs typeface="Arial MT"/>
              </a:rPr>
              <a:t>h</a:t>
            </a:r>
            <a:r>
              <a:rPr sz="2800" spc="-5" dirty="0">
                <a:latin typeface="Arial MT"/>
                <a:cs typeface="Arial MT"/>
              </a:rPr>
              <a:t>e</a:t>
            </a:r>
            <a:r>
              <a:rPr sz="2800" spc="38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uppe</a:t>
            </a:r>
            <a:r>
              <a:rPr sz="2800" spc="-5" dirty="0">
                <a:latin typeface="Arial MT"/>
                <a:cs typeface="Arial MT"/>
              </a:rPr>
              <a:t>r</a:t>
            </a:r>
            <a:r>
              <a:rPr sz="2800" dirty="0">
                <a:latin typeface="Arial MT"/>
                <a:cs typeface="Arial MT"/>
              </a:rPr>
              <a:t>	</a:t>
            </a:r>
            <a:r>
              <a:rPr sz="2800" spc="-5" dirty="0">
                <a:latin typeface="Arial MT"/>
                <a:cs typeface="Arial MT"/>
              </a:rPr>
              <a:t>r</a:t>
            </a:r>
            <a:r>
              <a:rPr sz="2800" spc="10" dirty="0">
                <a:latin typeface="Arial MT"/>
                <a:cs typeface="Arial MT"/>
              </a:rPr>
              <a:t>i</a:t>
            </a:r>
            <a:r>
              <a:rPr sz="2800" spc="-5" dirty="0">
                <a:latin typeface="Arial MT"/>
                <a:cs typeface="Arial MT"/>
              </a:rPr>
              <a:t>g</a:t>
            </a:r>
            <a:r>
              <a:rPr sz="2800" dirty="0">
                <a:latin typeface="Arial MT"/>
                <a:cs typeface="Arial MT"/>
              </a:rPr>
              <a:t>h</a:t>
            </a:r>
            <a:r>
              <a:rPr sz="2800" spc="-5" dirty="0">
                <a:latin typeface="Arial MT"/>
                <a:cs typeface="Arial MT"/>
              </a:rPr>
              <a:t>t</a:t>
            </a:r>
            <a:r>
              <a:rPr sz="2800" dirty="0">
                <a:latin typeface="Arial MT"/>
                <a:cs typeface="Arial MT"/>
              </a:rPr>
              <a:t>	</a:t>
            </a:r>
            <a:r>
              <a:rPr sz="2800" spc="-5" dirty="0">
                <a:latin typeface="Arial MT"/>
                <a:cs typeface="Arial MT"/>
              </a:rPr>
              <a:t>s</a:t>
            </a:r>
            <a:r>
              <a:rPr sz="2800" dirty="0">
                <a:latin typeface="Arial MT"/>
                <a:cs typeface="Arial MT"/>
              </a:rPr>
              <a:t>i</a:t>
            </a:r>
            <a:r>
              <a:rPr sz="2800" spc="-5" dirty="0">
                <a:latin typeface="Arial MT"/>
                <a:cs typeface="Arial MT"/>
              </a:rPr>
              <a:t>de</a:t>
            </a:r>
            <a:r>
              <a:rPr sz="2800" dirty="0">
                <a:latin typeface="Arial MT"/>
                <a:cs typeface="Arial MT"/>
              </a:rPr>
              <a:t>	</a:t>
            </a:r>
            <a:r>
              <a:rPr sz="2800" spc="-15" dirty="0">
                <a:latin typeface="Arial MT"/>
                <a:cs typeface="Arial MT"/>
              </a:rPr>
              <a:t>of  </a:t>
            </a:r>
            <a:r>
              <a:rPr sz="2800" spc="-5" dirty="0">
                <a:latin typeface="Arial MT"/>
                <a:cs typeface="Arial MT"/>
              </a:rPr>
              <a:t>the</a:t>
            </a:r>
            <a:r>
              <a:rPr sz="2800" dirty="0">
                <a:latin typeface="Arial MT"/>
                <a:cs typeface="Arial MT"/>
              </a:rPr>
              <a:t> stomach.</a:t>
            </a:r>
            <a:endParaRPr sz="2800">
              <a:latin typeface="Arial MT"/>
              <a:cs typeface="Arial MT"/>
            </a:endParaRPr>
          </a:p>
          <a:p>
            <a:pPr marL="367665" indent="-355600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Wingdings"/>
              <a:buChar char=""/>
              <a:tabLst>
                <a:tab pos="367665" algn="l"/>
                <a:tab pos="368300" algn="l"/>
              </a:tabLst>
            </a:pPr>
            <a:r>
              <a:rPr sz="2800" dirty="0">
                <a:latin typeface="Arial MT"/>
                <a:cs typeface="Arial MT"/>
              </a:rPr>
              <a:t>Nausea.</a:t>
            </a:r>
            <a:endParaRPr sz="2800">
              <a:latin typeface="Arial MT"/>
              <a:cs typeface="Arial MT"/>
            </a:endParaRPr>
          </a:p>
          <a:p>
            <a:pPr marL="367665" indent="-355600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Wingdings"/>
              <a:buChar char=""/>
              <a:tabLst>
                <a:tab pos="367665" algn="l"/>
                <a:tab pos="368300" algn="l"/>
              </a:tabLst>
            </a:pPr>
            <a:r>
              <a:rPr sz="2800" spc="-20" dirty="0">
                <a:latin typeface="Arial MT"/>
                <a:cs typeface="Arial MT"/>
              </a:rPr>
              <a:t>Vomiting.</a:t>
            </a:r>
            <a:endParaRPr sz="2800">
              <a:latin typeface="Arial MT"/>
              <a:cs typeface="Arial MT"/>
            </a:endParaRPr>
          </a:p>
          <a:p>
            <a:pPr marL="367665" indent="-355600">
              <a:lnSpc>
                <a:spcPct val="100000"/>
              </a:lnSpc>
              <a:spcBef>
                <a:spcPts val="305"/>
              </a:spcBef>
              <a:buClr>
                <a:srgbClr val="9F4DA2"/>
              </a:buClr>
              <a:buFont typeface="Wingdings"/>
              <a:buChar char=""/>
              <a:tabLst>
                <a:tab pos="367665" algn="l"/>
                <a:tab pos="368300" algn="l"/>
              </a:tabLst>
            </a:pPr>
            <a:r>
              <a:rPr sz="2800" dirty="0">
                <a:latin typeface="Arial MT"/>
                <a:cs typeface="Arial MT"/>
              </a:rPr>
              <a:t>Melena.</a:t>
            </a:r>
            <a:endParaRPr sz="2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62946230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2270887"/>
            <a:ext cx="7962900" cy="35928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buClr>
                <a:srgbClr val="9F4DA2"/>
              </a:buClr>
              <a:buFont typeface="Georgia"/>
              <a:buChar char="•"/>
              <a:tabLst>
                <a:tab pos="269240" algn="l"/>
                <a:tab pos="1953895" algn="l"/>
                <a:tab pos="4856480" algn="l"/>
                <a:tab pos="5571490" algn="l"/>
                <a:tab pos="6691630" algn="l"/>
                <a:tab pos="7383780" algn="l"/>
              </a:tabLst>
            </a:pPr>
            <a:r>
              <a:rPr sz="3200" dirty="0">
                <a:latin typeface="Arial MT"/>
                <a:cs typeface="Arial MT"/>
              </a:rPr>
              <a:t>A</a:t>
            </a:r>
            <a:r>
              <a:rPr sz="3200" spc="5" dirty="0">
                <a:latin typeface="Arial MT"/>
                <a:cs typeface="Arial MT"/>
              </a:rPr>
              <a:t>s</a:t>
            </a:r>
            <a:r>
              <a:rPr sz="3200" dirty="0">
                <a:latin typeface="Arial MT"/>
                <a:cs typeface="Arial MT"/>
              </a:rPr>
              <a:t>cit</a:t>
            </a:r>
            <a:r>
              <a:rPr sz="3200" spc="-15" dirty="0">
                <a:latin typeface="Arial MT"/>
                <a:cs typeface="Arial MT"/>
              </a:rPr>
              <a:t>e</a:t>
            </a:r>
            <a:r>
              <a:rPr sz="3200" dirty="0">
                <a:latin typeface="Arial MT"/>
                <a:cs typeface="Arial MT"/>
              </a:rPr>
              <a:t>s	(a</a:t>
            </a:r>
            <a:r>
              <a:rPr sz="3200" spc="-10" dirty="0">
                <a:latin typeface="Arial MT"/>
                <a:cs typeface="Arial MT"/>
              </a:rPr>
              <a:t>c</a:t>
            </a:r>
            <a:r>
              <a:rPr sz="3200" dirty="0">
                <a:latin typeface="Arial MT"/>
                <a:cs typeface="Arial MT"/>
              </a:rPr>
              <a:t>c</a:t>
            </a:r>
            <a:r>
              <a:rPr sz="3200" spc="-15" dirty="0">
                <a:latin typeface="Arial MT"/>
                <a:cs typeface="Arial MT"/>
              </a:rPr>
              <a:t>u</a:t>
            </a:r>
            <a:r>
              <a:rPr sz="3200" dirty="0">
                <a:latin typeface="Arial MT"/>
                <a:cs typeface="Arial MT"/>
              </a:rPr>
              <a:t>m</a:t>
            </a:r>
            <a:r>
              <a:rPr sz="3200" spc="-10" dirty="0">
                <a:latin typeface="Arial MT"/>
                <a:cs typeface="Arial MT"/>
              </a:rPr>
              <a:t>u</a:t>
            </a:r>
            <a:r>
              <a:rPr sz="3200" dirty="0">
                <a:latin typeface="Arial MT"/>
                <a:cs typeface="Arial MT"/>
              </a:rPr>
              <a:t>la</a:t>
            </a:r>
            <a:r>
              <a:rPr sz="3200" spc="-15" dirty="0">
                <a:latin typeface="Arial MT"/>
                <a:cs typeface="Arial MT"/>
              </a:rPr>
              <a:t>t</a:t>
            </a:r>
            <a:r>
              <a:rPr sz="3200" dirty="0">
                <a:latin typeface="Arial MT"/>
                <a:cs typeface="Arial MT"/>
              </a:rPr>
              <a:t>ion	</a:t>
            </a:r>
            <a:r>
              <a:rPr sz="3200" spc="-10" dirty="0">
                <a:latin typeface="Arial MT"/>
                <a:cs typeface="Arial MT"/>
              </a:rPr>
              <a:t>o</a:t>
            </a:r>
            <a:r>
              <a:rPr sz="3200" dirty="0">
                <a:latin typeface="Arial MT"/>
                <a:cs typeface="Arial MT"/>
              </a:rPr>
              <a:t>f	fl</a:t>
            </a:r>
            <a:r>
              <a:rPr sz="3200" spc="-15" dirty="0">
                <a:latin typeface="Arial MT"/>
                <a:cs typeface="Arial MT"/>
              </a:rPr>
              <a:t>u</a:t>
            </a:r>
            <a:r>
              <a:rPr sz="3200" dirty="0">
                <a:latin typeface="Arial MT"/>
                <a:cs typeface="Arial MT"/>
              </a:rPr>
              <a:t>id	</a:t>
            </a:r>
            <a:r>
              <a:rPr sz="3200" spc="-5" dirty="0">
                <a:latin typeface="Arial MT"/>
                <a:cs typeface="Arial MT"/>
              </a:rPr>
              <a:t>i</a:t>
            </a:r>
            <a:r>
              <a:rPr sz="3200" dirty="0">
                <a:latin typeface="Arial MT"/>
                <a:cs typeface="Arial MT"/>
              </a:rPr>
              <a:t>n	the  stomach)</a:t>
            </a:r>
            <a:endParaRPr sz="3200">
              <a:latin typeface="Arial MT"/>
              <a:cs typeface="Arial MT"/>
            </a:endParaRPr>
          </a:p>
          <a:p>
            <a:pPr marL="268605" marR="5080" indent="-256540">
              <a:lnSpc>
                <a:spcPct val="100000"/>
              </a:lnSpc>
              <a:spcBef>
                <a:spcPts val="295"/>
              </a:spcBef>
              <a:buClr>
                <a:srgbClr val="9F4DA2"/>
              </a:buClr>
              <a:buFont typeface="Georgia"/>
              <a:buChar char="•"/>
              <a:tabLst>
                <a:tab pos="269240" algn="l"/>
              </a:tabLst>
            </a:pPr>
            <a:r>
              <a:rPr sz="3200" dirty="0">
                <a:latin typeface="Arial MT"/>
                <a:cs typeface="Arial MT"/>
              </a:rPr>
              <a:t>Ankle</a:t>
            </a:r>
            <a:r>
              <a:rPr sz="3200" spc="26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Edema</a:t>
            </a:r>
            <a:r>
              <a:rPr sz="3200" spc="26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(accumulation</a:t>
            </a:r>
            <a:r>
              <a:rPr sz="3200" spc="26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of</a:t>
            </a:r>
            <a:r>
              <a:rPr sz="3200" spc="27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fluid</a:t>
            </a:r>
            <a:r>
              <a:rPr sz="3200" spc="26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</a:t>
            </a:r>
            <a:r>
              <a:rPr sz="3200" spc="26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legs,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ankles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and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feet)</a:t>
            </a:r>
            <a:endParaRPr sz="3200">
              <a:latin typeface="Arial MT"/>
              <a:cs typeface="Arial MT"/>
            </a:endParaRPr>
          </a:p>
          <a:p>
            <a:pPr marL="268605" indent="-256540">
              <a:lnSpc>
                <a:spcPct val="100000"/>
              </a:lnSpc>
              <a:spcBef>
                <a:spcPts val="305"/>
              </a:spcBef>
              <a:buClr>
                <a:srgbClr val="9F4DA2"/>
              </a:buClr>
              <a:buFont typeface="Georgia"/>
              <a:buChar char="•"/>
              <a:tabLst>
                <a:tab pos="269240" algn="l"/>
              </a:tabLst>
            </a:pPr>
            <a:r>
              <a:rPr sz="3200" spc="-5" dirty="0">
                <a:latin typeface="Arial MT"/>
                <a:cs typeface="Arial MT"/>
              </a:rPr>
              <a:t>Feeling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ill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(Malaise).</a:t>
            </a:r>
            <a:endParaRPr sz="3200">
              <a:latin typeface="Arial MT"/>
              <a:cs typeface="Arial MT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Georgia"/>
              <a:buChar char="•"/>
              <a:tabLst>
                <a:tab pos="269240" algn="l"/>
              </a:tabLst>
            </a:pPr>
            <a:r>
              <a:rPr sz="3200" dirty="0">
                <a:latin typeface="Arial MT"/>
                <a:cs typeface="Arial MT"/>
              </a:rPr>
              <a:t>Drowsiness.</a:t>
            </a:r>
            <a:endParaRPr sz="3200">
              <a:latin typeface="Arial MT"/>
              <a:cs typeface="Arial MT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Georgia"/>
              <a:buChar char="•"/>
              <a:tabLst>
                <a:tab pos="269240" algn="l"/>
              </a:tabLst>
            </a:pPr>
            <a:r>
              <a:rPr sz="3200" dirty="0">
                <a:latin typeface="Arial MT"/>
                <a:cs typeface="Arial MT"/>
              </a:rPr>
              <a:t>Muscle</a:t>
            </a:r>
            <a:r>
              <a:rPr sz="3200" spc="-7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tremors.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2429451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2233396"/>
            <a:ext cx="3416935" cy="37064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9F4DA2"/>
              </a:buClr>
              <a:buFont typeface="Georgia"/>
              <a:buChar char="•"/>
              <a:tabLst>
                <a:tab pos="269240" algn="l"/>
              </a:tabLst>
            </a:pPr>
            <a:r>
              <a:rPr sz="3200" dirty="0">
                <a:latin typeface="Arial MT"/>
                <a:cs typeface="Arial MT"/>
              </a:rPr>
              <a:t>Bleeding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easily</a:t>
            </a:r>
            <a:endParaRPr sz="3200">
              <a:latin typeface="Arial MT"/>
              <a:cs typeface="Arial MT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Georgia"/>
              <a:buChar char="•"/>
              <a:tabLst>
                <a:tab pos="269240" algn="l"/>
              </a:tabLst>
            </a:pPr>
            <a:r>
              <a:rPr sz="3200" dirty="0">
                <a:latin typeface="Arial MT"/>
                <a:cs typeface="Arial MT"/>
              </a:rPr>
              <a:t>Cerebral</a:t>
            </a:r>
            <a:r>
              <a:rPr sz="3200" spc="-10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oedema</a:t>
            </a:r>
            <a:endParaRPr sz="3200">
              <a:latin typeface="Arial MT"/>
              <a:cs typeface="Arial MT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Georgia"/>
              <a:buChar char="•"/>
              <a:tabLst>
                <a:tab pos="269240" algn="l"/>
              </a:tabLst>
            </a:pPr>
            <a:r>
              <a:rPr sz="3200" dirty="0">
                <a:latin typeface="Arial MT"/>
                <a:cs typeface="Arial MT"/>
              </a:rPr>
              <a:t>Coma</a:t>
            </a:r>
            <a:endParaRPr sz="3200">
              <a:latin typeface="Arial MT"/>
              <a:cs typeface="Arial MT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Georgia"/>
              <a:buChar char="•"/>
              <a:tabLst>
                <a:tab pos="269240" algn="l"/>
              </a:tabLst>
            </a:pPr>
            <a:r>
              <a:rPr sz="3200" dirty="0">
                <a:latin typeface="Arial MT"/>
                <a:cs typeface="Arial MT"/>
              </a:rPr>
              <a:t>Brain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herniation.</a:t>
            </a:r>
            <a:endParaRPr sz="3200">
              <a:latin typeface="Arial MT"/>
              <a:cs typeface="Arial MT"/>
            </a:endParaRPr>
          </a:p>
          <a:p>
            <a:pPr marL="381635" indent="-369570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Georgia"/>
              <a:buChar char="•"/>
              <a:tabLst>
                <a:tab pos="381635" algn="l"/>
                <a:tab pos="382270" algn="l"/>
              </a:tabLst>
            </a:pPr>
            <a:r>
              <a:rPr sz="3200" spc="-5" dirty="0">
                <a:latin typeface="Arial MT"/>
                <a:cs typeface="Arial MT"/>
              </a:rPr>
              <a:t>Hypotension.</a:t>
            </a:r>
            <a:endParaRPr sz="3200">
              <a:latin typeface="Arial MT"/>
              <a:cs typeface="Arial MT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Georgia"/>
              <a:buChar char="•"/>
              <a:tabLst>
                <a:tab pos="269240" algn="l"/>
              </a:tabLst>
            </a:pPr>
            <a:r>
              <a:rPr sz="3200" spc="-30" dirty="0">
                <a:latin typeface="Arial MT"/>
                <a:cs typeface="Arial MT"/>
              </a:rPr>
              <a:t>Tachycardia.</a:t>
            </a:r>
            <a:endParaRPr sz="3200">
              <a:latin typeface="Arial MT"/>
              <a:cs typeface="Arial MT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Georgia"/>
              <a:buChar char="•"/>
              <a:tabLst>
                <a:tab pos="269240" algn="l"/>
              </a:tabLst>
            </a:pPr>
            <a:r>
              <a:rPr sz="3200" dirty="0">
                <a:latin typeface="Arial MT"/>
                <a:cs typeface="Arial MT"/>
              </a:rPr>
              <a:t>Hematemesis.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72054361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345133"/>
            <a:ext cx="56826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FF0000"/>
                </a:solidFill>
                <a:latin typeface="Trebuchet MS"/>
                <a:cs typeface="Trebuchet MS"/>
              </a:rPr>
              <a:t>DIAGNOSTIC </a:t>
            </a:r>
            <a:r>
              <a:rPr spc="-85" dirty="0">
                <a:solidFill>
                  <a:srgbClr val="FF0000"/>
                </a:solidFill>
                <a:latin typeface="Trebuchet MS"/>
                <a:cs typeface="Trebuchet MS"/>
              </a:rPr>
              <a:t>EVALUATION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5668" y="2191639"/>
            <a:ext cx="7675880" cy="3743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220" indent="-351155">
              <a:lnSpc>
                <a:spcPts val="3065"/>
              </a:lnSpc>
              <a:spcBef>
                <a:spcPts val="100"/>
              </a:spcBef>
              <a:buClr>
                <a:srgbClr val="9F4DA2"/>
              </a:buClr>
              <a:buFont typeface="Georgia"/>
              <a:buChar char="•"/>
              <a:tabLst>
                <a:tab pos="363220" algn="l"/>
                <a:tab pos="363855" algn="l"/>
              </a:tabLst>
            </a:pPr>
            <a:r>
              <a:rPr sz="2700" spc="-5" dirty="0">
                <a:latin typeface="Arial MT"/>
                <a:cs typeface="Arial MT"/>
              </a:rPr>
              <a:t>History</a:t>
            </a:r>
            <a:r>
              <a:rPr sz="2700" spc="-2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collection.</a:t>
            </a:r>
            <a:endParaRPr sz="2700">
              <a:latin typeface="Arial MT"/>
              <a:cs typeface="Arial MT"/>
            </a:endParaRPr>
          </a:p>
          <a:p>
            <a:pPr marL="363220" indent="-351155">
              <a:lnSpc>
                <a:spcPts val="2890"/>
              </a:lnSpc>
              <a:buClr>
                <a:srgbClr val="9F4DA2"/>
              </a:buClr>
              <a:buFont typeface="Georgia"/>
              <a:buChar char="•"/>
              <a:tabLst>
                <a:tab pos="363220" algn="l"/>
                <a:tab pos="363855" algn="l"/>
              </a:tabLst>
            </a:pPr>
            <a:r>
              <a:rPr sz="2700" dirty="0">
                <a:latin typeface="Arial MT"/>
                <a:cs typeface="Arial MT"/>
              </a:rPr>
              <a:t>Physical</a:t>
            </a:r>
            <a:r>
              <a:rPr sz="2700" spc="-35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examination.</a:t>
            </a:r>
            <a:endParaRPr sz="2700">
              <a:latin typeface="Arial MT"/>
              <a:cs typeface="Arial MT"/>
            </a:endParaRPr>
          </a:p>
          <a:p>
            <a:pPr marL="363220" indent="-351155">
              <a:lnSpc>
                <a:spcPts val="2890"/>
              </a:lnSpc>
              <a:buClr>
                <a:srgbClr val="9F4DA2"/>
              </a:buClr>
              <a:buFont typeface="Georgia"/>
              <a:buChar char="•"/>
              <a:tabLst>
                <a:tab pos="363220" algn="l"/>
                <a:tab pos="363855" algn="l"/>
              </a:tabLst>
            </a:pPr>
            <a:r>
              <a:rPr sz="2700" spc="-5" dirty="0">
                <a:latin typeface="Arial MT"/>
                <a:cs typeface="Arial MT"/>
              </a:rPr>
              <a:t>CBC.</a:t>
            </a:r>
            <a:endParaRPr sz="2700">
              <a:latin typeface="Arial MT"/>
              <a:cs typeface="Arial MT"/>
            </a:endParaRPr>
          </a:p>
          <a:p>
            <a:pPr marL="363220" indent="-351155">
              <a:lnSpc>
                <a:spcPts val="2895"/>
              </a:lnSpc>
              <a:buClr>
                <a:srgbClr val="9F4DA2"/>
              </a:buClr>
              <a:buFont typeface="Georgia"/>
              <a:buChar char="•"/>
              <a:tabLst>
                <a:tab pos="363220" algn="l"/>
                <a:tab pos="363855" algn="l"/>
              </a:tabLst>
            </a:pPr>
            <a:r>
              <a:rPr sz="2700" spc="-5" dirty="0">
                <a:latin typeface="Arial MT"/>
                <a:cs typeface="Arial MT"/>
              </a:rPr>
              <a:t>Prothrombin</a:t>
            </a:r>
            <a:r>
              <a:rPr sz="2700" dirty="0">
                <a:latin typeface="Arial MT"/>
                <a:cs typeface="Arial MT"/>
              </a:rPr>
              <a:t> time </a:t>
            </a:r>
            <a:r>
              <a:rPr sz="2700" spc="-5" dirty="0">
                <a:latin typeface="Arial MT"/>
                <a:cs typeface="Arial MT"/>
              </a:rPr>
              <a:t>(PT)</a:t>
            </a:r>
            <a:r>
              <a:rPr sz="2700" spc="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.</a:t>
            </a:r>
            <a:r>
              <a:rPr sz="2700" spc="-5" dirty="0">
                <a:latin typeface="Arial MT"/>
                <a:cs typeface="Arial MT"/>
              </a:rPr>
              <a:t> (9.5-13.5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Seconds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)</a:t>
            </a:r>
            <a:endParaRPr sz="2700">
              <a:latin typeface="Arial MT"/>
              <a:cs typeface="Arial MT"/>
            </a:endParaRPr>
          </a:p>
          <a:p>
            <a:pPr marL="363220" indent="-351155">
              <a:lnSpc>
                <a:spcPts val="2895"/>
              </a:lnSpc>
              <a:buClr>
                <a:srgbClr val="9F4DA2"/>
              </a:buClr>
              <a:buFont typeface="Georgia"/>
              <a:buChar char="•"/>
              <a:tabLst>
                <a:tab pos="363220" algn="l"/>
                <a:tab pos="363855" algn="l"/>
              </a:tabLst>
            </a:pPr>
            <a:r>
              <a:rPr sz="2700" spc="-5" dirty="0">
                <a:latin typeface="Arial MT"/>
                <a:cs typeface="Arial MT"/>
              </a:rPr>
              <a:t>SGOT</a:t>
            </a:r>
            <a:r>
              <a:rPr sz="2700" spc="-8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,</a:t>
            </a:r>
            <a:r>
              <a:rPr sz="2700" spc="-30" dirty="0">
                <a:latin typeface="Arial MT"/>
                <a:cs typeface="Arial MT"/>
              </a:rPr>
              <a:t> </a:t>
            </a:r>
            <a:r>
              <a:rPr sz="2700" spc="-65" dirty="0">
                <a:latin typeface="Arial MT"/>
                <a:cs typeface="Arial MT"/>
              </a:rPr>
              <a:t>SGPT.</a:t>
            </a:r>
            <a:endParaRPr sz="2700">
              <a:latin typeface="Arial MT"/>
              <a:cs typeface="Arial MT"/>
            </a:endParaRPr>
          </a:p>
          <a:p>
            <a:pPr marL="363220" indent="-351155">
              <a:lnSpc>
                <a:spcPts val="2890"/>
              </a:lnSpc>
              <a:buClr>
                <a:srgbClr val="9F4DA2"/>
              </a:buClr>
              <a:buFont typeface="Georgia"/>
              <a:buChar char="•"/>
              <a:tabLst>
                <a:tab pos="363220" algn="l"/>
                <a:tab pos="363855" algn="l"/>
              </a:tabLst>
            </a:pPr>
            <a:r>
              <a:rPr sz="2700" spc="-5" dirty="0">
                <a:latin typeface="Arial MT"/>
                <a:cs typeface="Arial MT"/>
              </a:rPr>
              <a:t>Serum</a:t>
            </a:r>
            <a:r>
              <a:rPr sz="270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billirubin</a:t>
            </a:r>
            <a:r>
              <a:rPr sz="2700" spc="1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level,</a:t>
            </a:r>
            <a:r>
              <a:rPr sz="2700" spc="1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Serum</a:t>
            </a:r>
            <a:r>
              <a:rPr sz="2700" spc="5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ammonia</a:t>
            </a:r>
            <a:r>
              <a:rPr sz="2700" spc="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level.</a:t>
            </a:r>
            <a:endParaRPr sz="2700">
              <a:latin typeface="Arial MT"/>
              <a:cs typeface="Arial MT"/>
            </a:endParaRPr>
          </a:p>
          <a:p>
            <a:pPr marL="344805" indent="-332740">
              <a:lnSpc>
                <a:spcPts val="2890"/>
              </a:lnSpc>
              <a:buClr>
                <a:srgbClr val="9F4DA2"/>
              </a:buClr>
              <a:buFont typeface="Georgia"/>
              <a:buChar char="•"/>
              <a:tabLst>
                <a:tab pos="344805" algn="l"/>
                <a:tab pos="345440" algn="l"/>
              </a:tabLst>
            </a:pPr>
            <a:r>
              <a:rPr sz="2700" spc="-5" dirty="0">
                <a:latin typeface="Arial MT"/>
                <a:cs typeface="Arial MT"/>
              </a:rPr>
              <a:t>ABG.</a:t>
            </a:r>
            <a:endParaRPr sz="2700">
              <a:latin typeface="Arial MT"/>
              <a:cs typeface="Arial MT"/>
            </a:endParaRPr>
          </a:p>
          <a:p>
            <a:pPr marL="363220" indent="-351155">
              <a:lnSpc>
                <a:spcPts val="2895"/>
              </a:lnSpc>
              <a:buClr>
                <a:srgbClr val="9F4DA2"/>
              </a:buClr>
              <a:buFont typeface="Georgia"/>
              <a:buChar char="•"/>
              <a:tabLst>
                <a:tab pos="363220" algn="l"/>
                <a:tab pos="363855" algn="l"/>
              </a:tabLst>
            </a:pPr>
            <a:r>
              <a:rPr sz="2700" dirty="0">
                <a:latin typeface="Arial MT"/>
                <a:cs typeface="Arial MT"/>
              </a:rPr>
              <a:t>Serum</a:t>
            </a:r>
            <a:r>
              <a:rPr sz="2700" spc="-25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Creatinine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level,</a:t>
            </a:r>
            <a:endParaRPr sz="2700">
              <a:latin typeface="Arial MT"/>
              <a:cs typeface="Arial MT"/>
            </a:endParaRPr>
          </a:p>
          <a:p>
            <a:pPr marL="268605" indent="-256540">
              <a:lnSpc>
                <a:spcPts val="2895"/>
              </a:lnSpc>
              <a:buClr>
                <a:srgbClr val="9F4DA2"/>
              </a:buClr>
              <a:buFont typeface="Georgia"/>
              <a:buChar char="•"/>
              <a:tabLst>
                <a:tab pos="269240" algn="l"/>
              </a:tabLst>
            </a:pPr>
            <a:r>
              <a:rPr sz="2700" spc="-5" dirty="0">
                <a:latin typeface="Arial MT"/>
                <a:cs typeface="Arial MT"/>
              </a:rPr>
              <a:t>Serum</a:t>
            </a:r>
            <a:r>
              <a:rPr sz="2700" spc="-2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free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copper</a:t>
            </a:r>
            <a:endParaRPr sz="2700">
              <a:latin typeface="Arial MT"/>
              <a:cs typeface="Arial MT"/>
            </a:endParaRPr>
          </a:p>
          <a:p>
            <a:pPr marL="268605" indent="-256540">
              <a:lnSpc>
                <a:spcPts val="3065"/>
              </a:lnSpc>
              <a:buClr>
                <a:srgbClr val="9F4DA2"/>
              </a:buClr>
              <a:buFont typeface="Georgia"/>
              <a:buChar char="•"/>
              <a:tabLst>
                <a:tab pos="269240" algn="l"/>
              </a:tabLst>
            </a:pPr>
            <a:r>
              <a:rPr sz="2700" dirty="0">
                <a:latin typeface="Arial MT"/>
                <a:cs typeface="Arial MT"/>
              </a:rPr>
              <a:t>Ceruloplasmin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level.</a:t>
            </a:r>
            <a:r>
              <a:rPr sz="270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(20-38mg/dl)(wilson</a:t>
            </a:r>
            <a:r>
              <a:rPr sz="2700" dirty="0">
                <a:latin typeface="Arial MT"/>
                <a:cs typeface="Arial MT"/>
              </a:rPr>
              <a:t> diases)</a:t>
            </a:r>
            <a:endParaRPr sz="27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581405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3" y="1534630"/>
            <a:ext cx="3629025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dirty="0">
                <a:solidFill>
                  <a:schemeClr val="tx1"/>
                </a:solidFill>
              </a:rPr>
              <a:t>Allergic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spc="-4" dirty="0">
                <a:solidFill>
                  <a:schemeClr val="tx1"/>
                </a:solidFill>
              </a:rPr>
              <a:t>Hepatitis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392394"/>
            <a:ext cx="7207568" cy="294952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46685" marR="38100" indent="-137160">
              <a:lnSpc>
                <a:spcPts val="2265"/>
              </a:lnSpc>
              <a:spcBef>
                <a:spcPts val="360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The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reaction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usually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develops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within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4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weeks</a:t>
            </a:r>
            <a:r>
              <a:rPr sz="2100" dirty="0">
                <a:latin typeface="Tahoma"/>
                <a:cs typeface="Tahoma"/>
              </a:rPr>
              <a:t> of </a:t>
            </a:r>
            <a:r>
              <a:rPr sz="2100" spc="-8" dirty="0">
                <a:latin typeface="Tahoma"/>
                <a:cs typeface="Tahoma"/>
              </a:rPr>
              <a:t>the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start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34" dirty="0">
                <a:latin typeface="Tahoma"/>
                <a:cs typeface="Tahoma"/>
              </a:rPr>
              <a:t>therapy.</a:t>
            </a:r>
            <a:endParaRPr sz="2100">
              <a:latin typeface="Tahoma"/>
              <a:cs typeface="Tahoma"/>
            </a:endParaRPr>
          </a:p>
          <a:p>
            <a:pPr marL="146685" marR="212884" indent="-137160">
              <a:lnSpc>
                <a:spcPts val="2265"/>
              </a:lnSpc>
              <a:spcBef>
                <a:spcPts val="1061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It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is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marked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by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56" dirty="0">
                <a:latin typeface="Tahoma"/>
                <a:cs typeface="Tahoma"/>
              </a:rPr>
              <a:t>fever,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pruritus,</a:t>
            </a:r>
            <a:r>
              <a:rPr sz="2100" spc="30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rash,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eosinophilia,</a:t>
            </a:r>
            <a:r>
              <a:rPr sz="2100" spc="3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arthritis,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hemolytic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anemia.</a:t>
            </a:r>
            <a:endParaRPr sz="2100">
              <a:latin typeface="Tahoma"/>
              <a:cs typeface="Tahoma"/>
            </a:endParaRPr>
          </a:p>
          <a:p>
            <a:pPr marL="146685" marR="3810" indent="-137160">
              <a:lnSpc>
                <a:spcPct val="90000"/>
              </a:lnSpc>
              <a:spcBef>
                <a:spcPts val="101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The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formation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granulomas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within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the </a:t>
            </a:r>
            <a:r>
              <a:rPr sz="2100" spc="-8" dirty="0">
                <a:latin typeface="Tahoma"/>
                <a:cs typeface="Tahoma"/>
              </a:rPr>
              <a:t>liver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is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often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seen 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on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30" dirty="0">
                <a:latin typeface="Tahoma"/>
                <a:cs typeface="Tahoma"/>
              </a:rPr>
              <a:t>biopsy.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Most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antibiotics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15" dirty="0">
                <a:latin typeface="Tahoma"/>
                <a:cs typeface="Tahoma"/>
              </a:rPr>
              <a:t>have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been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associated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with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this </a:t>
            </a:r>
            <a:r>
              <a:rPr sz="2100" spc="-4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type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of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reaction,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including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the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fluoroquinolones,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macrolides,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β-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lactams,</a:t>
            </a:r>
            <a:r>
              <a:rPr sz="2100" spc="3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trimethoprim,</a:t>
            </a:r>
            <a:r>
              <a:rPr sz="2100" spc="6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sulphamethoxazole,</a:t>
            </a:r>
            <a:r>
              <a:rPr sz="2100" spc="4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penicillin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resistant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penicillins</a:t>
            </a:r>
            <a:endParaRPr sz="2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5993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859282"/>
            <a:ext cx="387032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buClr>
                <a:srgbClr val="9F4DA2"/>
              </a:buClr>
              <a:buFont typeface="Georgia"/>
              <a:buChar char="•"/>
              <a:tabLst>
                <a:tab pos="381635" algn="l"/>
                <a:tab pos="382270" algn="l"/>
                <a:tab pos="1979930" algn="l"/>
              </a:tabLst>
            </a:pPr>
            <a:r>
              <a:rPr dirty="0"/>
              <a:t>	</a:t>
            </a:r>
            <a:r>
              <a:rPr sz="3200" spc="-5" dirty="0">
                <a:latin typeface="Arial MT"/>
                <a:cs typeface="Arial MT"/>
              </a:rPr>
              <a:t>Blood	cultures: </a:t>
            </a:r>
            <a:r>
              <a:rPr sz="3200" dirty="0">
                <a:latin typeface="Arial MT"/>
                <a:cs typeface="Arial MT"/>
              </a:rPr>
              <a:t> suspected</a:t>
            </a:r>
            <a:r>
              <a:rPr sz="3200" spc="-9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infection.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09286" y="859282"/>
            <a:ext cx="39001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81735" algn="l"/>
                <a:tab pos="3162935" algn="l"/>
              </a:tabLst>
            </a:pPr>
            <a:r>
              <a:rPr sz="3200" spc="-15" dirty="0">
                <a:latin typeface="Arial MT"/>
                <a:cs typeface="Arial MT"/>
              </a:rPr>
              <a:t>F</a:t>
            </a:r>
            <a:r>
              <a:rPr sz="3200" dirty="0">
                <a:latin typeface="Arial MT"/>
                <a:cs typeface="Arial MT"/>
              </a:rPr>
              <a:t>or	p</a:t>
            </a:r>
            <a:r>
              <a:rPr sz="3200" spc="-10" dirty="0">
                <a:latin typeface="Arial MT"/>
                <a:cs typeface="Arial MT"/>
              </a:rPr>
              <a:t>a</a:t>
            </a:r>
            <a:r>
              <a:rPr sz="3200" spc="-20" dirty="0">
                <a:latin typeface="Arial MT"/>
                <a:cs typeface="Arial MT"/>
              </a:rPr>
              <a:t>t</a:t>
            </a:r>
            <a:r>
              <a:rPr sz="3200" dirty="0">
                <a:latin typeface="Arial MT"/>
                <a:cs typeface="Arial MT"/>
              </a:rPr>
              <a:t>ie</a:t>
            </a:r>
            <a:r>
              <a:rPr sz="3200" spc="-15" dirty="0">
                <a:latin typeface="Arial MT"/>
                <a:cs typeface="Arial MT"/>
              </a:rPr>
              <a:t>n</a:t>
            </a:r>
            <a:r>
              <a:rPr sz="3200" dirty="0">
                <a:latin typeface="Arial MT"/>
                <a:cs typeface="Arial MT"/>
              </a:rPr>
              <a:t>ts	with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2360802"/>
            <a:ext cx="36220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69615" algn="l"/>
              </a:tabLst>
            </a:pPr>
            <a:r>
              <a:rPr sz="3200" spc="-5" dirty="0">
                <a:latin typeface="Arial MT"/>
                <a:cs typeface="Arial MT"/>
              </a:rPr>
              <a:t>immunoglobuli</a:t>
            </a:r>
            <a:r>
              <a:rPr sz="3200" dirty="0">
                <a:latin typeface="Arial MT"/>
                <a:cs typeface="Arial MT"/>
              </a:rPr>
              <a:t>n	M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1873123"/>
            <a:ext cx="796290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8935" marR="5715" indent="-368935" algn="r">
              <a:lnSpc>
                <a:spcPct val="100000"/>
              </a:lnSpc>
              <a:spcBef>
                <a:spcPts val="105"/>
              </a:spcBef>
              <a:buClr>
                <a:srgbClr val="9F4DA2"/>
              </a:buClr>
              <a:buFont typeface="Georgia"/>
              <a:buChar char="•"/>
              <a:tabLst>
                <a:tab pos="368935" algn="l"/>
                <a:tab pos="369570" algn="l"/>
                <a:tab pos="1798320" algn="l"/>
                <a:tab pos="4069079" algn="l"/>
                <a:tab pos="6204585" algn="l"/>
                <a:tab pos="7078345" algn="l"/>
              </a:tabLst>
            </a:pPr>
            <a:r>
              <a:rPr sz="3200" spc="-65" dirty="0">
                <a:latin typeface="Arial MT"/>
                <a:cs typeface="Arial MT"/>
              </a:rPr>
              <a:t>V</a:t>
            </a:r>
            <a:r>
              <a:rPr sz="3200" dirty="0">
                <a:latin typeface="Arial MT"/>
                <a:cs typeface="Arial MT"/>
              </a:rPr>
              <a:t>iral	serol</a:t>
            </a:r>
            <a:r>
              <a:rPr sz="3200" spc="-15" dirty="0">
                <a:latin typeface="Arial MT"/>
                <a:cs typeface="Arial MT"/>
              </a:rPr>
              <a:t>o</a:t>
            </a:r>
            <a:r>
              <a:rPr sz="3200" spc="-20" dirty="0">
                <a:latin typeface="Arial MT"/>
                <a:cs typeface="Arial MT"/>
              </a:rPr>
              <a:t>g</a:t>
            </a:r>
            <a:r>
              <a:rPr sz="3200" spc="-5" dirty="0">
                <a:latin typeface="Arial MT"/>
                <a:cs typeface="Arial MT"/>
              </a:rPr>
              <a:t>y</a:t>
            </a:r>
            <a:r>
              <a:rPr sz="3200" dirty="0">
                <a:latin typeface="Arial MT"/>
                <a:cs typeface="Arial MT"/>
              </a:rPr>
              <a:t>:	h</a:t>
            </a:r>
            <a:r>
              <a:rPr sz="3200" spc="-10" dirty="0">
                <a:latin typeface="Arial MT"/>
                <a:cs typeface="Arial MT"/>
              </a:rPr>
              <a:t>e</a:t>
            </a:r>
            <a:r>
              <a:rPr sz="3200" spc="-20" dirty="0">
                <a:latin typeface="Arial MT"/>
                <a:cs typeface="Arial MT"/>
              </a:rPr>
              <a:t>p</a:t>
            </a:r>
            <a:r>
              <a:rPr sz="3200" dirty="0">
                <a:latin typeface="Arial MT"/>
                <a:cs typeface="Arial MT"/>
              </a:rPr>
              <a:t>at</a:t>
            </a:r>
            <a:r>
              <a:rPr sz="3200" spc="-15" dirty="0">
                <a:latin typeface="Arial MT"/>
                <a:cs typeface="Arial MT"/>
              </a:rPr>
              <a:t>i</a:t>
            </a:r>
            <a:r>
              <a:rPr sz="3200" dirty="0">
                <a:latin typeface="Arial MT"/>
                <a:cs typeface="Arial MT"/>
              </a:rPr>
              <a:t>tis	A	vir</a:t>
            </a:r>
            <a:r>
              <a:rPr sz="3200" spc="-15" dirty="0">
                <a:latin typeface="Arial MT"/>
                <a:cs typeface="Arial MT"/>
              </a:rPr>
              <a:t>u</a:t>
            </a:r>
            <a:r>
              <a:rPr sz="3200" dirty="0">
                <a:latin typeface="Arial MT"/>
                <a:cs typeface="Arial MT"/>
              </a:rPr>
              <a:t>s</a:t>
            </a:r>
            <a:endParaRPr sz="32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tabLst>
                <a:tab pos="1473835" algn="l"/>
                <a:tab pos="3398520" algn="l"/>
              </a:tabLst>
            </a:pPr>
            <a:r>
              <a:rPr sz="3200" spc="-5" dirty="0">
                <a:latin typeface="Arial MT"/>
                <a:cs typeface="Arial MT"/>
              </a:rPr>
              <a:t>(IgM),	hepatitis	</a:t>
            </a:r>
            <a:r>
              <a:rPr sz="3200" dirty="0">
                <a:latin typeface="Arial MT"/>
                <a:cs typeface="Arial MT"/>
              </a:rPr>
              <a:t>B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5668" y="2811324"/>
            <a:ext cx="7963534" cy="363029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395"/>
              </a:spcBef>
            </a:pPr>
            <a:r>
              <a:rPr sz="3200" dirty="0">
                <a:latin typeface="Arial MT"/>
                <a:cs typeface="Arial MT"/>
              </a:rPr>
              <a:t>surface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antigen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(HBsAg).</a:t>
            </a:r>
            <a:endParaRPr sz="3200">
              <a:latin typeface="Arial MT"/>
              <a:cs typeface="Arial MT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Georgia"/>
              <a:buChar char="•"/>
              <a:tabLst>
                <a:tab pos="269240" algn="l"/>
              </a:tabLst>
            </a:pPr>
            <a:r>
              <a:rPr sz="3200" dirty="0">
                <a:latin typeface="Arial MT"/>
                <a:cs typeface="Arial MT"/>
              </a:rPr>
              <a:t>Drug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screening.</a:t>
            </a:r>
            <a:endParaRPr sz="3200">
              <a:latin typeface="Arial MT"/>
              <a:cs typeface="Arial MT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Georgia"/>
              <a:buChar char="•"/>
              <a:tabLst>
                <a:tab pos="269240" algn="l"/>
              </a:tabLst>
            </a:pPr>
            <a:r>
              <a:rPr sz="3200" dirty="0">
                <a:latin typeface="Arial MT"/>
                <a:cs typeface="Arial MT"/>
              </a:rPr>
              <a:t>Electroencephalography(EEG)</a:t>
            </a:r>
            <a:endParaRPr sz="3200">
              <a:latin typeface="Arial MT"/>
              <a:cs typeface="Arial MT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Georgia"/>
              <a:buChar char="•"/>
              <a:tabLst>
                <a:tab pos="269240" algn="l"/>
              </a:tabLst>
            </a:pPr>
            <a:r>
              <a:rPr sz="3200" dirty="0">
                <a:latin typeface="Arial MT"/>
                <a:cs typeface="Arial MT"/>
              </a:rPr>
              <a:t>Intracranial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pressure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monitoring.</a:t>
            </a:r>
            <a:endParaRPr sz="3200">
              <a:latin typeface="Arial MT"/>
              <a:cs typeface="Arial MT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Georgia"/>
              <a:buChar char="•"/>
              <a:tabLst>
                <a:tab pos="269240" algn="l"/>
              </a:tabLst>
            </a:pPr>
            <a:r>
              <a:rPr sz="3200" dirty="0">
                <a:latin typeface="Arial MT"/>
                <a:cs typeface="Arial MT"/>
              </a:rPr>
              <a:t>Percutaneous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(contraindicated</a:t>
            </a:r>
            <a:r>
              <a:rPr sz="3200" spc="88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 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presence of coagulopathy) </a:t>
            </a:r>
            <a:r>
              <a:rPr sz="3200" spc="-10" dirty="0">
                <a:latin typeface="Arial MT"/>
                <a:cs typeface="Arial MT"/>
              </a:rPr>
              <a:t>or </a:t>
            </a:r>
            <a:r>
              <a:rPr sz="3200" spc="-5" dirty="0">
                <a:latin typeface="Arial MT"/>
                <a:cs typeface="Arial MT"/>
              </a:rPr>
              <a:t>transjugular </a:t>
            </a:r>
            <a:r>
              <a:rPr sz="3200" dirty="0">
                <a:latin typeface="Arial MT"/>
                <a:cs typeface="Arial MT"/>
              </a:rPr>
              <a:t> liver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35" dirty="0">
                <a:latin typeface="Arial MT"/>
                <a:cs typeface="Arial MT"/>
              </a:rPr>
              <a:t>biopsy.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15270778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668" y="2270887"/>
            <a:ext cx="297688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105"/>
              </a:spcBef>
              <a:buClr>
                <a:srgbClr val="9F4DA2"/>
              </a:buClr>
              <a:buFont typeface="Georgia"/>
              <a:buChar char="•"/>
              <a:tabLst>
                <a:tab pos="358775" algn="l"/>
                <a:tab pos="359410" algn="l"/>
                <a:tab pos="2355215" algn="l"/>
              </a:tabLst>
            </a:pPr>
            <a:r>
              <a:rPr dirty="0"/>
              <a:t>	</a:t>
            </a:r>
            <a:r>
              <a:rPr sz="3200" spc="-5" dirty="0">
                <a:latin typeface="Arial MT"/>
                <a:cs typeface="Arial MT"/>
              </a:rPr>
              <a:t>Autoimmune </a:t>
            </a:r>
            <a:r>
              <a:rPr sz="3200" dirty="0">
                <a:latin typeface="Arial MT"/>
                <a:cs typeface="Arial MT"/>
              </a:rPr>
              <a:t> marke</a:t>
            </a:r>
            <a:r>
              <a:rPr sz="3200" spc="-20" dirty="0">
                <a:latin typeface="Arial MT"/>
                <a:cs typeface="Arial MT"/>
              </a:rPr>
              <a:t>r</a:t>
            </a:r>
            <a:r>
              <a:rPr sz="3200" dirty="0">
                <a:latin typeface="Arial MT"/>
                <a:cs typeface="Arial MT"/>
              </a:rPr>
              <a:t>s	(f</a:t>
            </a:r>
            <a:r>
              <a:rPr sz="3200" spc="-15" dirty="0">
                <a:latin typeface="Arial MT"/>
                <a:cs typeface="Arial MT"/>
              </a:rPr>
              <a:t>o</a:t>
            </a:r>
            <a:r>
              <a:rPr sz="3200" dirty="0">
                <a:latin typeface="Arial MT"/>
                <a:cs typeface="Arial MT"/>
              </a:rPr>
              <a:t>r  </a:t>
            </a:r>
            <a:r>
              <a:rPr sz="3200" spc="-5" dirty="0">
                <a:latin typeface="Arial MT"/>
                <a:cs typeface="Arial MT"/>
              </a:rPr>
              <a:t>diagnosis):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97578" y="2270887"/>
            <a:ext cx="461073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1775" marR="5080" indent="-219710">
              <a:lnSpc>
                <a:spcPct val="100000"/>
              </a:lnSpc>
              <a:spcBef>
                <a:spcPts val="105"/>
              </a:spcBef>
              <a:tabLst>
                <a:tab pos="2318385" algn="l"/>
                <a:tab pos="3084830" algn="l"/>
              </a:tabLst>
            </a:pPr>
            <a:r>
              <a:rPr sz="3200" dirty="0">
                <a:latin typeface="Arial MT"/>
                <a:cs typeface="Arial MT"/>
              </a:rPr>
              <a:t>m</a:t>
            </a:r>
            <a:r>
              <a:rPr sz="3200" spc="-10" dirty="0">
                <a:latin typeface="Arial MT"/>
                <a:cs typeface="Arial MT"/>
              </a:rPr>
              <a:t>a</a:t>
            </a:r>
            <a:r>
              <a:rPr sz="3200" dirty="0">
                <a:latin typeface="Arial MT"/>
                <a:cs typeface="Arial MT"/>
              </a:rPr>
              <a:t>rker</a:t>
            </a:r>
            <a:r>
              <a:rPr sz="3200" spc="-5" dirty="0">
                <a:latin typeface="Arial MT"/>
                <a:cs typeface="Arial MT"/>
              </a:rPr>
              <a:t>s</a:t>
            </a:r>
            <a:r>
              <a:rPr sz="3200" dirty="0">
                <a:latin typeface="Arial MT"/>
                <a:cs typeface="Arial MT"/>
              </a:rPr>
              <a:t>:	Aut</a:t>
            </a:r>
            <a:r>
              <a:rPr sz="3200" spc="-20" dirty="0">
                <a:latin typeface="Arial MT"/>
                <a:cs typeface="Arial MT"/>
              </a:rPr>
              <a:t>o</a:t>
            </a:r>
            <a:r>
              <a:rPr sz="3200" dirty="0">
                <a:latin typeface="Arial MT"/>
                <a:cs typeface="Arial MT"/>
              </a:rPr>
              <a:t>im</a:t>
            </a:r>
            <a:r>
              <a:rPr sz="3200" spc="-15" dirty="0">
                <a:latin typeface="Arial MT"/>
                <a:cs typeface="Arial MT"/>
              </a:rPr>
              <a:t>m</a:t>
            </a:r>
            <a:r>
              <a:rPr sz="3200" dirty="0">
                <a:latin typeface="Arial MT"/>
                <a:cs typeface="Arial MT"/>
              </a:rPr>
              <a:t>u</a:t>
            </a:r>
            <a:r>
              <a:rPr sz="3200" spc="-10" dirty="0">
                <a:latin typeface="Arial MT"/>
                <a:cs typeface="Arial MT"/>
              </a:rPr>
              <a:t>n</a:t>
            </a:r>
            <a:r>
              <a:rPr sz="3200" dirty="0">
                <a:latin typeface="Arial MT"/>
                <a:cs typeface="Arial MT"/>
              </a:rPr>
              <a:t>e  a</a:t>
            </a:r>
            <a:r>
              <a:rPr sz="3200" spc="-10" dirty="0">
                <a:latin typeface="Arial MT"/>
                <a:cs typeface="Arial MT"/>
              </a:rPr>
              <a:t>u</a:t>
            </a:r>
            <a:r>
              <a:rPr sz="3200" dirty="0">
                <a:latin typeface="Arial MT"/>
                <a:cs typeface="Arial MT"/>
              </a:rPr>
              <a:t>to</a:t>
            </a:r>
            <a:r>
              <a:rPr sz="3200" spc="-15" dirty="0">
                <a:latin typeface="Arial MT"/>
                <a:cs typeface="Arial MT"/>
              </a:rPr>
              <a:t>i</a:t>
            </a:r>
            <a:r>
              <a:rPr sz="3200" dirty="0">
                <a:latin typeface="Arial MT"/>
                <a:cs typeface="Arial MT"/>
              </a:rPr>
              <a:t>m</a:t>
            </a:r>
            <a:r>
              <a:rPr sz="3200" spc="-10" dirty="0">
                <a:latin typeface="Arial MT"/>
                <a:cs typeface="Arial MT"/>
              </a:rPr>
              <a:t>m</a:t>
            </a:r>
            <a:r>
              <a:rPr sz="3200" dirty="0">
                <a:latin typeface="Arial MT"/>
                <a:cs typeface="Arial MT"/>
              </a:rPr>
              <a:t>u</a:t>
            </a:r>
            <a:r>
              <a:rPr sz="3200" spc="-10" dirty="0">
                <a:latin typeface="Arial MT"/>
                <a:cs typeface="Arial MT"/>
              </a:rPr>
              <a:t>n</a:t>
            </a:r>
            <a:r>
              <a:rPr sz="3200" dirty="0">
                <a:latin typeface="Arial MT"/>
                <a:cs typeface="Arial MT"/>
              </a:rPr>
              <a:t>e	hep</a:t>
            </a:r>
            <a:r>
              <a:rPr sz="3200" spc="-30" dirty="0">
                <a:latin typeface="Arial MT"/>
                <a:cs typeface="Arial MT"/>
              </a:rPr>
              <a:t>a</a:t>
            </a:r>
            <a:r>
              <a:rPr sz="3200" dirty="0">
                <a:latin typeface="Arial MT"/>
                <a:cs typeface="Arial MT"/>
              </a:rPr>
              <a:t>tit</a:t>
            </a:r>
            <a:r>
              <a:rPr sz="3200" spc="-15" dirty="0">
                <a:latin typeface="Arial MT"/>
                <a:cs typeface="Arial MT"/>
              </a:rPr>
              <a:t>i</a:t>
            </a:r>
            <a:r>
              <a:rPr sz="3200" dirty="0">
                <a:latin typeface="Arial MT"/>
                <a:cs typeface="Arial MT"/>
              </a:rPr>
              <a:t>s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668" y="3734790"/>
            <a:ext cx="7491730" cy="10769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400"/>
              </a:spcBef>
              <a:buClr>
                <a:srgbClr val="9F4DA2"/>
              </a:buClr>
              <a:buAutoNum type="alphaUcPeriod"/>
              <a:tabLst>
                <a:tab pos="528320" algn="l"/>
              </a:tabLst>
            </a:pPr>
            <a:r>
              <a:rPr sz="3200" spc="-5" dirty="0">
                <a:latin typeface="Arial MT"/>
                <a:cs typeface="Arial MT"/>
              </a:rPr>
              <a:t>Antinuclear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antibody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(ANA).</a:t>
            </a:r>
            <a:endParaRPr sz="3200">
              <a:latin typeface="Arial MT"/>
              <a:cs typeface="Arial MT"/>
            </a:endParaRPr>
          </a:p>
          <a:p>
            <a:pPr marL="617855" indent="-605790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AutoNum type="alphaUcPeriod"/>
              <a:tabLst>
                <a:tab pos="617855" algn="l"/>
                <a:tab pos="618490" algn="l"/>
              </a:tabLst>
            </a:pPr>
            <a:r>
              <a:rPr sz="3200" spc="-5" dirty="0">
                <a:latin typeface="Arial MT"/>
                <a:cs typeface="Arial MT"/>
              </a:rPr>
              <a:t>Anti-smooth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muscle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antibody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(ASMA).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92438627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735837"/>
            <a:ext cx="48723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424455"/>
                </a:solidFill>
                <a:latin typeface="Trebuchet MS"/>
                <a:cs typeface="Trebuchet MS"/>
              </a:rPr>
              <a:t>MANAGEMENT</a:t>
            </a:r>
            <a:r>
              <a:rPr spc="-95" dirty="0">
                <a:solidFill>
                  <a:srgbClr val="424455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424455"/>
                </a:solidFill>
                <a:latin typeface="Trebuchet MS"/>
                <a:cs typeface="Trebuchet MS"/>
              </a:rPr>
              <a:t>OF</a:t>
            </a:r>
            <a:r>
              <a:rPr spc="-254" dirty="0">
                <a:solidFill>
                  <a:srgbClr val="424455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424455"/>
                </a:solidFill>
                <a:latin typeface="Trebuchet MS"/>
                <a:cs typeface="Trebuchet MS"/>
              </a:rPr>
              <a:t>ALF</a:t>
            </a:r>
          </a:p>
        </p:txBody>
      </p:sp>
      <p:sp>
        <p:nvSpPr>
          <p:cNvPr id="3" name="object 3"/>
          <p:cNvSpPr/>
          <p:nvPr/>
        </p:nvSpPr>
        <p:spPr>
          <a:xfrm>
            <a:off x="229361" y="1820417"/>
            <a:ext cx="8382000" cy="1355090"/>
          </a:xfrm>
          <a:custGeom>
            <a:avLst/>
            <a:gdLst/>
            <a:ahLst/>
            <a:cxnLst/>
            <a:rect l="l" t="t" r="r" b="b"/>
            <a:pathLst>
              <a:path w="8382000" h="1355089">
                <a:moveTo>
                  <a:pt x="0" y="225806"/>
                </a:moveTo>
                <a:lnTo>
                  <a:pt x="4587" y="180296"/>
                </a:lnTo>
                <a:lnTo>
                  <a:pt x="17746" y="137910"/>
                </a:lnTo>
                <a:lnTo>
                  <a:pt x="38566" y="99553"/>
                </a:lnTo>
                <a:lnTo>
                  <a:pt x="66140" y="66135"/>
                </a:lnTo>
                <a:lnTo>
                  <a:pt x="99559" y="38562"/>
                </a:lnTo>
                <a:lnTo>
                  <a:pt x="137915" y="17744"/>
                </a:lnTo>
                <a:lnTo>
                  <a:pt x="180300" y="4587"/>
                </a:lnTo>
                <a:lnTo>
                  <a:pt x="225806" y="0"/>
                </a:lnTo>
                <a:lnTo>
                  <a:pt x="8156194" y="0"/>
                </a:lnTo>
                <a:lnTo>
                  <a:pt x="8201703" y="4587"/>
                </a:lnTo>
                <a:lnTo>
                  <a:pt x="8244089" y="17744"/>
                </a:lnTo>
                <a:lnTo>
                  <a:pt x="8282446" y="38562"/>
                </a:lnTo>
                <a:lnTo>
                  <a:pt x="8315864" y="66135"/>
                </a:lnTo>
                <a:lnTo>
                  <a:pt x="8343437" y="99553"/>
                </a:lnTo>
                <a:lnTo>
                  <a:pt x="8364255" y="137910"/>
                </a:lnTo>
                <a:lnTo>
                  <a:pt x="8377412" y="180296"/>
                </a:lnTo>
                <a:lnTo>
                  <a:pt x="8382000" y="225806"/>
                </a:lnTo>
                <a:lnTo>
                  <a:pt x="8382000" y="1129030"/>
                </a:lnTo>
                <a:lnTo>
                  <a:pt x="8377412" y="1174539"/>
                </a:lnTo>
                <a:lnTo>
                  <a:pt x="8364255" y="1216925"/>
                </a:lnTo>
                <a:lnTo>
                  <a:pt x="8343437" y="1255282"/>
                </a:lnTo>
                <a:lnTo>
                  <a:pt x="8315864" y="1288700"/>
                </a:lnTo>
                <a:lnTo>
                  <a:pt x="8282446" y="1316273"/>
                </a:lnTo>
                <a:lnTo>
                  <a:pt x="8244089" y="1337091"/>
                </a:lnTo>
                <a:lnTo>
                  <a:pt x="8201703" y="1350248"/>
                </a:lnTo>
                <a:lnTo>
                  <a:pt x="8156194" y="1354836"/>
                </a:lnTo>
                <a:lnTo>
                  <a:pt x="225806" y="1354836"/>
                </a:lnTo>
                <a:lnTo>
                  <a:pt x="180300" y="1350248"/>
                </a:lnTo>
                <a:lnTo>
                  <a:pt x="137915" y="1337091"/>
                </a:lnTo>
                <a:lnTo>
                  <a:pt x="99559" y="1316273"/>
                </a:lnTo>
                <a:lnTo>
                  <a:pt x="66140" y="1288700"/>
                </a:lnTo>
                <a:lnTo>
                  <a:pt x="38566" y="1255282"/>
                </a:lnTo>
                <a:lnTo>
                  <a:pt x="17746" y="1216925"/>
                </a:lnTo>
                <a:lnTo>
                  <a:pt x="4587" y="1174539"/>
                </a:lnTo>
                <a:lnTo>
                  <a:pt x="0" y="1129030"/>
                </a:lnTo>
                <a:lnTo>
                  <a:pt x="0" y="225806"/>
                </a:lnTo>
                <a:close/>
              </a:path>
            </a:pathLst>
          </a:custGeom>
          <a:ln w="19812">
            <a:solidFill>
              <a:srgbClr val="7C52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9361" y="3321558"/>
            <a:ext cx="8382000" cy="1633855"/>
          </a:xfrm>
          <a:custGeom>
            <a:avLst/>
            <a:gdLst/>
            <a:ahLst/>
            <a:cxnLst/>
            <a:rect l="l" t="t" r="r" b="b"/>
            <a:pathLst>
              <a:path w="8382000" h="1633854">
                <a:moveTo>
                  <a:pt x="0" y="272288"/>
                </a:moveTo>
                <a:lnTo>
                  <a:pt x="4386" y="223347"/>
                </a:lnTo>
                <a:lnTo>
                  <a:pt x="17035" y="177282"/>
                </a:lnTo>
                <a:lnTo>
                  <a:pt x="37175" y="134864"/>
                </a:lnTo>
                <a:lnTo>
                  <a:pt x="64039" y="96861"/>
                </a:lnTo>
                <a:lnTo>
                  <a:pt x="96858" y="64042"/>
                </a:lnTo>
                <a:lnTo>
                  <a:pt x="134862" y="37178"/>
                </a:lnTo>
                <a:lnTo>
                  <a:pt x="177283" y="17036"/>
                </a:lnTo>
                <a:lnTo>
                  <a:pt x="223352" y="4387"/>
                </a:lnTo>
                <a:lnTo>
                  <a:pt x="272300" y="0"/>
                </a:lnTo>
                <a:lnTo>
                  <a:pt x="8109712" y="0"/>
                </a:lnTo>
                <a:lnTo>
                  <a:pt x="8158652" y="4387"/>
                </a:lnTo>
                <a:lnTo>
                  <a:pt x="8204717" y="17036"/>
                </a:lnTo>
                <a:lnTo>
                  <a:pt x="8247135" y="37178"/>
                </a:lnTo>
                <a:lnTo>
                  <a:pt x="8285138" y="64042"/>
                </a:lnTo>
                <a:lnTo>
                  <a:pt x="8317957" y="96861"/>
                </a:lnTo>
                <a:lnTo>
                  <a:pt x="8344821" y="134864"/>
                </a:lnTo>
                <a:lnTo>
                  <a:pt x="8364963" y="177282"/>
                </a:lnTo>
                <a:lnTo>
                  <a:pt x="8377612" y="223347"/>
                </a:lnTo>
                <a:lnTo>
                  <a:pt x="8382000" y="272288"/>
                </a:lnTo>
                <a:lnTo>
                  <a:pt x="8382000" y="1361439"/>
                </a:lnTo>
                <a:lnTo>
                  <a:pt x="8377612" y="1410380"/>
                </a:lnTo>
                <a:lnTo>
                  <a:pt x="8364963" y="1456445"/>
                </a:lnTo>
                <a:lnTo>
                  <a:pt x="8344821" y="1498863"/>
                </a:lnTo>
                <a:lnTo>
                  <a:pt x="8317957" y="1536866"/>
                </a:lnTo>
                <a:lnTo>
                  <a:pt x="8285138" y="1569685"/>
                </a:lnTo>
                <a:lnTo>
                  <a:pt x="8247135" y="1596549"/>
                </a:lnTo>
                <a:lnTo>
                  <a:pt x="8204717" y="1616691"/>
                </a:lnTo>
                <a:lnTo>
                  <a:pt x="8158652" y="1629340"/>
                </a:lnTo>
                <a:lnTo>
                  <a:pt x="8109712" y="1633727"/>
                </a:lnTo>
                <a:lnTo>
                  <a:pt x="272300" y="1633727"/>
                </a:lnTo>
                <a:lnTo>
                  <a:pt x="223352" y="1629340"/>
                </a:lnTo>
                <a:lnTo>
                  <a:pt x="177283" y="1616691"/>
                </a:lnTo>
                <a:lnTo>
                  <a:pt x="134862" y="1596549"/>
                </a:lnTo>
                <a:lnTo>
                  <a:pt x="96858" y="1569685"/>
                </a:lnTo>
                <a:lnTo>
                  <a:pt x="64039" y="1536866"/>
                </a:lnTo>
                <a:lnTo>
                  <a:pt x="37175" y="1498863"/>
                </a:lnTo>
                <a:lnTo>
                  <a:pt x="17035" y="1456445"/>
                </a:lnTo>
                <a:lnTo>
                  <a:pt x="4386" y="1410380"/>
                </a:lnTo>
                <a:lnTo>
                  <a:pt x="0" y="1361439"/>
                </a:lnTo>
                <a:lnTo>
                  <a:pt x="0" y="272288"/>
                </a:lnTo>
                <a:close/>
              </a:path>
            </a:pathLst>
          </a:custGeom>
          <a:ln w="19812">
            <a:solidFill>
              <a:srgbClr val="7C52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9361" y="5162550"/>
            <a:ext cx="8382000" cy="1355090"/>
          </a:xfrm>
          <a:custGeom>
            <a:avLst/>
            <a:gdLst/>
            <a:ahLst/>
            <a:cxnLst/>
            <a:rect l="l" t="t" r="r" b="b"/>
            <a:pathLst>
              <a:path w="8382000" h="1355090">
                <a:moveTo>
                  <a:pt x="0" y="225806"/>
                </a:moveTo>
                <a:lnTo>
                  <a:pt x="4587" y="180296"/>
                </a:lnTo>
                <a:lnTo>
                  <a:pt x="17746" y="137910"/>
                </a:lnTo>
                <a:lnTo>
                  <a:pt x="38566" y="99553"/>
                </a:lnTo>
                <a:lnTo>
                  <a:pt x="66140" y="66135"/>
                </a:lnTo>
                <a:lnTo>
                  <a:pt x="99559" y="38562"/>
                </a:lnTo>
                <a:lnTo>
                  <a:pt x="137915" y="17744"/>
                </a:lnTo>
                <a:lnTo>
                  <a:pt x="180300" y="4587"/>
                </a:lnTo>
                <a:lnTo>
                  <a:pt x="225806" y="0"/>
                </a:lnTo>
                <a:lnTo>
                  <a:pt x="8156194" y="0"/>
                </a:lnTo>
                <a:lnTo>
                  <a:pt x="8201703" y="4587"/>
                </a:lnTo>
                <a:lnTo>
                  <a:pt x="8244089" y="17744"/>
                </a:lnTo>
                <a:lnTo>
                  <a:pt x="8282446" y="38562"/>
                </a:lnTo>
                <a:lnTo>
                  <a:pt x="8315864" y="66135"/>
                </a:lnTo>
                <a:lnTo>
                  <a:pt x="8343437" y="99553"/>
                </a:lnTo>
                <a:lnTo>
                  <a:pt x="8364255" y="137910"/>
                </a:lnTo>
                <a:lnTo>
                  <a:pt x="8377412" y="180296"/>
                </a:lnTo>
                <a:lnTo>
                  <a:pt x="8382000" y="225806"/>
                </a:lnTo>
                <a:lnTo>
                  <a:pt x="8382000" y="1129017"/>
                </a:lnTo>
                <a:lnTo>
                  <a:pt x="8377412" y="1174527"/>
                </a:lnTo>
                <a:lnTo>
                  <a:pt x="8364255" y="1216915"/>
                </a:lnTo>
                <a:lnTo>
                  <a:pt x="8343437" y="1255273"/>
                </a:lnTo>
                <a:lnTo>
                  <a:pt x="8315864" y="1288694"/>
                </a:lnTo>
                <a:lnTo>
                  <a:pt x="8282446" y="1316269"/>
                </a:lnTo>
                <a:lnTo>
                  <a:pt x="8244089" y="1337089"/>
                </a:lnTo>
                <a:lnTo>
                  <a:pt x="8201703" y="1350248"/>
                </a:lnTo>
                <a:lnTo>
                  <a:pt x="8156194" y="1354836"/>
                </a:lnTo>
                <a:lnTo>
                  <a:pt x="225806" y="1354836"/>
                </a:lnTo>
                <a:lnTo>
                  <a:pt x="180300" y="1350248"/>
                </a:lnTo>
                <a:lnTo>
                  <a:pt x="137915" y="1337089"/>
                </a:lnTo>
                <a:lnTo>
                  <a:pt x="99559" y="1316269"/>
                </a:lnTo>
                <a:lnTo>
                  <a:pt x="66140" y="1288694"/>
                </a:lnTo>
                <a:lnTo>
                  <a:pt x="38566" y="1255273"/>
                </a:lnTo>
                <a:lnTo>
                  <a:pt x="17746" y="1216915"/>
                </a:lnTo>
                <a:lnTo>
                  <a:pt x="4587" y="1174527"/>
                </a:lnTo>
                <a:lnTo>
                  <a:pt x="0" y="1129017"/>
                </a:lnTo>
                <a:lnTo>
                  <a:pt x="0" y="225806"/>
                </a:lnTo>
                <a:close/>
              </a:path>
            </a:pathLst>
          </a:custGeom>
          <a:ln w="19812">
            <a:solidFill>
              <a:srgbClr val="7C52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9201" y="1930400"/>
            <a:ext cx="8002270" cy="438975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5715" algn="just">
              <a:lnSpc>
                <a:spcPts val="3720"/>
              </a:lnSpc>
              <a:spcBef>
                <a:spcPts val="725"/>
              </a:spcBef>
            </a:pPr>
            <a:r>
              <a:rPr sz="3600" spc="-20" dirty="0">
                <a:latin typeface="Arial MT"/>
                <a:cs typeface="Arial MT"/>
              </a:rPr>
              <a:t>Treatment </a:t>
            </a:r>
            <a:r>
              <a:rPr sz="3600" spc="-5" dirty="0">
                <a:latin typeface="Arial MT"/>
                <a:cs typeface="Arial MT"/>
              </a:rPr>
              <a:t>of </a:t>
            </a:r>
            <a:r>
              <a:rPr sz="3600" dirty="0">
                <a:latin typeface="Arial MT"/>
                <a:cs typeface="Arial MT"/>
              </a:rPr>
              <a:t>acute liver </a:t>
            </a:r>
            <a:r>
              <a:rPr sz="3600" spc="-5" dirty="0">
                <a:latin typeface="Arial MT"/>
                <a:cs typeface="Arial MT"/>
              </a:rPr>
              <a:t>failure </a:t>
            </a:r>
            <a:r>
              <a:rPr sz="3600" dirty="0">
                <a:latin typeface="Arial MT"/>
                <a:cs typeface="Arial MT"/>
              </a:rPr>
              <a:t>consists </a:t>
            </a:r>
            <a:r>
              <a:rPr sz="3600" spc="-99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of</a:t>
            </a:r>
            <a:r>
              <a:rPr sz="3600" spc="-1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Drugs</a:t>
            </a:r>
            <a:r>
              <a:rPr sz="3600" spc="-10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and </a:t>
            </a:r>
            <a:r>
              <a:rPr sz="3600" dirty="0">
                <a:latin typeface="Arial MT"/>
                <a:cs typeface="Arial MT"/>
              </a:rPr>
              <a:t>liver</a:t>
            </a:r>
            <a:r>
              <a:rPr sz="3600" spc="-2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transplantation.</a:t>
            </a:r>
            <a:endParaRPr sz="3600">
              <a:latin typeface="Arial MT"/>
              <a:cs typeface="Arial MT"/>
            </a:endParaRPr>
          </a:p>
          <a:p>
            <a:pPr marL="26034" marR="15240" algn="just">
              <a:lnSpc>
                <a:spcPct val="86200"/>
              </a:lnSpc>
              <a:spcBef>
                <a:spcPts val="1725"/>
              </a:spcBef>
              <a:tabLst>
                <a:tab pos="5307330" algn="l"/>
              </a:tabLst>
            </a:pPr>
            <a:r>
              <a:rPr sz="3600" dirty="0">
                <a:latin typeface="Arial MT"/>
                <a:cs typeface="Arial MT"/>
              </a:rPr>
              <a:t>Pharmacological	man</a:t>
            </a:r>
            <a:r>
              <a:rPr sz="3600" spc="5" dirty="0">
                <a:latin typeface="Arial MT"/>
                <a:cs typeface="Arial MT"/>
              </a:rPr>
              <a:t>a</a:t>
            </a:r>
            <a:r>
              <a:rPr sz="3600" dirty="0">
                <a:latin typeface="Arial MT"/>
                <a:cs typeface="Arial MT"/>
              </a:rPr>
              <a:t>gement  includes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certain</a:t>
            </a:r>
            <a:r>
              <a:rPr sz="3600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antidotes</a:t>
            </a:r>
            <a:r>
              <a:rPr sz="3600" dirty="0">
                <a:latin typeface="Arial MT"/>
                <a:cs typeface="Arial MT"/>
              </a:rPr>
              <a:t> to</a:t>
            </a:r>
            <a:r>
              <a:rPr sz="3600" spc="1000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reverse </a:t>
            </a:r>
            <a:r>
              <a:rPr sz="3600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the</a:t>
            </a:r>
            <a:r>
              <a:rPr sz="3600" spc="955" dirty="0">
                <a:latin typeface="Arial MT"/>
                <a:cs typeface="Arial MT"/>
              </a:rPr>
              <a:t> </a:t>
            </a:r>
            <a:r>
              <a:rPr sz="3600" spc="-10" dirty="0">
                <a:latin typeface="Arial MT"/>
                <a:cs typeface="Arial MT"/>
              </a:rPr>
              <a:t>effects</a:t>
            </a:r>
            <a:r>
              <a:rPr sz="3600" spc="969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of</a:t>
            </a:r>
            <a:r>
              <a:rPr sz="3600" spc="944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ALF</a:t>
            </a:r>
            <a:r>
              <a:rPr sz="3600" spc="944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and</a:t>
            </a:r>
            <a:r>
              <a:rPr sz="3600" spc="96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various </a:t>
            </a:r>
            <a:r>
              <a:rPr sz="3600" spc="-99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medications</a:t>
            </a:r>
            <a:r>
              <a:rPr sz="3600" spc="-15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to</a:t>
            </a:r>
            <a:r>
              <a:rPr sz="3600" dirty="0">
                <a:latin typeface="Arial MT"/>
                <a:cs typeface="Arial MT"/>
              </a:rPr>
              <a:t> reduce</a:t>
            </a:r>
            <a:r>
              <a:rPr sz="3600" spc="-10" dirty="0">
                <a:latin typeface="Arial MT"/>
                <a:cs typeface="Arial MT"/>
              </a:rPr>
              <a:t> </a:t>
            </a:r>
            <a:r>
              <a:rPr sz="3600" spc="-120" dirty="0">
                <a:latin typeface="Arial MT"/>
                <a:cs typeface="Arial MT"/>
              </a:rPr>
              <a:t>ICP.</a:t>
            </a:r>
            <a:endParaRPr sz="3600">
              <a:latin typeface="Arial MT"/>
              <a:cs typeface="Arial MT"/>
            </a:endParaRPr>
          </a:p>
          <a:p>
            <a:pPr marL="12700" marR="5080" algn="just">
              <a:lnSpc>
                <a:spcPts val="3720"/>
              </a:lnSpc>
              <a:spcBef>
                <a:spcPts val="2260"/>
              </a:spcBef>
            </a:pPr>
            <a:r>
              <a:rPr sz="3600" spc="-5" dirty="0">
                <a:latin typeface="Arial MT"/>
                <a:cs typeface="Arial MT"/>
              </a:rPr>
              <a:t>Antidotes</a:t>
            </a:r>
            <a:r>
              <a:rPr sz="3600" dirty="0">
                <a:latin typeface="Arial MT"/>
                <a:cs typeface="Arial MT"/>
              </a:rPr>
              <a:t> neutralize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toxic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agents</a:t>
            </a:r>
            <a:r>
              <a:rPr sz="3600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or </a:t>
            </a:r>
            <a:r>
              <a:rPr sz="3600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counteract any </a:t>
            </a:r>
            <a:r>
              <a:rPr sz="3600" dirty="0">
                <a:latin typeface="Arial MT"/>
                <a:cs typeface="Arial MT"/>
              </a:rPr>
              <a:t>form</a:t>
            </a:r>
            <a:r>
              <a:rPr sz="3600" spc="-1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of poisoning.</a:t>
            </a:r>
            <a:endParaRPr sz="3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0225595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375917"/>
            <a:ext cx="74041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chemeClr val="tx1"/>
                </a:solidFill>
                <a:latin typeface="Trebuchet MS"/>
                <a:cs typeface="Trebuchet MS"/>
              </a:rPr>
              <a:t>PHARAMACOLOGICAL</a:t>
            </a:r>
            <a:r>
              <a:rPr sz="3600" spc="-14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3600" spc="-20" dirty="0">
                <a:solidFill>
                  <a:schemeClr val="tx1"/>
                </a:solidFill>
                <a:latin typeface="Trebuchet MS"/>
                <a:cs typeface="Trebuchet MS"/>
              </a:rPr>
              <a:t>INTERVENTION</a:t>
            </a:r>
            <a:endParaRPr sz="36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35807" y="1960230"/>
            <a:ext cx="3215640" cy="4646930"/>
            <a:chOff x="3035807" y="1960230"/>
            <a:chExt cx="3215640" cy="46469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4831" y="1960230"/>
              <a:ext cx="3043847" cy="71328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5807" y="2601468"/>
              <a:ext cx="3072384" cy="7513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5807" y="3252216"/>
              <a:ext cx="3072384" cy="7513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5807" y="3904488"/>
              <a:ext cx="3072384" cy="7498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35807" y="4555236"/>
              <a:ext cx="3072384" cy="7498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5807" y="5205983"/>
              <a:ext cx="3072384" cy="7498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35807" y="5856731"/>
              <a:ext cx="3215640" cy="74980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255009" y="2063572"/>
            <a:ext cx="2634615" cy="4298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Georgia"/>
                <a:cs typeface="Georgia"/>
              </a:rPr>
              <a:t>Penicillin</a:t>
            </a:r>
            <a:r>
              <a:rPr sz="2400" spc="-65" dirty="0">
                <a:latin typeface="Georgia"/>
                <a:cs typeface="Georgia"/>
              </a:rPr>
              <a:t> </a:t>
            </a:r>
            <a:r>
              <a:rPr sz="2400" spc="-5" dirty="0">
                <a:latin typeface="Georgia"/>
                <a:cs typeface="Georgia"/>
              </a:rPr>
              <a:t>G.</a:t>
            </a:r>
            <a:endParaRPr sz="2400">
              <a:latin typeface="Georgia"/>
              <a:cs typeface="Georgia"/>
            </a:endParaRPr>
          </a:p>
          <a:p>
            <a:pPr marL="33655" marR="28575" algn="ctr">
              <a:lnSpc>
                <a:spcPct val="178000"/>
              </a:lnSpc>
            </a:pPr>
            <a:r>
              <a:rPr sz="2400" dirty="0">
                <a:latin typeface="Georgia"/>
                <a:cs typeface="Georgia"/>
              </a:rPr>
              <a:t>Activated</a:t>
            </a:r>
            <a:r>
              <a:rPr sz="2400" spc="-95" dirty="0">
                <a:latin typeface="Georgia"/>
                <a:cs typeface="Georgia"/>
              </a:rPr>
              <a:t> </a:t>
            </a:r>
            <a:r>
              <a:rPr sz="2400" spc="-5" dirty="0">
                <a:latin typeface="Georgia"/>
                <a:cs typeface="Georgia"/>
              </a:rPr>
              <a:t>charcoal. </a:t>
            </a:r>
            <a:r>
              <a:rPr sz="2400" spc="-560" dirty="0">
                <a:latin typeface="Georgia"/>
                <a:cs typeface="Georgia"/>
              </a:rPr>
              <a:t> </a:t>
            </a:r>
            <a:r>
              <a:rPr sz="2400" spc="-5" dirty="0">
                <a:latin typeface="Georgia"/>
                <a:cs typeface="Georgia"/>
              </a:rPr>
              <a:t>N-Acetylcysteine. </a:t>
            </a:r>
            <a:r>
              <a:rPr sz="2400" dirty="0">
                <a:latin typeface="Georgia"/>
                <a:cs typeface="Georgia"/>
              </a:rPr>
              <a:t> </a:t>
            </a:r>
            <a:r>
              <a:rPr sz="2400" spc="-5" dirty="0">
                <a:latin typeface="Georgia"/>
                <a:cs typeface="Georgia"/>
              </a:rPr>
              <a:t>Osmotic</a:t>
            </a:r>
            <a:r>
              <a:rPr sz="2400" spc="-35" dirty="0">
                <a:latin typeface="Georgia"/>
                <a:cs typeface="Georgia"/>
              </a:rPr>
              <a:t> </a:t>
            </a:r>
            <a:r>
              <a:rPr sz="2400" spc="-5" dirty="0">
                <a:latin typeface="Georgia"/>
                <a:cs typeface="Georgia"/>
              </a:rPr>
              <a:t>diuretics.</a:t>
            </a:r>
            <a:endParaRPr sz="2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2250"/>
              </a:spcBef>
            </a:pPr>
            <a:r>
              <a:rPr sz="2400" spc="-5" dirty="0">
                <a:latin typeface="Georgia"/>
                <a:cs typeface="Georgia"/>
              </a:rPr>
              <a:t>Barbiturate.</a:t>
            </a:r>
            <a:endParaRPr sz="2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2245"/>
              </a:spcBef>
            </a:pPr>
            <a:r>
              <a:rPr sz="2400" spc="-5" dirty="0">
                <a:latin typeface="Georgia"/>
                <a:cs typeface="Georgia"/>
              </a:rPr>
              <a:t>Benzodiazepine.</a:t>
            </a:r>
            <a:endParaRPr sz="2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2245"/>
              </a:spcBef>
            </a:pPr>
            <a:r>
              <a:rPr sz="2400" spc="-5" dirty="0">
                <a:latin typeface="Georgia"/>
                <a:cs typeface="Georgia"/>
              </a:rPr>
              <a:t>Anaesthetic</a:t>
            </a:r>
            <a:r>
              <a:rPr sz="2400" spc="-30" dirty="0">
                <a:latin typeface="Georgia"/>
                <a:cs typeface="Georgia"/>
              </a:rPr>
              <a:t> </a:t>
            </a:r>
            <a:r>
              <a:rPr sz="2400" spc="-5" dirty="0">
                <a:latin typeface="Georgia"/>
                <a:cs typeface="Georgia"/>
              </a:rPr>
              <a:t>agents.</a:t>
            </a:r>
            <a:endParaRPr sz="24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08158893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594" y="1345133"/>
            <a:ext cx="2965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424455"/>
                </a:solidFill>
                <a:latin typeface="Trebuchet MS"/>
                <a:cs typeface="Trebuchet MS"/>
              </a:rPr>
              <a:t>PENICILLIN</a:t>
            </a:r>
            <a:r>
              <a:rPr spc="-85" dirty="0">
                <a:solidFill>
                  <a:srgbClr val="424455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424455"/>
                </a:solidFill>
                <a:latin typeface="Trebuchet MS"/>
                <a:cs typeface="Trebuchet MS"/>
              </a:rPr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5668" y="2270887"/>
            <a:ext cx="796226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5"/>
              </a:spcBef>
              <a:buClr>
                <a:srgbClr val="9F4DA2"/>
              </a:buClr>
              <a:buFont typeface="Georgia"/>
              <a:buChar char="•"/>
              <a:tabLst>
                <a:tab pos="382270" algn="l"/>
              </a:tabLst>
            </a:pPr>
            <a:r>
              <a:rPr dirty="0"/>
              <a:t>	</a:t>
            </a:r>
            <a:r>
              <a:rPr sz="3200" spc="-5" dirty="0">
                <a:latin typeface="Arial MT"/>
                <a:cs typeface="Arial MT"/>
              </a:rPr>
              <a:t>Intravenous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Penicillin</a:t>
            </a:r>
            <a:r>
              <a:rPr sz="3200" dirty="0">
                <a:latin typeface="Arial MT"/>
                <a:cs typeface="Arial MT"/>
              </a:rPr>
              <a:t> G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is</a:t>
            </a:r>
            <a:r>
              <a:rPr sz="3200" dirty="0">
                <a:latin typeface="Arial MT"/>
                <a:cs typeface="Arial MT"/>
              </a:rPr>
              <a:t> the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drug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of 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choice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for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treatment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of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Mushroom </a:t>
            </a:r>
            <a:r>
              <a:rPr sz="3200" dirty="0">
                <a:latin typeface="Arial MT"/>
                <a:cs typeface="Arial MT"/>
              </a:rPr>
              <a:t> Poisoning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from</a:t>
            </a:r>
            <a:r>
              <a:rPr sz="3200" spc="-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Amanita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Phalloides.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76558380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345133"/>
            <a:ext cx="4723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>
                <a:solidFill>
                  <a:srgbClr val="424455"/>
                </a:solidFill>
                <a:latin typeface="Trebuchet MS"/>
                <a:cs typeface="Trebuchet MS"/>
              </a:rPr>
              <a:t>ACTIVATED</a:t>
            </a:r>
            <a:r>
              <a:rPr spc="-55" dirty="0">
                <a:solidFill>
                  <a:srgbClr val="424455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424455"/>
                </a:solidFill>
                <a:latin typeface="Trebuchet MS"/>
                <a:cs typeface="Trebuchet MS"/>
              </a:rPr>
              <a:t>CHARCOL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5668" y="2270887"/>
            <a:ext cx="796417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5"/>
              </a:spcBef>
              <a:buClr>
                <a:srgbClr val="9F4DA2"/>
              </a:buClr>
              <a:buFont typeface="Georgia"/>
              <a:buChar char="•"/>
              <a:tabLst>
                <a:tab pos="382270" algn="l"/>
              </a:tabLst>
            </a:pPr>
            <a:r>
              <a:rPr dirty="0"/>
              <a:t>	</a:t>
            </a:r>
            <a:r>
              <a:rPr sz="3200" spc="-5" dirty="0">
                <a:latin typeface="Arial MT"/>
                <a:cs typeface="Arial MT"/>
              </a:rPr>
              <a:t>Patients</a:t>
            </a:r>
            <a:r>
              <a:rPr sz="3200" dirty="0">
                <a:latin typeface="Arial MT"/>
                <a:cs typeface="Arial MT"/>
              </a:rPr>
              <a:t> who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have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recently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ingested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A.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Phalloides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activated</a:t>
            </a:r>
            <a:r>
              <a:rPr sz="3200" dirty="0">
                <a:latin typeface="Arial MT"/>
                <a:cs typeface="Arial MT"/>
              </a:rPr>
              <a:t> charcoal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may</a:t>
            </a:r>
            <a:r>
              <a:rPr sz="3200" spc="87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bind 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the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toxin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and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prevent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absorption.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48900989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345133"/>
            <a:ext cx="50234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>
                <a:solidFill>
                  <a:srgbClr val="424455"/>
                </a:solidFill>
                <a:latin typeface="Trebuchet MS"/>
                <a:cs typeface="Trebuchet MS"/>
              </a:rPr>
              <a:t>ACTIVATED</a:t>
            </a:r>
            <a:r>
              <a:rPr spc="-45" dirty="0">
                <a:solidFill>
                  <a:srgbClr val="424455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424455"/>
                </a:solidFill>
                <a:latin typeface="Trebuchet MS"/>
                <a:cs typeface="Trebuchet MS"/>
              </a:rPr>
              <a:t>CHARCOAL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1955" y="2249423"/>
            <a:ext cx="6800088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2629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345133"/>
            <a:ext cx="7574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424455"/>
                </a:solidFill>
                <a:latin typeface="Trebuchet MS"/>
                <a:cs typeface="Trebuchet MS"/>
              </a:rPr>
              <a:t>EFFECT</a:t>
            </a:r>
            <a:r>
              <a:rPr spc="-110" dirty="0">
                <a:solidFill>
                  <a:srgbClr val="424455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424455"/>
                </a:solidFill>
                <a:latin typeface="Trebuchet MS"/>
                <a:cs typeface="Trebuchet MS"/>
              </a:rPr>
              <a:t>OF</a:t>
            </a:r>
            <a:r>
              <a:rPr spc="-220" dirty="0">
                <a:solidFill>
                  <a:srgbClr val="424455"/>
                </a:solidFill>
                <a:latin typeface="Trebuchet MS"/>
                <a:cs typeface="Trebuchet MS"/>
              </a:rPr>
              <a:t> </a:t>
            </a:r>
            <a:r>
              <a:rPr spc="-95" dirty="0">
                <a:solidFill>
                  <a:srgbClr val="424455"/>
                </a:solidFill>
                <a:latin typeface="Trebuchet MS"/>
                <a:cs typeface="Trebuchet MS"/>
              </a:rPr>
              <a:t>ACTIVATED</a:t>
            </a:r>
            <a:r>
              <a:rPr spc="-15" dirty="0">
                <a:solidFill>
                  <a:srgbClr val="424455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424455"/>
                </a:solidFill>
                <a:latin typeface="Trebuchet MS"/>
                <a:cs typeface="Trebuchet MS"/>
              </a:rPr>
              <a:t>CHARCOAL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905000"/>
            <a:ext cx="6553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1144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345133"/>
            <a:ext cx="41490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424455"/>
                </a:solidFill>
                <a:latin typeface="Trebuchet MS"/>
                <a:cs typeface="Trebuchet MS"/>
              </a:rPr>
              <a:t>N-Acectylcycteine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7200" y="1577340"/>
            <a:ext cx="8229600" cy="4288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9730" marR="5080" indent="-256540">
              <a:lnSpc>
                <a:spcPct val="100000"/>
              </a:lnSpc>
              <a:spcBef>
                <a:spcPts val="105"/>
              </a:spcBef>
              <a:buClr>
                <a:srgbClr val="9F4DA2"/>
              </a:buClr>
              <a:buFont typeface="Georgia"/>
              <a:buChar char="•"/>
              <a:tabLst>
                <a:tab pos="605790" algn="l"/>
                <a:tab pos="606425" algn="l"/>
              </a:tabLst>
            </a:pPr>
            <a:r>
              <a:rPr dirty="0"/>
              <a:t>	</a:t>
            </a:r>
            <a:r>
              <a:rPr spc="-5" dirty="0"/>
              <a:t>It</a:t>
            </a:r>
            <a:r>
              <a:rPr spc="180" dirty="0"/>
              <a:t> </a:t>
            </a:r>
            <a:r>
              <a:rPr spc="-5" dirty="0"/>
              <a:t>is</a:t>
            </a:r>
            <a:r>
              <a:rPr spc="195" dirty="0"/>
              <a:t> </a:t>
            </a:r>
            <a:r>
              <a:rPr spc="-5" dirty="0"/>
              <a:t>the</a:t>
            </a:r>
            <a:r>
              <a:rPr spc="175" dirty="0"/>
              <a:t> </a:t>
            </a:r>
            <a:r>
              <a:rPr spc="-5" dirty="0"/>
              <a:t>drug</a:t>
            </a:r>
            <a:r>
              <a:rPr spc="185" dirty="0"/>
              <a:t> </a:t>
            </a:r>
            <a:r>
              <a:rPr spc="-10" dirty="0"/>
              <a:t>of</a:t>
            </a:r>
            <a:r>
              <a:rPr spc="180" dirty="0"/>
              <a:t> </a:t>
            </a:r>
            <a:r>
              <a:rPr dirty="0"/>
              <a:t>choice</a:t>
            </a:r>
            <a:r>
              <a:rPr spc="170" dirty="0"/>
              <a:t> </a:t>
            </a:r>
            <a:r>
              <a:rPr spc="-5" dirty="0"/>
              <a:t>in</a:t>
            </a:r>
            <a:r>
              <a:rPr spc="185" dirty="0"/>
              <a:t> </a:t>
            </a:r>
            <a:r>
              <a:rPr spc="-5" dirty="0"/>
              <a:t>acetaminophen </a:t>
            </a:r>
            <a:r>
              <a:rPr spc="-875" dirty="0"/>
              <a:t> </a:t>
            </a:r>
            <a:r>
              <a:rPr dirty="0"/>
              <a:t>overdose.</a:t>
            </a:r>
          </a:p>
          <a:p>
            <a:pPr marL="123825">
              <a:lnSpc>
                <a:spcPct val="100000"/>
              </a:lnSpc>
              <a:spcBef>
                <a:spcPts val="295"/>
              </a:spcBef>
            </a:pPr>
            <a:r>
              <a:rPr lang="en-US" dirty="0" smtClean="0">
                <a:solidFill>
                  <a:srgbClr val="9F4DA2"/>
                </a:solidFill>
                <a:latin typeface="Georgia"/>
                <a:cs typeface="Georgia"/>
              </a:rPr>
              <a:t>osmotic diuresis</a:t>
            </a:r>
          </a:p>
          <a:p>
            <a:pPr marL="268605" marR="5080" indent="-256540" algn="just">
              <a:lnSpc>
                <a:spcPct val="100000"/>
              </a:lnSpc>
              <a:spcBef>
                <a:spcPts val="105"/>
              </a:spcBef>
              <a:buClr>
                <a:srgbClr val="9F4DA2"/>
              </a:buClr>
              <a:buFont typeface="Georgia"/>
              <a:buChar char="•"/>
              <a:tabLst>
                <a:tab pos="382270" algn="l"/>
              </a:tabLst>
            </a:pPr>
            <a:r>
              <a:rPr lang="en-US" dirty="0"/>
              <a:t>	</a:t>
            </a:r>
            <a:r>
              <a:rPr lang="en-US" spc="-5" dirty="0">
                <a:latin typeface="Arial MT"/>
                <a:cs typeface="Arial MT"/>
              </a:rPr>
              <a:t>Intracranial</a:t>
            </a:r>
            <a:r>
              <a:rPr lang="en-US" dirty="0">
                <a:latin typeface="Arial MT"/>
                <a:cs typeface="Arial MT"/>
              </a:rPr>
              <a:t> </a:t>
            </a:r>
            <a:r>
              <a:rPr lang="en-US" spc="-5" dirty="0">
                <a:latin typeface="Arial MT"/>
                <a:cs typeface="Arial MT"/>
              </a:rPr>
              <a:t>hypertension</a:t>
            </a:r>
            <a:r>
              <a:rPr lang="en-US" dirty="0">
                <a:latin typeface="Arial MT"/>
                <a:cs typeface="Arial MT"/>
              </a:rPr>
              <a:t> </a:t>
            </a:r>
            <a:r>
              <a:rPr lang="en-US" spc="-5" dirty="0">
                <a:latin typeface="Arial MT"/>
                <a:cs typeface="Arial MT"/>
              </a:rPr>
              <a:t>in</a:t>
            </a:r>
            <a:r>
              <a:rPr lang="en-US" dirty="0">
                <a:latin typeface="Arial MT"/>
                <a:cs typeface="Arial MT"/>
              </a:rPr>
              <a:t> acute</a:t>
            </a:r>
            <a:r>
              <a:rPr lang="en-US" spc="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liver </a:t>
            </a:r>
            <a:r>
              <a:rPr lang="en-US" spc="5" dirty="0">
                <a:latin typeface="Arial MT"/>
                <a:cs typeface="Arial MT"/>
              </a:rPr>
              <a:t> </a:t>
            </a:r>
            <a:r>
              <a:rPr lang="en-US" spc="-5" dirty="0">
                <a:latin typeface="Arial MT"/>
                <a:cs typeface="Arial MT"/>
              </a:rPr>
              <a:t>failure managed by osmotic diuretics such </a:t>
            </a:r>
            <a:r>
              <a:rPr lang="en-US" dirty="0">
                <a:latin typeface="Arial MT"/>
                <a:cs typeface="Arial MT"/>
              </a:rPr>
              <a:t> as</a:t>
            </a:r>
            <a:r>
              <a:rPr lang="en-US" spc="-15" dirty="0">
                <a:latin typeface="Arial MT"/>
                <a:cs typeface="Arial MT"/>
              </a:rPr>
              <a:t> </a:t>
            </a:r>
            <a:r>
              <a:rPr lang="en-US" spc="-5" dirty="0">
                <a:latin typeface="Arial MT"/>
                <a:cs typeface="Arial MT"/>
              </a:rPr>
              <a:t>Mannitol.</a:t>
            </a:r>
            <a:endParaRPr lang="en-US" dirty="0">
              <a:latin typeface="Arial MT"/>
              <a:cs typeface="Arial MT"/>
            </a:endParaRPr>
          </a:p>
          <a:p>
            <a:pPr marL="268605" indent="-256540" algn="just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Georgia"/>
              <a:buChar char="•"/>
              <a:tabLst>
                <a:tab pos="269240" algn="l"/>
              </a:tabLst>
            </a:pPr>
            <a:r>
              <a:rPr lang="en-US" spc="-5" dirty="0">
                <a:latin typeface="Arial MT"/>
                <a:cs typeface="Arial MT"/>
              </a:rPr>
              <a:t>Mannitol</a:t>
            </a:r>
            <a:r>
              <a:rPr lang="en-US" spc="-30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decreases</a:t>
            </a:r>
            <a:r>
              <a:rPr lang="en-US" spc="-40" dirty="0">
                <a:latin typeface="Arial MT"/>
                <a:cs typeface="Arial MT"/>
              </a:rPr>
              <a:t> </a:t>
            </a:r>
            <a:r>
              <a:rPr lang="en-US" spc="-5" dirty="0">
                <a:latin typeface="Arial MT"/>
                <a:cs typeface="Arial MT"/>
              </a:rPr>
              <a:t>cerebral</a:t>
            </a:r>
            <a:r>
              <a:rPr lang="en-US" spc="-25" dirty="0">
                <a:latin typeface="Arial MT"/>
                <a:cs typeface="Arial MT"/>
              </a:rPr>
              <a:t> </a:t>
            </a:r>
            <a:r>
              <a:rPr lang="en-US" spc="-5" dirty="0">
                <a:latin typeface="Arial MT"/>
                <a:cs typeface="Arial MT"/>
              </a:rPr>
              <a:t>Edema</a:t>
            </a:r>
            <a:r>
              <a:rPr lang="en-US" spc="-5" dirty="0" smtClean="0">
                <a:latin typeface="Arial MT"/>
                <a:cs typeface="Arial MT"/>
              </a:rPr>
              <a:t>.</a:t>
            </a:r>
          </a:p>
          <a:p>
            <a:pPr marL="12065" algn="just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tabLst>
                <a:tab pos="269240" algn="l"/>
              </a:tabLst>
            </a:pPr>
            <a:r>
              <a:rPr lang="en-US" spc="-5" dirty="0" smtClean="0">
                <a:latin typeface="Arial MT"/>
                <a:cs typeface="Arial MT"/>
              </a:rPr>
              <a:t>Barbiturate</a:t>
            </a:r>
          </a:p>
          <a:p>
            <a:pPr marL="268605" indent="-256540" algn="just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Georgia"/>
              <a:buChar char="•"/>
              <a:tabLst>
                <a:tab pos="269240" algn="l"/>
              </a:tabLst>
            </a:pPr>
            <a:r>
              <a:rPr lang="en-US" spc="-5" dirty="0">
                <a:latin typeface="Arial MT"/>
                <a:cs typeface="Arial MT"/>
              </a:rPr>
              <a:t>Pentobarbital</a:t>
            </a:r>
            <a:r>
              <a:rPr lang="en-US" dirty="0">
                <a:latin typeface="Arial MT"/>
                <a:cs typeface="Arial MT"/>
              </a:rPr>
              <a:t> are</a:t>
            </a:r>
            <a:r>
              <a:rPr lang="en-US" spc="5" dirty="0">
                <a:latin typeface="Arial MT"/>
                <a:cs typeface="Arial MT"/>
              </a:rPr>
              <a:t> </a:t>
            </a:r>
            <a:r>
              <a:rPr lang="en-US" spc="-10" dirty="0">
                <a:latin typeface="Arial MT"/>
                <a:cs typeface="Arial MT"/>
              </a:rPr>
              <a:t>used</a:t>
            </a:r>
            <a:r>
              <a:rPr lang="en-US" spc="-5" dirty="0">
                <a:latin typeface="Arial MT"/>
                <a:cs typeface="Arial MT"/>
              </a:rPr>
              <a:t> when</a:t>
            </a:r>
            <a:r>
              <a:rPr lang="en-US" dirty="0">
                <a:latin typeface="Arial MT"/>
                <a:cs typeface="Arial MT"/>
              </a:rPr>
              <a:t> </a:t>
            </a:r>
            <a:r>
              <a:rPr lang="en-US" spc="-5" dirty="0">
                <a:latin typeface="Arial MT"/>
                <a:cs typeface="Arial MT"/>
              </a:rPr>
              <a:t>severe </a:t>
            </a:r>
            <a:r>
              <a:rPr lang="en-US" dirty="0">
                <a:latin typeface="Arial MT"/>
                <a:cs typeface="Arial MT"/>
              </a:rPr>
              <a:t> </a:t>
            </a:r>
            <a:r>
              <a:rPr lang="en-US" spc="-5" dirty="0">
                <a:latin typeface="Arial MT"/>
                <a:cs typeface="Arial MT"/>
              </a:rPr>
              <a:t>intracranial </a:t>
            </a:r>
            <a:r>
              <a:rPr lang="en-US" dirty="0">
                <a:latin typeface="Arial MT"/>
                <a:cs typeface="Arial MT"/>
              </a:rPr>
              <a:t>hypertension </a:t>
            </a:r>
            <a:r>
              <a:rPr lang="en-US" spc="-10" dirty="0">
                <a:latin typeface="Arial MT"/>
                <a:cs typeface="Arial MT"/>
              </a:rPr>
              <a:t>does </a:t>
            </a:r>
            <a:r>
              <a:rPr lang="en-US" spc="-5" dirty="0">
                <a:latin typeface="Arial MT"/>
                <a:cs typeface="Arial MT"/>
              </a:rPr>
              <a:t>not respond </a:t>
            </a:r>
            <a:r>
              <a:rPr lang="en-US" spc="-875" dirty="0"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  <a:cs typeface="Arial MT"/>
              </a:rPr>
              <a:t>to</a:t>
            </a:r>
            <a:r>
              <a:rPr lang="en-US" spc="-15" dirty="0">
                <a:latin typeface="Arial MT"/>
                <a:cs typeface="Arial MT"/>
              </a:rPr>
              <a:t> </a:t>
            </a:r>
            <a:r>
              <a:rPr lang="en-US" spc="-5" dirty="0">
                <a:latin typeface="Arial MT"/>
                <a:cs typeface="Arial MT"/>
              </a:rPr>
              <a:t>any</a:t>
            </a:r>
            <a:r>
              <a:rPr lang="en-US" spc="-10" dirty="0">
                <a:latin typeface="Arial MT"/>
                <a:cs typeface="Arial MT"/>
              </a:rPr>
              <a:t> </a:t>
            </a:r>
            <a:r>
              <a:rPr lang="en-US" spc="-5" dirty="0" smtClean="0">
                <a:latin typeface="Arial MT"/>
                <a:cs typeface="Arial MT"/>
              </a:rPr>
              <a:t>measures</a:t>
            </a:r>
          </a:p>
          <a:p>
            <a:pPr marL="12065" algn="just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tabLst>
                <a:tab pos="269240" algn="l"/>
              </a:tabLst>
            </a:pPr>
            <a:r>
              <a:rPr lang="en-US" spc="-5" dirty="0" err="1" smtClean="0">
                <a:latin typeface="Arial MT"/>
                <a:cs typeface="Arial MT"/>
              </a:rPr>
              <a:t>Benzidiazepines</a:t>
            </a:r>
            <a:r>
              <a:rPr lang="en-US" spc="-5" dirty="0" smtClean="0">
                <a:latin typeface="Arial MT"/>
                <a:cs typeface="Arial MT"/>
              </a:rPr>
              <a:t>:</a:t>
            </a:r>
          </a:p>
          <a:p>
            <a:pPr marL="297815" indent="-285750" algn="just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Arial" panose="020B0604020202020204" pitchFamily="34" charset="0"/>
              <a:buChar char="•"/>
              <a:tabLst>
                <a:tab pos="269240" algn="l"/>
              </a:tabLst>
            </a:pPr>
            <a:r>
              <a:rPr lang="en-US" dirty="0" smtClean="0">
                <a:latin typeface="Arial MT"/>
                <a:cs typeface="Arial MT"/>
              </a:rPr>
              <a:t>Mi</a:t>
            </a:r>
            <a:r>
              <a:rPr lang="en-US" spc="-15" dirty="0" smtClean="0">
                <a:latin typeface="Arial MT"/>
                <a:cs typeface="Arial MT"/>
              </a:rPr>
              <a:t>d</a:t>
            </a:r>
            <a:r>
              <a:rPr lang="en-US" dirty="0" smtClean="0">
                <a:latin typeface="Arial MT"/>
                <a:cs typeface="Arial MT"/>
              </a:rPr>
              <a:t>azol</a:t>
            </a:r>
            <a:r>
              <a:rPr lang="en-US" spc="-15" dirty="0" smtClean="0">
                <a:latin typeface="Arial MT"/>
                <a:cs typeface="Arial MT"/>
              </a:rPr>
              <a:t>a</a:t>
            </a:r>
            <a:r>
              <a:rPr lang="en-US" dirty="0" smtClean="0">
                <a:latin typeface="Arial MT"/>
                <a:cs typeface="Arial MT"/>
              </a:rPr>
              <a:t>m </a:t>
            </a:r>
            <a:r>
              <a:rPr lang="en-US" spc="-5" dirty="0" smtClean="0">
                <a:latin typeface="Arial MT"/>
                <a:cs typeface="Arial MT"/>
              </a:rPr>
              <a:t>i</a:t>
            </a:r>
            <a:r>
              <a:rPr lang="en-US" dirty="0" smtClean="0">
                <a:latin typeface="Arial MT"/>
                <a:cs typeface="Arial MT"/>
              </a:rPr>
              <a:t>s used for s</a:t>
            </a:r>
            <a:r>
              <a:rPr lang="en-US" spc="-15" dirty="0" smtClean="0">
                <a:latin typeface="Arial MT"/>
                <a:cs typeface="Arial MT"/>
              </a:rPr>
              <a:t>e</a:t>
            </a:r>
            <a:r>
              <a:rPr lang="en-US" dirty="0" smtClean="0">
                <a:latin typeface="Arial MT"/>
                <a:cs typeface="Arial MT"/>
              </a:rPr>
              <a:t>d</a:t>
            </a:r>
            <a:r>
              <a:rPr lang="en-US" spc="-10" dirty="0" smtClean="0">
                <a:latin typeface="Arial MT"/>
                <a:cs typeface="Arial MT"/>
              </a:rPr>
              <a:t>a</a:t>
            </a:r>
            <a:r>
              <a:rPr lang="en-US" dirty="0" smtClean="0">
                <a:latin typeface="Arial MT"/>
                <a:cs typeface="Arial MT"/>
              </a:rPr>
              <a:t>ti</a:t>
            </a:r>
            <a:r>
              <a:rPr lang="en-US" spc="-15" dirty="0" smtClean="0">
                <a:latin typeface="Arial MT"/>
                <a:cs typeface="Arial MT"/>
              </a:rPr>
              <a:t>o</a:t>
            </a:r>
            <a:r>
              <a:rPr lang="en-US" dirty="0" smtClean="0">
                <a:latin typeface="Arial MT"/>
                <a:cs typeface="Arial MT"/>
              </a:rPr>
              <a:t>n </a:t>
            </a:r>
            <a:r>
              <a:rPr lang="en-US" spc="-5" dirty="0" smtClean="0">
                <a:latin typeface="Arial MT"/>
                <a:cs typeface="Arial MT"/>
              </a:rPr>
              <a:t>in </a:t>
            </a:r>
            <a:r>
              <a:rPr lang="en-US" dirty="0" smtClean="0">
                <a:latin typeface="Arial MT"/>
                <a:cs typeface="Arial MT"/>
              </a:rPr>
              <a:t>mechanically</a:t>
            </a:r>
            <a:r>
              <a:rPr lang="en-US" spc="-30" dirty="0" smtClean="0">
                <a:latin typeface="Arial MT"/>
                <a:cs typeface="Arial MT"/>
              </a:rPr>
              <a:t> </a:t>
            </a:r>
            <a:r>
              <a:rPr lang="en-US" spc="-5" dirty="0">
                <a:latin typeface="Arial MT"/>
                <a:cs typeface="Arial MT"/>
              </a:rPr>
              <a:t>ventilated</a:t>
            </a:r>
            <a:r>
              <a:rPr lang="en-US" spc="-25" dirty="0">
                <a:latin typeface="Arial MT"/>
                <a:cs typeface="Arial MT"/>
              </a:rPr>
              <a:t> </a:t>
            </a:r>
            <a:r>
              <a:rPr lang="en-US" spc="-5" dirty="0" smtClean="0">
                <a:latin typeface="Arial MT"/>
                <a:cs typeface="Arial MT"/>
              </a:rPr>
              <a:t>patients</a:t>
            </a:r>
          </a:p>
          <a:p>
            <a:pPr marL="12065" algn="just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tabLst>
                <a:tab pos="269240" algn="l"/>
              </a:tabLst>
            </a:pPr>
            <a:r>
              <a:rPr lang="en-US" spc="-5" dirty="0" smtClean="0">
                <a:latin typeface="Arial MT"/>
                <a:cs typeface="Arial MT"/>
              </a:rPr>
              <a:t>Anesthetic drugs </a:t>
            </a:r>
          </a:p>
          <a:p>
            <a:pPr marL="297815" indent="-285750" algn="just">
              <a:spcBef>
                <a:spcPts val="300"/>
              </a:spcBef>
              <a:buClr>
                <a:srgbClr val="9F4DA2"/>
              </a:buClr>
              <a:buFont typeface="Arial" panose="020B0604020202020204" pitchFamily="34" charset="0"/>
              <a:buChar char="•"/>
              <a:tabLst>
                <a:tab pos="269240" algn="l"/>
              </a:tabLst>
            </a:pPr>
            <a:r>
              <a:rPr lang="en-US" dirty="0" smtClean="0">
                <a:latin typeface="Arial MT"/>
                <a:cs typeface="Arial MT"/>
              </a:rPr>
              <a:t>Pro</a:t>
            </a:r>
            <a:r>
              <a:rPr lang="en-US" spc="-10" dirty="0" smtClean="0">
                <a:latin typeface="Arial MT"/>
                <a:cs typeface="Arial MT"/>
              </a:rPr>
              <a:t>p</a:t>
            </a:r>
            <a:r>
              <a:rPr lang="en-US" dirty="0" smtClean="0">
                <a:latin typeface="Arial MT"/>
                <a:cs typeface="Arial MT"/>
              </a:rPr>
              <a:t>of</a:t>
            </a:r>
            <a:r>
              <a:rPr lang="en-US" spc="-30" dirty="0" smtClean="0">
                <a:latin typeface="Arial MT"/>
                <a:cs typeface="Arial MT"/>
              </a:rPr>
              <a:t>o</a:t>
            </a:r>
            <a:r>
              <a:rPr lang="en-US" dirty="0" smtClean="0">
                <a:latin typeface="Arial MT"/>
                <a:cs typeface="Arial MT"/>
              </a:rPr>
              <a:t>l </a:t>
            </a:r>
            <a:r>
              <a:rPr lang="en-US" spc="-5" dirty="0" smtClean="0">
                <a:latin typeface="Arial MT"/>
                <a:cs typeface="Arial MT"/>
              </a:rPr>
              <a:t>i</a:t>
            </a:r>
            <a:r>
              <a:rPr lang="en-US" dirty="0" smtClean="0">
                <a:latin typeface="Arial MT"/>
                <a:cs typeface="Arial MT"/>
              </a:rPr>
              <a:t>s a s</a:t>
            </a:r>
            <a:r>
              <a:rPr lang="en-US" spc="-15" dirty="0" smtClean="0">
                <a:latin typeface="Arial MT"/>
                <a:cs typeface="Arial MT"/>
              </a:rPr>
              <a:t>e</a:t>
            </a:r>
            <a:r>
              <a:rPr lang="en-US" dirty="0" smtClean="0">
                <a:latin typeface="Arial MT"/>
                <a:cs typeface="Arial MT"/>
              </a:rPr>
              <a:t>d</a:t>
            </a:r>
            <a:r>
              <a:rPr lang="en-US" spc="-10" dirty="0" smtClean="0">
                <a:latin typeface="Arial MT"/>
                <a:cs typeface="Arial MT"/>
              </a:rPr>
              <a:t>a</a:t>
            </a:r>
            <a:r>
              <a:rPr lang="en-US" dirty="0" smtClean="0">
                <a:latin typeface="Arial MT"/>
                <a:cs typeface="Arial MT"/>
              </a:rPr>
              <a:t>tive hyp</a:t>
            </a:r>
            <a:r>
              <a:rPr lang="en-US" spc="-10" dirty="0" smtClean="0">
                <a:latin typeface="Arial MT"/>
                <a:cs typeface="Arial MT"/>
              </a:rPr>
              <a:t>n</a:t>
            </a:r>
            <a:r>
              <a:rPr lang="en-US" dirty="0" smtClean="0">
                <a:latin typeface="Arial MT"/>
                <a:cs typeface="Arial MT"/>
              </a:rPr>
              <a:t>ot</a:t>
            </a:r>
            <a:r>
              <a:rPr lang="en-US" spc="-15" dirty="0" smtClean="0">
                <a:latin typeface="Arial MT"/>
                <a:cs typeface="Arial MT"/>
              </a:rPr>
              <a:t>i</a:t>
            </a:r>
            <a:r>
              <a:rPr lang="en-US" dirty="0" smtClean="0">
                <a:latin typeface="Arial MT"/>
                <a:cs typeface="Arial MT"/>
              </a:rPr>
              <a:t>c used </a:t>
            </a:r>
            <a:r>
              <a:rPr lang="en-US" spc="-15" dirty="0" smtClean="0">
                <a:latin typeface="Arial MT"/>
                <a:cs typeface="Arial MT"/>
              </a:rPr>
              <a:t>to </a:t>
            </a:r>
            <a:r>
              <a:rPr lang="en-US" dirty="0" smtClean="0">
                <a:latin typeface="Arial MT"/>
                <a:cs typeface="Arial MT"/>
              </a:rPr>
              <a:t>reduce</a:t>
            </a:r>
            <a:r>
              <a:rPr lang="en-US" spc="-45" dirty="0" smtClean="0">
                <a:latin typeface="Arial MT"/>
                <a:cs typeface="Arial MT"/>
              </a:rPr>
              <a:t> </a:t>
            </a:r>
            <a:r>
              <a:rPr lang="en-US" spc="-5" dirty="0">
                <a:latin typeface="Arial MT"/>
                <a:cs typeface="Arial MT"/>
              </a:rPr>
              <a:t>cerebral</a:t>
            </a:r>
            <a:r>
              <a:rPr lang="en-US" spc="-15" dirty="0">
                <a:latin typeface="Arial MT"/>
                <a:cs typeface="Arial MT"/>
              </a:rPr>
              <a:t> </a:t>
            </a:r>
            <a:r>
              <a:rPr lang="en-US" spc="-5" dirty="0">
                <a:latin typeface="Arial MT"/>
                <a:cs typeface="Arial MT"/>
              </a:rPr>
              <a:t>blood</a:t>
            </a:r>
            <a:r>
              <a:rPr lang="en-US" spc="-15" dirty="0">
                <a:latin typeface="Arial MT"/>
                <a:cs typeface="Arial MT"/>
              </a:rPr>
              <a:t> </a:t>
            </a:r>
            <a:r>
              <a:rPr lang="en-US" spc="-40" dirty="0">
                <a:latin typeface="Arial MT"/>
                <a:cs typeface="Arial MT"/>
              </a:rPr>
              <a:t>flow.</a:t>
            </a:r>
            <a:endParaRPr lang="en-US" dirty="0">
              <a:latin typeface="Arial MT"/>
              <a:cs typeface="Arial MT"/>
            </a:endParaRPr>
          </a:p>
          <a:p>
            <a:pPr marL="297815" indent="-285750" algn="just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Arial" panose="020B0604020202020204" pitchFamily="34" charset="0"/>
              <a:buChar char="•"/>
              <a:tabLst>
                <a:tab pos="269240" algn="l"/>
              </a:tabLst>
            </a:pPr>
            <a:endParaRPr lang="en-US" dirty="0">
              <a:latin typeface="Arial MT"/>
              <a:cs typeface="Arial MT"/>
            </a:endParaRPr>
          </a:p>
          <a:p>
            <a:pPr marL="123825">
              <a:lnSpc>
                <a:spcPct val="100000"/>
              </a:lnSpc>
              <a:spcBef>
                <a:spcPts val="295"/>
              </a:spcBef>
            </a:pPr>
            <a:endParaRPr dirty="0">
              <a:solidFill>
                <a:srgbClr val="9F4DA2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9995937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345133"/>
            <a:ext cx="56527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424455"/>
                </a:solidFill>
                <a:latin typeface="Trebuchet MS"/>
                <a:cs typeface="Trebuchet MS"/>
              </a:rPr>
              <a:t>LIVER</a:t>
            </a:r>
            <a:r>
              <a:rPr spc="-114" dirty="0">
                <a:solidFill>
                  <a:srgbClr val="424455"/>
                </a:solidFill>
                <a:latin typeface="Trebuchet MS"/>
                <a:cs typeface="Trebuchet MS"/>
              </a:rPr>
              <a:t> </a:t>
            </a:r>
            <a:r>
              <a:rPr spc="-60" dirty="0">
                <a:solidFill>
                  <a:srgbClr val="424455"/>
                </a:solidFill>
                <a:latin typeface="Trebuchet MS"/>
                <a:cs typeface="Trebuchet MS"/>
              </a:rPr>
              <a:t>TRANSPLANTATION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89047"/>
            <a:ext cx="3528059" cy="35326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1608" y="2885643"/>
            <a:ext cx="1957705" cy="22834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065" marR="5080" indent="2540" algn="ctr">
              <a:lnSpc>
                <a:spcPct val="86200"/>
              </a:lnSpc>
              <a:spcBef>
                <a:spcPts val="500"/>
              </a:spcBef>
            </a:pPr>
            <a:r>
              <a:rPr sz="2400" dirty="0">
                <a:latin typeface="Arial MT"/>
                <a:cs typeface="Arial MT"/>
              </a:rPr>
              <a:t>When acute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liver failure </a:t>
            </a:r>
            <a:r>
              <a:rPr sz="2400" dirty="0">
                <a:latin typeface="Arial MT"/>
                <a:cs typeface="Arial MT"/>
              </a:rPr>
              <a:t> can't </a:t>
            </a:r>
            <a:r>
              <a:rPr sz="2400" spc="-5" dirty="0">
                <a:latin typeface="Arial MT"/>
                <a:cs typeface="Arial MT"/>
              </a:rPr>
              <a:t>be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reversed, </a:t>
            </a:r>
            <a:r>
              <a:rPr sz="2400" dirty="0">
                <a:latin typeface="Arial MT"/>
                <a:cs typeface="Arial MT"/>
              </a:rPr>
              <a:t>the 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only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treatment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may be a </a:t>
            </a:r>
            <a:r>
              <a:rPr sz="2400" spc="-5" dirty="0">
                <a:latin typeface="Arial MT"/>
                <a:cs typeface="Arial MT"/>
              </a:rPr>
              <a:t>liver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transplant.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05683" y="2289047"/>
            <a:ext cx="3532632" cy="35326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68700" y="2570175"/>
            <a:ext cx="2007870" cy="291465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indent="-1270" algn="ctr">
              <a:lnSpc>
                <a:spcPct val="86200"/>
              </a:lnSpc>
              <a:spcBef>
                <a:spcPts val="500"/>
              </a:spcBef>
            </a:pPr>
            <a:r>
              <a:rPr sz="2400" spc="-5" dirty="0">
                <a:latin typeface="Arial MT"/>
                <a:cs typeface="Arial MT"/>
              </a:rPr>
              <a:t>During </a:t>
            </a:r>
            <a:r>
              <a:rPr sz="2400" dirty="0">
                <a:latin typeface="Arial MT"/>
                <a:cs typeface="Arial MT"/>
              </a:rPr>
              <a:t>a </a:t>
            </a:r>
            <a:r>
              <a:rPr sz="2400" spc="-5" dirty="0">
                <a:latin typeface="Arial MT"/>
                <a:cs typeface="Arial MT"/>
              </a:rPr>
              <a:t>liver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transplant, a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surgeon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removes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15" dirty="0">
                <a:latin typeface="Arial MT"/>
                <a:cs typeface="Arial MT"/>
              </a:rPr>
              <a:t>patient’s 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damaged liver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replaces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 a healthy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liver </a:t>
            </a:r>
            <a:r>
              <a:rPr sz="2400" dirty="0"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15940" y="2289047"/>
            <a:ext cx="3528059" cy="353263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372605" y="3201111"/>
            <a:ext cx="2023745" cy="165227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algn="ctr">
              <a:lnSpc>
                <a:spcPct val="86200"/>
              </a:lnSpc>
              <a:spcBef>
                <a:spcPts val="500"/>
              </a:spcBef>
            </a:pPr>
            <a:r>
              <a:rPr sz="2400" spc="-5" dirty="0">
                <a:latin typeface="Arial MT"/>
                <a:cs typeface="Arial MT"/>
              </a:rPr>
              <a:t>Liver </a:t>
            </a:r>
            <a:r>
              <a:rPr sz="2400" dirty="0">
                <a:latin typeface="Arial MT"/>
                <a:cs typeface="Arial MT"/>
              </a:rPr>
              <a:t> t</a:t>
            </a:r>
            <a:r>
              <a:rPr sz="2400" spc="5" dirty="0">
                <a:latin typeface="Arial MT"/>
                <a:cs typeface="Arial MT"/>
              </a:rPr>
              <a:t>r</a:t>
            </a:r>
            <a:r>
              <a:rPr sz="2400" spc="-5" dirty="0">
                <a:latin typeface="Arial MT"/>
                <a:cs typeface="Arial MT"/>
              </a:rPr>
              <a:t>ans</a:t>
            </a:r>
            <a:r>
              <a:rPr sz="2400" spc="-15" dirty="0">
                <a:latin typeface="Arial MT"/>
                <a:cs typeface="Arial MT"/>
              </a:rPr>
              <a:t>p</a:t>
            </a:r>
            <a:r>
              <a:rPr sz="2400" spc="-5" dirty="0">
                <a:latin typeface="Arial MT"/>
                <a:cs typeface="Arial MT"/>
              </a:rPr>
              <a:t>l</a:t>
            </a:r>
            <a:r>
              <a:rPr sz="2400" spc="-15" dirty="0">
                <a:latin typeface="Arial MT"/>
                <a:cs typeface="Arial MT"/>
              </a:rPr>
              <a:t>a</a:t>
            </a:r>
            <a:r>
              <a:rPr sz="2400" spc="-5" dirty="0">
                <a:latin typeface="Arial MT"/>
                <a:cs typeface="Arial MT"/>
              </a:rPr>
              <a:t>ntation  is indicated </a:t>
            </a:r>
            <a:r>
              <a:rPr sz="2400" dirty="0">
                <a:latin typeface="Arial MT"/>
                <a:cs typeface="Arial MT"/>
              </a:rPr>
              <a:t>for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many patients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with</a:t>
            </a:r>
            <a:r>
              <a:rPr sz="2400" spc="-135" dirty="0">
                <a:latin typeface="Arial MT"/>
                <a:cs typeface="Arial MT"/>
              </a:rPr>
              <a:t> </a:t>
            </a:r>
            <a:r>
              <a:rPr sz="2400" spc="-70" dirty="0">
                <a:latin typeface="Arial MT"/>
                <a:cs typeface="Arial MT"/>
              </a:rPr>
              <a:t>ALF.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7372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3" y="1534630"/>
            <a:ext cx="3159443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4" dirty="0">
                <a:solidFill>
                  <a:schemeClr val="tx1"/>
                </a:solidFill>
              </a:rPr>
              <a:t>Toxic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spc="-4" dirty="0">
                <a:solidFill>
                  <a:schemeClr val="tx1"/>
                </a:solidFill>
              </a:rPr>
              <a:t>Hepatitis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392394"/>
            <a:ext cx="6887051" cy="2936510"/>
          </a:xfrm>
          <a:prstGeom prst="rect">
            <a:avLst/>
          </a:prstGeom>
        </p:spPr>
        <p:txBody>
          <a:bodyPr vert="horz" wrap="square" lIns="0" tIns="40958" rIns="0" bIns="0" rtlCol="0">
            <a:spAutoFit/>
          </a:bodyPr>
          <a:lstStyle/>
          <a:p>
            <a:pPr marL="146685" marR="3810" indent="-137160">
              <a:lnSpc>
                <a:spcPct val="90000"/>
              </a:lnSpc>
              <a:spcBef>
                <a:spcPts val="32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When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taken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overdose,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acetaminophen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becomes 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bioactivated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to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toxic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intermediate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known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as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N-acetyl-p-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benzoquinone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imine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(NAPQI).</a:t>
            </a:r>
            <a:endParaRPr sz="2100">
              <a:latin typeface="Tahoma"/>
              <a:cs typeface="Tahoma"/>
            </a:endParaRPr>
          </a:p>
          <a:p>
            <a:pPr marL="146685" marR="143351" indent="-137160">
              <a:lnSpc>
                <a:spcPts val="2265"/>
              </a:lnSpc>
              <a:spcBef>
                <a:spcPts val="1088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26" dirty="0">
                <a:latin typeface="Tahoma"/>
                <a:cs typeface="Tahoma"/>
              </a:rPr>
              <a:t>Reye’s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syndrome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is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aggressive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form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toxic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hepatitis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often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associated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with aspirin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use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children.</a:t>
            </a:r>
            <a:endParaRPr sz="2100">
              <a:latin typeface="Tahoma"/>
              <a:cs typeface="Tahoma"/>
            </a:endParaRPr>
          </a:p>
          <a:p>
            <a:pPr marL="146685" marR="582454" indent="-137160">
              <a:lnSpc>
                <a:spcPct val="90000"/>
              </a:lnSpc>
              <a:spcBef>
                <a:spcPts val="1016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15" dirty="0">
                <a:latin typeface="Tahoma"/>
                <a:cs typeface="Tahoma"/>
              </a:rPr>
              <a:t>Valproate</a:t>
            </a:r>
            <a:r>
              <a:rPr sz="2100" spc="34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toxicity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can</a:t>
            </a:r>
            <a:r>
              <a:rPr sz="2100" spc="-4" dirty="0">
                <a:latin typeface="Tahoma"/>
                <a:cs typeface="Tahoma"/>
              </a:rPr>
              <a:t> also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present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this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pattern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In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advanced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stages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26" dirty="0">
                <a:latin typeface="Tahoma"/>
                <a:cs typeface="Tahoma"/>
              </a:rPr>
              <a:t>Reye’s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syndrome,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many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patients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develop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intracranial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hypertension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that </a:t>
            </a:r>
            <a:r>
              <a:rPr sz="2100" dirty="0">
                <a:latin typeface="Tahoma"/>
                <a:cs typeface="Tahoma"/>
              </a:rPr>
              <a:t>can </a:t>
            </a:r>
            <a:r>
              <a:rPr sz="2100" spc="-4" dirty="0">
                <a:latin typeface="Tahoma"/>
                <a:cs typeface="Tahoma"/>
              </a:rPr>
              <a:t>be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life </a:t>
            </a:r>
            <a:r>
              <a:rPr sz="2100" spc="-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threatening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refractory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to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30" dirty="0">
                <a:latin typeface="Tahoma"/>
                <a:cs typeface="Tahoma"/>
              </a:rPr>
              <a:t>therapy.</a:t>
            </a:r>
            <a:endParaRPr sz="2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785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345133"/>
            <a:ext cx="361505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>
                <a:solidFill>
                  <a:srgbClr val="424455"/>
                </a:solidFill>
                <a:latin typeface="Trebuchet MS"/>
                <a:cs typeface="Trebuchet MS"/>
              </a:rPr>
              <a:t>COMPLICATIONS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01823" y="2240279"/>
            <a:ext cx="4340860" cy="4342130"/>
            <a:chOff x="2401823" y="2240279"/>
            <a:chExt cx="4340860" cy="43421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1823" y="2240279"/>
              <a:ext cx="4340352" cy="43418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7667" y="2517647"/>
              <a:ext cx="1755648" cy="175564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82544" y="3026791"/>
            <a:ext cx="946150" cy="675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240">
              <a:lnSpc>
                <a:spcPts val="2555"/>
              </a:lnSpc>
              <a:spcBef>
                <a:spcPts val="105"/>
              </a:spcBef>
            </a:pPr>
            <a:r>
              <a:rPr sz="2300" spc="-5" dirty="0">
                <a:latin typeface="Georgia"/>
                <a:cs typeface="Georgia"/>
              </a:rPr>
              <a:t>Kidney</a:t>
            </a:r>
            <a:endParaRPr sz="2300">
              <a:latin typeface="Georgia"/>
              <a:cs typeface="Georgia"/>
            </a:endParaRPr>
          </a:p>
          <a:p>
            <a:pPr marL="12700">
              <a:lnSpc>
                <a:spcPts val="2555"/>
              </a:lnSpc>
            </a:pPr>
            <a:r>
              <a:rPr sz="2300" spc="-5" dirty="0">
                <a:latin typeface="Georgia"/>
                <a:cs typeface="Georgia"/>
              </a:rPr>
              <a:t>failure.</a:t>
            </a:r>
            <a:endParaRPr sz="2300">
              <a:latin typeface="Georgia"/>
              <a:cs typeface="Georgi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0684" y="2517648"/>
            <a:ext cx="1755648" cy="175564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022341" y="3026791"/>
            <a:ext cx="1132840" cy="675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555"/>
              </a:lnSpc>
              <a:spcBef>
                <a:spcPts val="105"/>
              </a:spcBef>
            </a:pPr>
            <a:r>
              <a:rPr sz="2300" spc="-5" dirty="0">
                <a:latin typeface="Georgia"/>
                <a:cs typeface="Georgia"/>
              </a:rPr>
              <a:t>Cere</a:t>
            </a:r>
            <a:r>
              <a:rPr sz="2300" spc="5" dirty="0">
                <a:latin typeface="Georgia"/>
                <a:cs typeface="Georgia"/>
              </a:rPr>
              <a:t>b</a:t>
            </a:r>
            <a:r>
              <a:rPr sz="2300" dirty="0">
                <a:latin typeface="Georgia"/>
                <a:cs typeface="Georgia"/>
              </a:rPr>
              <a:t>ral</a:t>
            </a:r>
            <a:endParaRPr sz="2300">
              <a:latin typeface="Georgia"/>
              <a:cs typeface="Georgia"/>
            </a:endParaRPr>
          </a:p>
          <a:p>
            <a:pPr marL="73660">
              <a:lnSpc>
                <a:spcPts val="2555"/>
              </a:lnSpc>
            </a:pPr>
            <a:r>
              <a:rPr sz="2300" spc="-5" dirty="0">
                <a:latin typeface="Georgia"/>
                <a:cs typeface="Georgia"/>
              </a:rPr>
              <a:t>Edema.</a:t>
            </a:r>
            <a:endParaRPr sz="2300">
              <a:latin typeface="Georgia"/>
              <a:cs typeface="Georgi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77667" y="4549140"/>
            <a:ext cx="1755648" cy="175717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896361" y="5059807"/>
            <a:ext cx="1319530" cy="67564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 indent="79375">
              <a:lnSpc>
                <a:spcPts val="2350"/>
              </a:lnSpc>
              <a:spcBef>
                <a:spcPts val="520"/>
              </a:spcBef>
            </a:pPr>
            <a:r>
              <a:rPr sz="2300" spc="-5" dirty="0">
                <a:latin typeface="Georgia"/>
                <a:cs typeface="Georgia"/>
              </a:rPr>
              <a:t>Bleeding </a:t>
            </a:r>
            <a:r>
              <a:rPr sz="2300" dirty="0">
                <a:latin typeface="Georgia"/>
                <a:cs typeface="Georgia"/>
              </a:rPr>
              <a:t> </a:t>
            </a:r>
            <a:r>
              <a:rPr sz="2300" spc="-5" dirty="0">
                <a:latin typeface="Georgia"/>
                <a:cs typeface="Georgia"/>
              </a:rPr>
              <a:t>diso</a:t>
            </a:r>
            <a:r>
              <a:rPr sz="2300" spc="5" dirty="0">
                <a:latin typeface="Georgia"/>
                <a:cs typeface="Georgia"/>
              </a:rPr>
              <a:t>r</a:t>
            </a:r>
            <a:r>
              <a:rPr sz="2300" spc="-5" dirty="0">
                <a:latin typeface="Georgia"/>
                <a:cs typeface="Georgia"/>
              </a:rPr>
              <a:t>de</a:t>
            </a:r>
            <a:r>
              <a:rPr sz="2300" spc="5" dirty="0">
                <a:latin typeface="Georgia"/>
                <a:cs typeface="Georgia"/>
              </a:rPr>
              <a:t>r</a:t>
            </a:r>
            <a:r>
              <a:rPr sz="2300" spc="-5" dirty="0">
                <a:latin typeface="Georgia"/>
                <a:cs typeface="Georgia"/>
              </a:rPr>
              <a:t>s.</a:t>
            </a:r>
            <a:endParaRPr sz="2300">
              <a:latin typeface="Georgia"/>
              <a:cs typeface="Georg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0684" y="4549140"/>
            <a:ext cx="1755648" cy="175717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886325" y="5209159"/>
            <a:ext cx="1405890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latin typeface="Georgia"/>
                <a:cs typeface="Georgia"/>
              </a:rPr>
              <a:t>Infections.</a:t>
            </a:r>
            <a:endParaRPr sz="23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02900661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458470" cy="52069"/>
          </a:xfrm>
          <a:custGeom>
            <a:avLst/>
            <a:gdLst/>
            <a:ahLst/>
            <a:cxnLst/>
            <a:rect l="l" t="t" r="r" b="b"/>
            <a:pathLst>
              <a:path w="458470" h="52070">
                <a:moveTo>
                  <a:pt x="0" y="51815"/>
                </a:moveTo>
                <a:lnTo>
                  <a:pt x="457962" y="51815"/>
                </a:lnTo>
                <a:lnTo>
                  <a:pt x="45796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438085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1308100"/>
            <a:chOff x="0" y="0"/>
            <a:chExt cx="9144000" cy="13081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311150"/>
            </a:xfrm>
            <a:custGeom>
              <a:avLst/>
              <a:gdLst/>
              <a:ahLst/>
              <a:cxnLst/>
              <a:rect l="l" t="t" r="r" b="b"/>
              <a:pathLst>
                <a:path w="9144000" h="311150">
                  <a:moveTo>
                    <a:pt x="914400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9144000" y="31089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244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07847"/>
              <a:ext cx="9144000" cy="143510"/>
            </a:xfrm>
            <a:custGeom>
              <a:avLst/>
              <a:gdLst/>
              <a:ahLst/>
              <a:cxnLst/>
              <a:rect l="l" t="t" r="r" b="b"/>
              <a:pathLst>
                <a:path w="9144000" h="143509">
                  <a:moveTo>
                    <a:pt x="457962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457962" y="91440"/>
                  </a:lnTo>
                  <a:lnTo>
                    <a:pt x="457962" y="0"/>
                  </a:lnTo>
                  <a:close/>
                </a:path>
                <a:path w="9144000" h="143509">
                  <a:moveTo>
                    <a:pt x="9144000" y="0"/>
                  </a:moveTo>
                  <a:lnTo>
                    <a:pt x="8687562" y="0"/>
                  </a:lnTo>
                  <a:lnTo>
                    <a:pt x="8687562" y="51816"/>
                  </a:lnTo>
                  <a:lnTo>
                    <a:pt x="8687562" y="91440"/>
                  </a:lnTo>
                  <a:lnTo>
                    <a:pt x="8687562" y="143256"/>
                  </a:lnTo>
                  <a:lnTo>
                    <a:pt x="9144000" y="143256"/>
                  </a:lnTo>
                  <a:lnTo>
                    <a:pt x="9144000" y="91440"/>
                  </a:lnTo>
                  <a:lnTo>
                    <a:pt x="9144000" y="5181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4380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687561" y="440435"/>
              <a:ext cx="456565" cy="180340"/>
            </a:xfrm>
            <a:custGeom>
              <a:avLst/>
              <a:gdLst/>
              <a:ahLst/>
              <a:cxnLst/>
              <a:rect l="l" t="t" r="r" b="b"/>
              <a:pathLst>
                <a:path w="456565" h="180340">
                  <a:moveTo>
                    <a:pt x="0" y="179832"/>
                  </a:moveTo>
                  <a:lnTo>
                    <a:pt x="456438" y="179832"/>
                  </a:lnTo>
                  <a:lnTo>
                    <a:pt x="456438" y="0"/>
                  </a:lnTo>
                  <a:lnTo>
                    <a:pt x="0" y="0"/>
                  </a:lnTo>
                  <a:lnTo>
                    <a:pt x="0" y="179832"/>
                  </a:lnTo>
                  <a:close/>
                </a:path>
              </a:pathLst>
            </a:custGeom>
            <a:solidFill>
              <a:srgbClr val="438085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73111" y="588263"/>
              <a:ext cx="1600200" cy="36830"/>
            </a:xfrm>
            <a:custGeom>
              <a:avLst/>
              <a:gdLst/>
              <a:ahLst/>
              <a:cxnLst/>
              <a:rect l="l" t="t" r="r" b="b"/>
              <a:pathLst>
                <a:path w="1600200" h="36829">
                  <a:moveTo>
                    <a:pt x="1597533" y="0"/>
                  </a:moveTo>
                  <a:lnTo>
                    <a:pt x="2667" y="0"/>
                  </a:lnTo>
                  <a:lnTo>
                    <a:pt x="0" y="2666"/>
                  </a:lnTo>
                  <a:lnTo>
                    <a:pt x="0" y="6096"/>
                  </a:lnTo>
                  <a:lnTo>
                    <a:pt x="0" y="33909"/>
                  </a:lnTo>
                  <a:lnTo>
                    <a:pt x="2667" y="36575"/>
                  </a:lnTo>
                  <a:lnTo>
                    <a:pt x="1597533" y="36575"/>
                  </a:lnTo>
                  <a:lnTo>
                    <a:pt x="1600200" y="33909"/>
                  </a:lnTo>
                  <a:lnTo>
                    <a:pt x="1600200" y="2666"/>
                  </a:lnTo>
                  <a:lnTo>
                    <a:pt x="15975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044940" y="0"/>
              <a:ext cx="97790" cy="622300"/>
            </a:xfrm>
            <a:custGeom>
              <a:avLst/>
              <a:gdLst/>
              <a:ahLst/>
              <a:cxnLst/>
              <a:rect l="l" t="t" r="r" b="b"/>
              <a:pathLst>
                <a:path w="97790" h="622300">
                  <a:moveTo>
                    <a:pt x="27432" y="0"/>
                  </a:moveTo>
                  <a:lnTo>
                    <a:pt x="0" y="0"/>
                  </a:lnTo>
                  <a:lnTo>
                    <a:pt x="0" y="621792"/>
                  </a:lnTo>
                  <a:lnTo>
                    <a:pt x="27432" y="621792"/>
                  </a:lnTo>
                  <a:lnTo>
                    <a:pt x="27432" y="0"/>
                  </a:lnTo>
                  <a:close/>
                </a:path>
                <a:path w="97790" h="622300">
                  <a:moveTo>
                    <a:pt x="97536" y="0"/>
                  </a:moveTo>
                  <a:lnTo>
                    <a:pt x="39624" y="0"/>
                  </a:lnTo>
                  <a:lnTo>
                    <a:pt x="39624" y="621792"/>
                  </a:lnTo>
                  <a:lnTo>
                    <a:pt x="97536" y="621792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25128" y="0"/>
              <a:ext cx="9525" cy="622300"/>
            </a:xfrm>
            <a:custGeom>
              <a:avLst/>
              <a:gdLst/>
              <a:ahLst/>
              <a:cxnLst/>
              <a:rect l="l" t="t" r="r" b="b"/>
              <a:pathLst>
                <a:path w="9525" h="622300">
                  <a:moveTo>
                    <a:pt x="9143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9143" y="621791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974835" y="0"/>
              <a:ext cx="27940" cy="622300"/>
            </a:xfrm>
            <a:custGeom>
              <a:avLst/>
              <a:gdLst/>
              <a:ahLst/>
              <a:cxnLst/>
              <a:rect l="l" t="t" r="r" b="b"/>
              <a:pathLst>
                <a:path w="27940" h="622300">
                  <a:moveTo>
                    <a:pt x="27431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27431" y="621791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15400" y="0"/>
              <a:ext cx="55244" cy="585470"/>
            </a:xfrm>
            <a:custGeom>
              <a:avLst/>
              <a:gdLst/>
              <a:ahLst/>
              <a:cxnLst/>
              <a:rect l="l" t="t" r="r" b="b"/>
              <a:pathLst>
                <a:path w="55245" h="585470">
                  <a:moveTo>
                    <a:pt x="54864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54864" y="585215"/>
                  </a:lnTo>
                  <a:lnTo>
                    <a:pt x="54864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72728" y="0"/>
              <a:ext cx="9525" cy="585470"/>
            </a:xfrm>
            <a:custGeom>
              <a:avLst/>
              <a:gdLst/>
              <a:ahLst/>
              <a:cxnLst/>
              <a:rect l="l" t="t" r="r" b="b"/>
              <a:pathLst>
                <a:path w="9525" h="585470">
                  <a:moveTo>
                    <a:pt x="9143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9143" y="585215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7962" y="153162"/>
              <a:ext cx="8229600" cy="1143000"/>
            </a:xfrm>
            <a:custGeom>
              <a:avLst/>
              <a:gdLst/>
              <a:ahLst/>
              <a:cxnLst/>
              <a:rect l="l" t="t" r="r" b="b"/>
              <a:pathLst>
                <a:path w="8229600" h="1143000">
                  <a:moveTo>
                    <a:pt x="82296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8229600" y="114300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7962" y="153162"/>
              <a:ext cx="8229600" cy="1143000"/>
            </a:xfrm>
            <a:custGeom>
              <a:avLst/>
              <a:gdLst/>
              <a:ahLst/>
              <a:cxnLst/>
              <a:rect l="l" t="t" r="r" b="b"/>
              <a:pathLst>
                <a:path w="8229600" h="1143000">
                  <a:moveTo>
                    <a:pt x="0" y="1143000"/>
                  </a:moveTo>
                  <a:lnTo>
                    <a:pt x="8229600" y="1143000"/>
                  </a:lnTo>
                  <a:lnTo>
                    <a:pt x="8229600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19812">
              <a:solidFill>
                <a:srgbClr val="5253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OTHER</a:t>
            </a:r>
            <a:r>
              <a:rPr spc="-20" dirty="0"/>
              <a:t> </a:t>
            </a:r>
            <a:r>
              <a:rPr spc="-5" dirty="0"/>
              <a:t>INTERVENTIONS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38100" y="1468768"/>
            <a:ext cx="9105900" cy="5389245"/>
            <a:chOff x="38100" y="1468768"/>
            <a:chExt cx="9105900" cy="538924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" y="1468768"/>
              <a:ext cx="9029699" cy="11185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" y="2499359"/>
              <a:ext cx="9105899" cy="114604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" y="3485388"/>
              <a:ext cx="9105899" cy="13365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00" y="4530851"/>
              <a:ext cx="9105899" cy="133807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00" y="5577839"/>
              <a:ext cx="9105899" cy="128015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12216" y="1492376"/>
            <a:ext cx="8674735" cy="511619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6350">
              <a:lnSpc>
                <a:spcPts val="3279"/>
              </a:lnSpc>
              <a:spcBef>
                <a:spcPts val="680"/>
              </a:spcBef>
              <a:tabLst>
                <a:tab pos="789305" algn="l"/>
                <a:tab pos="3526790" algn="l"/>
                <a:tab pos="4380865" algn="l"/>
                <a:tab pos="6066790" algn="l"/>
                <a:tab pos="7599680" algn="l"/>
                <a:tab pos="8029575" algn="l"/>
              </a:tabLst>
            </a:pPr>
            <a:r>
              <a:rPr sz="3200" dirty="0">
                <a:latin typeface="Georgia"/>
                <a:cs typeface="Georgia"/>
              </a:rPr>
              <a:t>For	</a:t>
            </a:r>
            <a:r>
              <a:rPr sz="3200" spc="-5" dirty="0">
                <a:latin typeface="Georgia"/>
                <a:cs typeface="Georgia"/>
              </a:rPr>
              <a:t>coag</a:t>
            </a:r>
            <a:r>
              <a:rPr sz="3200" spc="5" dirty="0">
                <a:latin typeface="Georgia"/>
                <a:cs typeface="Georgia"/>
              </a:rPr>
              <a:t>u</a:t>
            </a:r>
            <a:r>
              <a:rPr sz="3200" spc="-5" dirty="0">
                <a:latin typeface="Georgia"/>
                <a:cs typeface="Georgia"/>
              </a:rPr>
              <a:t>lopa</a:t>
            </a:r>
            <a:r>
              <a:rPr sz="3200" spc="-20" dirty="0">
                <a:latin typeface="Georgia"/>
                <a:cs typeface="Georgia"/>
              </a:rPr>
              <a:t>t</a:t>
            </a:r>
            <a:r>
              <a:rPr sz="3200" spc="-5" dirty="0">
                <a:latin typeface="Georgia"/>
                <a:cs typeface="Georgia"/>
              </a:rPr>
              <a:t>hy</a:t>
            </a:r>
            <a:r>
              <a:rPr sz="3200" dirty="0">
                <a:latin typeface="Georgia"/>
                <a:cs typeface="Georgia"/>
              </a:rPr>
              <a:t>/	</a:t>
            </a:r>
            <a:r>
              <a:rPr sz="3200" spc="-5" dirty="0">
                <a:latin typeface="Georgia"/>
                <a:cs typeface="Georgia"/>
              </a:rPr>
              <a:t>GI</a:t>
            </a:r>
            <a:r>
              <a:rPr sz="3200" dirty="0">
                <a:latin typeface="Georgia"/>
                <a:cs typeface="Georgia"/>
              </a:rPr>
              <a:t>T	</a:t>
            </a:r>
            <a:r>
              <a:rPr sz="3200" spc="-5" dirty="0">
                <a:latin typeface="Georgia"/>
                <a:cs typeface="Georgia"/>
              </a:rPr>
              <a:t>bleedin</a:t>
            </a:r>
            <a:r>
              <a:rPr sz="3200" dirty="0">
                <a:latin typeface="Georgia"/>
                <a:cs typeface="Georgia"/>
              </a:rPr>
              <a:t>g	vitamin	K	</a:t>
            </a:r>
            <a:r>
              <a:rPr sz="3200" spc="-5" dirty="0">
                <a:latin typeface="Georgia"/>
                <a:cs typeface="Georgia"/>
              </a:rPr>
              <a:t>can  </a:t>
            </a:r>
            <a:r>
              <a:rPr sz="3200" dirty="0">
                <a:latin typeface="Georgia"/>
                <a:cs typeface="Georgia"/>
              </a:rPr>
              <a:t>be</a:t>
            </a:r>
            <a:r>
              <a:rPr sz="3200" spc="-10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given to treat</a:t>
            </a:r>
            <a:r>
              <a:rPr sz="3200" spc="-10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abnormal</a:t>
            </a:r>
            <a:r>
              <a:rPr sz="3200" spc="-30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PT.</a:t>
            </a:r>
            <a:endParaRPr sz="3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740"/>
              </a:spcBef>
            </a:pPr>
            <a:r>
              <a:rPr sz="3200" dirty="0">
                <a:latin typeface="Georgia"/>
                <a:cs typeface="Georgia"/>
              </a:rPr>
              <a:t>Hypotension</a:t>
            </a:r>
            <a:r>
              <a:rPr sz="3200" spc="-30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should</a:t>
            </a:r>
            <a:r>
              <a:rPr sz="3200" dirty="0">
                <a:latin typeface="Georgia"/>
                <a:cs typeface="Georgia"/>
              </a:rPr>
              <a:t> be</a:t>
            </a:r>
            <a:r>
              <a:rPr sz="3200" spc="-20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treated</a:t>
            </a:r>
            <a:r>
              <a:rPr sz="3200" spc="-15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with</a:t>
            </a:r>
            <a:r>
              <a:rPr sz="3200" spc="-10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fluids.</a:t>
            </a:r>
            <a:endParaRPr sz="32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00">
              <a:latin typeface="Georgia"/>
              <a:cs typeface="Georgia"/>
            </a:endParaRPr>
          </a:p>
          <a:p>
            <a:pPr marL="12700" marR="5080">
              <a:lnSpc>
                <a:spcPts val="3279"/>
              </a:lnSpc>
              <a:tabLst>
                <a:tab pos="3049905" algn="l"/>
                <a:tab pos="6615430" algn="l"/>
              </a:tabLst>
            </a:pPr>
            <a:r>
              <a:rPr sz="3200" dirty="0">
                <a:latin typeface="Georgia"/>
                <a:cs typeface="Georgia"/>
              </a:rPr>
              <a:t>Pulm</a:t>
            </a:r>
            <a:r>
              <a:rPr sz="3200" spc="-10" dirty="0">
                <a:latin typeface="Georgia"/>
                <a:cs typeface="Georgia"/>
              </a:rPr>
              <a:t>o</a:t>
            </a:r>
            <a:r>
              <a:rPr sz="3200" dirty="0">
                <a:latin typeface="Georgia"/>
                <a:cs typeface="Georgia"/>
              </a:rPr>
              <a:t>na</a:t>
            </a:r>
            <a:r>
              <a:rPr sz="3200" spc="-10" dirty="0">
                <a:latin typeface="Georgia"/>
                <a:cs typeface="Georgia"/>
              </a:rPr>
              <a:t>r</a:t>
            </a:r>
            <a:r>
              <a:rPr sz="3200" dirty="0">
                <a:latin typeface="Georgia"/>
                <a:cs typeface="Georgia"/>
              </a:rPr>
              <a:t>y	</a:t>
            </a:r>
            <a:r>
              <a:rPr sz="3200" spc="-5" dirty="0">
                <a:latin typeface="Georgia"/>
                <a:cs typeface="Georgia"/>
              </a:rPr>
              <a:t>complicat</a:t>
            </a:r>
            <a:r>
              <a:rPr sz="3200" spc="-20" dirty="0">
                <a:latin typeface="Georgia"/>
                <a:cs typeface="Georgia"/>
              </a:rPr>
              <a:t>i</a:t>
            </a:r>
            <a:r>
              <a:rPr sz="3200" spc="-5" dirty="0">
                <a:latin typeface="Georgia"/>
                <a:cs typeface="Georgia"/>
              </a:rPr>
              <a:t>on</a:t>
            </a:r>
            <a:r>
              <a:rPr sz="3200" dirty="0">
                <a:latin typeface="Georgia"/>
                <a:cs typeface="Georgia"/>
              </a:rPr>
              <a:t>s	mechani</a:t>
            </a:r>
            <a:r>
              <a:rPr sz="3200" spc="-20" dirty="0">
                <a:latin typeface="Georgia"/>
                <a:cs typeface="Georgia"/>
              </a:rPr>
              <a:t>c</a:t>
            </a:r>
            <a:r>
              <a:rPr sz="3200" dirty="0">
                <a:latin typeface="Georgia"/>
                <a:cs typeface="Georgia"/>
              </a:rPr>
              <a:t>al  ventilation</a:t>
            </a:r>
            <a:r>
              <a:rPr sz="3200" spc="-30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may</a:t>
            </a:r>
            <a:r>
              <a:rPr sz="3200" spc="-25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be</a:t>
            </a:r>
            <a:r>
              <a:rPr sz="3200" spc="-10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required.</a:t>
            </a:r>
            <a:endParaRPr sz="3200">
              <a:latin typeface="Georgia"/>
              <a:cs typeface="Georgia"/>
            </a:endParaRPr>
          </a:p>
          <a:p>
            <a:pPr marL="12700" marR="7620">
              <a:lnSpc>
                <a:spcPts val="3279"/>
              </a:lnSpc>
              <a:spcBef>
                <a:spcPts val="1680"/>
              </a:spcBef>
              <a:tabLst>
                <a:tab pos="1170305" algn="l"/>
                <a:tab pos="1710689" algn="l"/>
                <a:tab pos="2473960" algn="l"/>
                <a:tab pos="3938904" algn="l"/>
                <a:tab pos="5344160" algn="l"/>
                <a:tab pos="5958205" algn="l"/>
                <a:tab pos="7634605" algn="l"/>
                <a:tab pos="8185150" algn="l"/>
              </a:tabLst>
            </a:pPr>
            <a:r>
              <a:rPr sz="3200" dirty="0">
                <a:latin typeface="Georgia"/>
                <a:cs typeface="Georgia"/>
              </a:rPr>
              <a:t>He</a:t>
            </a:r>
            <a:r>
              <a:rPr sz="3200" spc="5" dirty="0">
                <a:latin typeface="Georgia"/>
                <a:cs typeface="Georgia"/>
              </a:rPr>
              <a:t>a</a:t>
            </a:r>
            <a:r>
              <a:rPr sz="3200" dirty="0">
                <a:latin typeface="Georgia"/>
                <a:cs typeface="Georgia"/>
              </a:rPr>
              <a:t>d	</a:t>
            </a:r>
            <a:r>
              <a:rPr sz="3200" spc="-15" dirty="0">
                <a:latin typeface="Georgia"/>
                <a:cs typeface="Georgia"/>
              </a:rPr>
              <a:t>o</a:t>
            </a:r>
            <a:r>
              <a:rPr sz="3200" dirty="0">
                <a:latin typeface="Georgia"/>
                <a:cs typeface="Georgia"/>
              </a:rPr>
              <a:t>f	</a:t>
            </a:r>
            <a:r>
              <a:rPr sz="3200" spc="-5" dirty="0">
                <a:latin typeface="Georgia"/>
                <a:cs typeface="Georgia"/>
              </a:rPr>
              <a:t>th</a:t>
            </a:r>
            <a:r>
              <a:rPr sz="3200" dirty="0">
                <a:latin typeface="Georgia"/>
                <a:cs typeface="Georgia"/>
              </a:rPr>
              <a:t>e	</a:t>
            </a:r>
            <a:r>
              <a:rPr sz="3200" spc="-5" dirty="0">
                <a:latin typeface="Georgia"/>
                <a:cs typeface="Georgia"/>
              </a:rPr>
              <a:t>p</a:t>
            </a:r>
            <a:r>
              <a:rPr sz="3200" spc="5" dirty="0">
                <a:latin typeface="Georgia"/>
                <a:cs typeface="Georgia"/>
              </a:rPr>
              <a:t>a</a:t>
            </a:r>
            <a:r>
              <a:rPr sz="3200" spc="-15" dirty="0">
                <a:latin typeface="Georgia"/>
                <a:cs typeface="Georgia"/>
              </a:rPr>
              <a:t>t</a:t>
            </a:r>
            <a:r>
              <a:rPr sz="3200" dirty="0">
                <a:latin typeface="Georgia"/>
                <a:cs typeface="Georgia"/>
              </a:rPr>
              <a:t>ient	</a:t>
            </a:r>
            <a:r>
              <a:rPr sz="3200" spc="-5" dirty="0">
                <a:latin typeface="Georgia"/>
                <a:cs typeface="Georgia"/>
              </a:rPr>
              <a:t>shoul</a:t>
            </a:r>
            <a:r>
              <a:rPr sz="3200" dirty="0">
                <a:latin typeface="Georgia"/>
                <a:cs typeface="Georgia"/>
              </a:rPr>
              <a:t>d	</a:t>
            </a:r>
            <a:r>
              <a:rPr sz="3200" spc="5" dirty="0">
                <a:latin typeface="Georgia"/>
                <a:cs typeface="Georgia"/>
              </a:rPr>
              <a:t>b</a:t>
            </a:r>
            <a:r>
              <a:rPr sz="3200" dirty="0">
                <a:latin typeface="Georgia"/>
                <a:cs typeface="Georgia"/>
              </a:rPr>
              <a:t>e	</a:t>
            </a:r>
            <a:r>
              <a:rPr sz="3200" spc="-5" dirty="0">
                <a:latin typeface="Georgia"/>
                <a:cs typeface="Georgia"/>
              </a:rPr>
              <a:t>elevate</a:t>
            </a:r>
            <a:r>
              <a:rPr sz="3200" dirty="0">
                <a:latin typeface="Georgia"/>
                <a:cs typeface="Georgia"/>
              </a:rPr>
              <a:t>d	to	</a:t>
            </a:r>
            <a:r>
              <a:rPr sz="3200" spc="-5" dirty="0">
                <a:latin typeface="Georgia"/>
                <a:cs typeface="Georgia"/>
              </a:rPr>
              <a:t>30  degree</a:t>
            </a:r>
            <a:r>
              <a:rPr sz="3200" spc="-10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.</a:t>
            </a:r>
            <a:endParaRPr sz="3200">
              <a:latin typeface="Georgia"/>
              <a:cs typeface="Georgia"/>
            </a:endParaRPr>
          </a:p>
          <a:p>
            <a:pPr marL="12700" marR="5080">
              <a:lnSpc>
                <a:spcPts val="3279"/>
              </a:lnSpc>
              <a:spcBef>
                <a:spcPts val="1680"/>
              </a:spcBef>
              <a:tabLst>
                <a:tab pos="2745105" algn="l"/>
                <a:tab pos="4254500" algn="l"/>
                <a:tab pos="5906770" algn="l"/>
                <a:tab pos="6769100" algn="l"/>
              </a:tabLst>
            </a:pPr>
            <a:r>
              <a:rPr sz="3200" spc="-5" dirty="0">
                <a:latin typeface="Georgia"/>
                <a:cs typeface="Georgia"/>
              </a:rPr>
              <a:t>Neurol</a:t>
            </a:r>
            <a:r>
              <a:rPr sz="3200" spc="-20" dirty="0">
                <a:latin typeface="Georgia"/>
                <a:cs typeface="Georgia"/>
              </a:rPr>
              <a:t>o</a:t>
            </a:r>
            <a:r>
              <a:rPr sz="3200" spc="-5" dirty="0">
                <a:latin typeface="Georgia"/>
                <a:cs typeface="Georgia"/>
              </a:rPr>
              <a:t>gica</a:t>
            </a:r>
            <a:r>
              <a:rPr sz="3200" dirty="0">
                <a:latin typeface="Georgia"/>
                <a:cs typeface="Georgia"/>
              </a:rPr>
              <a:t>l	</a:t>
            </a:r>
            <a:r>
              <a:rPr sz="3200" spc="-5" dirty="0">
                <a:latin typeface="Georgia"/>
                <a:cs typeface="Georgia"/>
              </a:rPr>
              <a:t>statu</a:t>
            </a:r>
            <a:r>
              <a:rPr sz="3200" dirty="0">
                <a:latin typeface="Georgia"/>
                <a:cs typeface="Georgia"/>
              </a:rPr>
              <a:t>s	</a:t>
            </a:r>
            <a:r>
              <a:rPr sz="3200" spc="-5" dirty="0">
                <a:latin typeface="Georgia"/>
                <a:cs typeface="Georgia"/>
              </a:rPr>
              <a:t>s</a:t>
            </a:r>
            <a:r>
              <a:rPr sz="3200" spc="-15" dirty="0">
                <a:latin typeface="Georgia"/>
                <a:cs typeface="Georgia"/>
              </a:rPr>
              <a:t>h</a:t>
            </a:r>
            <a:r>
              <a:rPr sz="3200" spc="-5" dirty="0">
                <a:latin typeface="Georgia"/>
                <a:cs typeface="Georgia"/>
              </a:rPr>
              <a:t>oul</a:t>
            </a:r>
            <a:r>
              <a:rPr sz="3200" dirty="0">
                <a:latin typeface="Georgia"/>
                <a:cs typeface="Georgia"/>
              </a:rPr>
              <a:t>d	be	</a:t>
            </a:r>
            <a:r>
              <a:rPr sz="3200" spc="5" dirty="0">
                <a:latin typeface="Georgia"/>
                <a:cs typeface="Georgia"/>
              </a:rPr>
              <a:t>m</a:t>
            </a:r>
            <a:r>
              <a:rPr sz="3200" spc="-20" dirty="0">
                <a:latin typeface="Georgia"/>
                <a:cs typeface="Georgia"/>
              </a:rPr>
              <a:t>o</a:t>
            </a:r>
            <a:r>
              <a:rPr sz="3200" dirty="0">
                <a:latin typeface="Georgia"/>
                <a:cs typeface="Georgia"/>
              </a:rPr>
              <a:t>nito</a:t>
            </a:r>
            <a:r>
              <a:rPr sz="3200" spc="-15" dirty="0">
                <a:latin typeface="Georgia"/>
                <a:cs typeface="Georgia"/>
              </a:rPr>
              <a:t>r</a:t>
            </a:r>
            <a:r>
              <a:rPr sz="3200" spc="-5" dirty="0">
                <a:latin typeface="Georgia"/>
                <a:cs typeface="Georgia"/>
              </a:rPr>
              <a:t>ed  regularly.</a:t>
            </a:r>
            <a:endParaRPr sz="320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5510490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345133"/>
            <a:ext cx="5245100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chemeClr val="tx1"/>
                </a:solidFill>
                <a:latin typeface="Trebuchet MS"/>
                <a:cs typeface="Trebuchet MS"/>
              </a:rPr>
              <a:t>PREVENTIVE</a:t>
            </a:r>
            <a:r>
              <a:rPr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chemeClr val="tx1"/>
                </a:solidFill>
                <a:latin typeface="Trebuchet MS"/>
                <a:cs typeface="Trebuchet MS"/>
              </a:rPr>
              <a:t>MEASURES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5668" y="2270887"/>
            <a:ext cx="7964170" cy="308353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5080" indent="-256540" algn="just">
              <a:lnSpc>
                <a:spcPct val="100000"/>
              </a:lnSpc>
              <a:spcBef>
                <a:spcPts val="105"/>
              </a:spcBef>
              <a:buClr>
                <a:srgbClr val="9F4DA2"/>
              </a:buClr>
              <a:buFont typeface="Georgia"/>
              <a:buChar char="•"/>
              <a:tabLst>
                <a:tab pos="374650" algn="l"/>
              </a:tabLst>
            </a:pPr>
            <a:r>
              <a:rPr dirty="0"/>
              <a:t>	</a:t>
            </a:r>
            <a:r>
              <a:rPr sz="3200" spc="-90" dirty="0">
                <a:cs typeface="Arial MT"/>
              </a:rPr>
              <a:t>Tell </a:t>
            </a:r>
            <a:r>
              <a:rPr sz="3200" dirty="0">
                <a:cs typeface="Arial MT"/>
              </a:rPr>
              <a:t>doctor </a:t>
            </a:r>
            <a:r>
              <a:rPr sz="3200" spc="-10" dirty="0">
                <a:cs typeface="Arial MT"/>
              </a:rPr>
              <a:t>about </a:t>
            </a:r>
            <a:r>
              <a:rPr sz="3200" dirty="0">
                <a:cs typeface="Arial MT"/>
              </a:rPr>
              <a:t>all medicines. </a:t>
            </a:r>
            <a:endParaRPr lang="en-US" sz="3200" dirty="0" smtClean="0">
              <a:cs typeface="Arial MT"/>
            </a:endParaRPr>
          </a:p>
          <a:p>
            <a:pPr marL="268605" marR="5080" indent="-256540" algn="just">
              <a:lnSpc>
                <a:spcPct val="100000"/>
              </a:lnSpc>
              <a:spcBef>
                <a:spcPts val="105"/>
              </a:spcBef>
              <a:buClr>
                <a:srgbClr val="9F4DA2"/>
              </a:buClr>
              <a:buFont typeface="Georgia"/>
              <a:buChar char="•"/>
              <a:tabLst>
                <a:tab pos="374650" algn="l"/>
              </a:tabLst>
            </a:pPr>
            <a:r>
              <a:rPr sz="3200" spc="-5" dirty="0" smtClean="0">
                <a:cs typeface="Arial MT"/>
              </a:rPr>
              <a:t>Limit</a:t>
            </a:r>
            <a:r>
              <a:rPr sz="3200" spc="-15" dirty="0" smtClean="0">
                <a:cs typeface="Arial MT"/>
              </a:rPr>
              <a:t> </a:t>
            </a:r>
            <a:r>
              <a:rPr sz="3200" dirty="0">
                <a:cs typeface="Arial MT"/>
              </a:rPr>
              <a:t>the</a:t>
            </a:r>
            <a:r>
              <a:rPr sz="3200" spc="-20" dirty="0">
                <a:cs typeface="Arial MT"/>
              </a:rPr>
              <a:t> </a:t>
            </a:r>
            <a:r>
              <a:rPr sz="3200" spc="-10" dirty="0">
                <a:cs typeface="Arial MT"/>
              </a:rPr>
              <a:t>amount </a:t>
            </a:r>
            <a:r>
              <a:rPr sz="3200" spc="-5" dirty="0">
                <a:cs typeface="Arial MT"/>
              </a:rPr>
              <a:t>of</a:t>
            </a:r>
            <a:r>
              <a:rPr sz="3200" spc="-25" dirty="0">
                <a:cs typeface="Arial MT"/>
              </a:rPr>
              <a:t> </a:t>
            </a:r>
            <a:r>
              <a:rPr sz="3200" spc="-5" dirty="0">
                <a:cs typeface="Arial MT"/>
              </a:rPr>
              <a:t>alcohol.</a:t>
            </a:r>
            <a:endParaRPr sz="3200" dirty="0">
              <a:cs typeface="Arial MT"/>
            </a:endParaRPr>
          </a:p>
          <a:p>
            <a:pPr marL="381635" indent="-369570" algn="just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Georgia"/>
              <a:buChar char="•"/>
              <a:tabLst>
                <a:tab pos="382270" algn="l"/>
              </a:tabLst>
            </a:pPr>
            <a:r>
              <a:rPr sz="3200" dirty="0">
                <a:cs typeface="Arial MT"/>
              </a:rPr>
              <a:t>Do</a:t>
            </a:r>
            <a:r>
              <a:rPr sz="3200" spc="-25" dirty="0">
                <a:cs typeface="Arial MT"/>
              </a:rPr>
              <a:t> </a:t>
            </a:r>
            <a:r>
              <a:rPr sz="3200" spc="-5" dirty="0">
                <a:cs typeface="Arial MT"/>
              </a:rPr>
              <a:t>not</a:t>
            </a:r>
            <a:r>
              <a:rPr sz="3200" spc="-35" dirty="0">
                <a:cs typeface="Arial MT"/>
              </a:rPr>
              <a:t> </a:t>
            </a:r>
            <a:r>
              <a:rPr sz="3200" spc="-5" dirty="0">
                <a:cs typeface="Arial MT"/>
              </a:rPr>
              <a:t>have</a:t>
            </a:r>
            <a:r>
              <a:rPr sz="3200" spc="-30" dirty="0">
                <a:cs typeface="Arial MT"/>
              </a:rPr>
              <a:t> </a:t>
            </a:r>
            <a:r>
              <a:rPr sz="3200" dirty="0">
                <a:cs typeface="Arial MT"/>
              </a:rPr>
              <a:t>wild</a:t>
            </a:r>
            <a:r>
              <a:rPr sz="3200" spc="-15" dirty="0">
                <a:cs typeface="Arial MT"/>
              </a:rPr>
              <a:t> </a:t>
            </a:r>
            <a:r>
              <a:rPr sz="3200" dirty="0">
                <a:cs typeface="Arial MT"/>
              </a:rPr>
              <a:t>mushrooms.</a:t>
            </a:r>
          </a:p>
          <a:p>
            <a:pPr marL="381635" indent="-369570" algn="just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Georgia"/>
              <a:buChar char="•"/>
              <a:tabLst>
                <a:tab pos="382270" algn="l"/>
              </a:tabLst>
            </a:pPr>
            <a:r>
              <a:rPr sz="3200" dirty="0">
                <a:cs typeface="Arial MT"/>
              </a:rPr>
              <a:t>Get</a:t>
            </a:r>
            <a:r>
              <a:rPr sz="3200" spc="-35" dirty="0">
                <a:cs typeface="Arial MT"/>
              </a:rPr>
              <a:t> </a:t>
            </a:r>
            <a:r>
              <a:rPr sz="3200" dirty="0">
                <a:cs typeface="Arial MT"/>
              </a:rPr>
              <a:t>vaccinated</a:t>
            </a:r>
            <a:r>
              <a:rPr sz="3200" spc="-40" dirty="0">
                <a:cs typeface="Arial MT"/>
              </a:rPr>
              <a:t> </a:t>
            </a:r>
            <a:r>
              <a:rPr sz="3200" spc="-5" dirty="0">
                <a:cs typeface="Arial MT"/>
              </a:rPr>
              <a:t>for</a:t>
            </a:r>
            <a:r>
              <a:rPr sz="3200" spc="-20" dirty="0">
                <a:cs typeface="Arial MT"/>
              </a:rPr>
              <a:t> </a:t>
            </a:r>
            <a:r>
              <a:rPr sz="3200" spc="-5" dirty="0">
                <a:cs typeface="Arial MT"/>
              </a:rPr>
              <a:t>hepatitis.</a:t>
            </a:r>
            <a:endParaRPr sz="3200" dirty="0">
              <a:cs typeface="Arial MT"/>
            </a:endParaRPr>
          </a:p>
          <a:p>
            <a:pPr marL="268605" marR="6985" indent="-256540" algn="just">
              <a:lnSpc>
                <a:spcPct val="100000"/>
              </a:lnSpc>
              <a:spcBef>
                <a:spcPts val="300"/>
              </a:spcBef>
              <a:buClr>
                <a:srgbClr val="9F4DA2"/>
              </a:buClr>
              <a:buFont typeface="Georgia"/>
              <a:buChar char="•"/>
              <a:tabLst>
                <a:tab pos="359410" algn="l"/>
              </a:tabLst>
            </a:pPr>
            <a:r>
              <a:rPr dirty="0"/>
              <a:t>	</a:t>
            </a:r>
            <a:r>
              <a:rPr sz="3200" spc="-15" dirty="0">
                <a:cs typeface="Arial MT"/>
              </a:rPr>
              <a:t>Avoid </a:t>
            </a:r>
            <a:r>
              <a:rPr sz="3200" spc="-5" dirty="0">
                <a:cs typeface="Arial MT"/>
              </a:rPr>
              <a:t>contact </a:t>
            </a:r>
            <a:r>
              <a:rPr sz="3200" dirty="0">
                <a:cs typeface="Arial MT"/>
              </a:rPr>
              <a:t>with </a:t>
            </a:r>
            <a:r>
              <a:rPr sz="3200" spc="-5" dirty="0">
                <a:cs typeface="Arial MT"/>
              </a:rPr>
              <a:t>other </a:t>
            </a:r>
            <a:r>
              <a:rPr sz="3200" spc="-10" dirty="0">
                <a:cs typeface="Arial MT"/>
              </a:rPr>
              <a:t>people </a:t>
            </a:r>
            <a:r>
              <a:rPr sz="3200" spc="-5" dirty="0">
                <a:cs typeface="Arial MT"/>
              </a:rPr>
              <a:t>blood </a:t>
            </a:r>
            <a:r>
              <a:rPr sz="3200" spc="-10" dirty="0">
                <a:cs typeface="Arial MT"/>
              </a:rPr>
              <a:t>or </a:t>
            </a:r>
            <a:r>
              <a:rPr sz="3200" spc="-5" dirty="0">
                <a:cs typeface="Arial MT"/>
              </a:rPr>
              <a:t> body</a:t>
            </a:r>
            <a:r>
              <a:rPr sz="3200" spc="-20" dirty="0">
                <a:cs typeface="Arial MT"/>
              </a:rPr>
              <a:t> </a:t>
            </a:r>
            <a:r>
              <a:rPr sz="3200" spc="-5" dirty="0">
                <a:cs typeface="Arial MT"/>
              </a:rPr>
              <a:t>fluids.</a:t>
            </a:r>
            <a:endParaRPr sz="3200" dirty="0"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282187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807"/>
            <a:ext cx="28613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70" dirty="0"/>
              <a:t>HEPATOMEGALY</a:t>
            </a:r>
            <a:r>
              <a:rPr sz="3200" b="0" spc="-70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177797"/>
            <a:ext cx="7958455" cy="4935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Enlargement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liver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is called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hepatomegaly.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4400">
              <a:latin typeface="Calibri"/>
              <a:cs typeface="Calibri"/>
            </a:endParaRPr>
          </a:p>
          <a:p>
            <a:pPr marL="355600" marR="33337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Presence of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palpable </a:t>
            </a:r>
            <a:r>
              <a:rPr sz="3200" spc="-10" dirty="0">
                <a:latin typeface="Calibri"/>
                <a:cs typeface="Calibri"/>
              </a:rPr>
              <a:t>liver </a:t>
            </a:r>
            <a:r>
              <a:rPr sz="3200" spc="-5" dirty="0">
                <a:latin typeface="Calibri"/>
                <a:cs typeface="Calibri"/>
              </a:rPr>
              <a:t>does not </a:t>
            </a:r>
            <a:r>
              <a:rPr sz="3200" spc="-20" dirty="0">
                <a:latin typeface="Calibri"/>
                <a:cs typeface="Calibri"/>
              </a:rPr>
              <a:t>always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represent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hepatomegaly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4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3200" spc="-20" dirty="0">
                <a:latin typeface="Calibri"/>
                <a:cs typeface="Calibri"/>
              </a:rPr>
              <a:t>May </a:t>
            </a:r>
            <a:r>
              <a:rPr sz="3200" spc="-5" dirty="0">
                <a:latin typeface="Calibri"/>
                <a:cs typeface="Calibri"/>
              </a:rPr>
              <a:t>be</a:t>
            </a:r>
            <a:r>
              <a:rPr sz="3200" spc="-25" dirty="0">
                <a:latin typeface="Calibri"/>
                <a:cs typeface="Calibri"/>
              </a:rPr>
              <a:t> mistaken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</a:t>
            </a:r>
            <a:endParaRPr sz="3200">
              <a:latin typeface="Calibri"/>
              <a:cs typeface="Calibri"/>
            </a:endParaRPr>
          </a:p>
          <a:p>
            <a:pPr marL="1155700" lvl="1" indent="-22923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1156335" algn="l"/>
              </a:tabLst>
            </a:pPr>
            <a:r>
              <a:rPr sz="2900" spc="-5" dirty="0">
                <a:latin typeface="Calibri"/>
                <a:cs typeface="Calibri"/>
              </a:rPr>
              <a:t>displacement</a:t>
            </a:r>
            <a:r>
              <a:rPr sz="2900" spc="-40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of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the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liver</a:t>
            </a:r>
            <a:r>
              <a:rPr sz="2900" spc="-30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by</a:t>
            </a:r>
            <a:r>
              <a:rPr sz="2900" spc="-2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lung</a:t>
            </a:r>
            <a:r>
              <a:rPr sz="2900" spc="-15" dirty="0">
                <a:latin typeface="Calibri"/>
                <a:cs typeface="Calibri"/>
              </a:rPr>
              <a:t> </a:t>
            </a:r>
            <a:r>
              <a:rPr sz="2900" spc="-5" dirty="0">
                <a:latin typeface="Calibri"/>
                <a:cs typeface="Calibri"/>
              </a:rPr>
              <a:t>pathologies.</a:t>
            </a:r>
            <a:endParaRPr sz="2900">
              <a:latin typeface="Calibri"/>
              <a:cs typeface="Calibri"/>
            </a:endParaRPr>
          </a:p>
          <a:p>
            <a:pPr marL="1155700" lvl="1" indent="-2292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1156335" algn="l"/>
              </a:tabLst>
            </a:pPr>
            <a:r>
              <a:rPr sz="2900" dirty="0">
                <a:latin typeface="Calibri"/>
                <a:cs typeface="Calibri"/>
              </a:rPr>
              <a:t>abdominal</a:t>
            </a:r>
            <a:r>
              <a:rPr sz="2900" spc="-7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tumor</a:t>
            </a:r>
            <a:endParaRPr sz="2900">
              <a:latin typeface="Calibri"/>
              <a:cs typeface="Calibri"/>
            </a:endParaRPr>
          </a:p>
          <a:p>
            <a:pPr marL="1155700" lvl="1" indent="-22923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1156335" algn="l"/>
              </a:tabLst>
            </a:pPr>
            <a:r>
              <a:rPr sz="2900" spc="-5" dirty="0">
                <a:latin typeface="Calibri"/>
                <a:cs typeface="Calibri"/>
              </a:rPr>
              <a:t>spinal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spc="-15" dirty="0">
                <a:latin typeface="Calibri"/>
                <a:cs typeface="Calibri"/>
              </a:rPr>
              <a:t>deformity</a:t>
            </a:r>
            <a:endParaRPr sz="29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68646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179" y="6807"/>
            <a:ext cx="3487421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45" dirty="0">
                <a:solidFill>
                  <a:schemeClr val="tx1"/>
                </a:solidFill>
              </a:rPr>
              <a:t>PALLOR</a:t>
            </a:r>
            <a:r>
              <a:rPr sz="3200" b="1" spc="-110" dirty="0">
                <a:solidFill>
                  <a:schemeClr val="tx1"/>
                </a:solidFill>
              </a:rPr>
              <a:t> </a:t>
            </a:r>
            <a:r>
              <a:rPr sz="3200" dirty="0"/>
              <a:t>–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177797"/>
            <a:ext cx="8673465" cy="2968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1)</a:t>
            </a:r>
            <a:r>
              <a:rPr sz="3200" b="1" spc="-10" dirty="0">
                <a:latin typeface="Calibri"/>
                <a:cs typeface="Calibri"/>
              </a:rPr>
              <a:t>Infections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-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Malaria,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kala-azar,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 smtClean="0">
                <a:latin typeface="Calibri"/>
                <a:cs typeface="Calibri"/>
              </a:rPr>
              <a:t>bacteremia</a:t>
            </a:r>
            <a:endParaRPr sz="4400" dirty="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dirty="0">
                <a:latin typeface="Calibri"/>
                <a:cs typeface="Calibri"/>
              </a:rPr>
              <a:t>2)Haemolytic anaemia </a:t>
            </a:r>
            <a:r>
              <a:rPr sz="3200" dirty="0">
                <a:latin typeface="Calibri"/>
                <a:cs typeface="Calibri"/>
              </a:rPr>
              <a:t>- </a:t>
            </a:r>
            <a:r>
              <a:rPr sz="3200" spc="-10" dirty="0">
                <a:latin typeface="Calibri"/>
                <a:cs typeface="Calibri"/>
              </a:rPr>
              <a:t>Hereditary spherocytosis,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sickle</a:t>
            </a:r>
            <a:r>
              <a:rPr sz="3200" dirty="0">
                <a:latin typeface="Calibri"/>
                <a:cs typeface="Calibri"/>
              </a:rPr>
              <a:t> cell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anaemia,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thalassaemia,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autoimmune </a:t>
            </a:r>
            <a:r>
              <a:rPr sz="3200" spc="-5" dirty="0">
                <a:latin typeface="Calibri"/>
                <a:cs typeface="Calibri"/>
              </a:rPr>
              <a:t> haemolytic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anaemia</a:t>
            </a:r>
            <a:r>
              <a:rPr sz="3200" dirty="0" smtClean="0">
                <a:latin typeface="Calibri"/>
                <a:cs typeface="Calibri"/>
              </a:rPr>
              <a:t>.</a:t>
            </a:r>
            <a:endParaRPr sz="4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3)</a:t>
            </a:r>
            <a:r>
              <a:rPr sz="3200" b="1" dirty="0">
                <a:latin typeface="Calibri"/>
                <a:cs typeface="Calibri"/>
              </a:rPr>
              <a:t>Nutritional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-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Iron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deficiency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anaemia</a:t>
            </a:r>
            <a:r>
              <a:rPr sz="3200" dirty="0" smtClean="0">
                <a:latin typeface="Calibri"/>
                <a:cs typeface="Calibri"/>
              </a:rPr>
              <a:t>.</a:t>
            </a:r>
            <a:endParaRPr sz="4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5" dirty="0">
                <a:latin typeface="Calibri"/>
                <a:cs typeface="Calibri"/>
              </a:rPr>
              <a:t>4)Leukaemia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and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lymphomas</a:t>
            </a:r>
            <a:endParaRPr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45661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6807"/>
            <a:ext cx="8603615" cy="54559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endParaRPr lang="en-US" sz="3200" b="1" spc="-20" dirty="0" smtClean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endParaRPr lang="en-US" sz="3200" b="1" spc="-20" dirty="0" smtClean="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20" dirty="0" smtClean="0">
                <a:latin typeface="Calibri"/>
                <a:cs typeface="Calibri"/>
              </a:rPr>
              <a:t>Fever</a:t>
            </a:r>
            <a:r>
              <a:rPr sz="3200" b="1" spc="-15" dirty="0" smtClean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-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Infection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-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Malaria,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40" dirty="0">
                <a:latin typeface="Calibri"/>
                <a:cs typeface="Calibri"/>
              </a:rPr>
              <a:t>kala-azar,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enteric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fever,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 smtClean="0">
                <a:latin typeface="Calibri"/>
                <a:cs typeface="Calibri"/>
              </a:rPr>
              <a:t>malignancy</a:t>
            </a:r>
            <a:endParaRPr sz="4400" dirty="0">
              <a:latin typeface="Calibri"/>
              <a:cs typeface="Calibri"/>
            </a:endParaRPr>
          </a:p>
          <a:p>
            <a:pPr marL="355600" marR="648335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3200" b="1" spc="-5" dirty="0">
                <a:latin typeface="Calibri"/>
                <a:cs typeface="Calibri"/>
              </a:rPr>
              <a:t>Jaundice, </a:t>
            </a:r>
            <a:r>
              <a:rPr sz="3200" b="1" spc="-10" dirty="0">
                <a:latin typeface="Calibri"/>
                <a:cs typeface="Calibri"/>
              </a:rPr>
              <a:t>anorexia, </a:t>
            </a:r>
            <a:r>
              <a:rPr sz="3200" b="1" dirty="0">
                <a:latin typeface="Calibri"/>
                <a:cs typeface="Calibri"/>
              </a:rPr>
              <a:t>vomiting, </a:t>
            </a:r>
            <a:r>
              <a:rPr sz="3200" b="1" spc="-5" dirty="0">
                <a:latin typeface="Calibri"/>
                <a:cs typeface="Calibri"/>
              </a:rPr>
              <a:t>haematemesis,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malena </a:t>
            </a:r>
            <a:r>
              <a:rPr sz="3200" dirty="0">
                <a:latin typeface="Calibri"/>
                <a:cs typeface="Calibri"/>
              </a:rPr>
              <a:t>- </a:t>
            </a:r>
            <a:r>
              <a:rPr sz="3200" spc="-10" dirty="0">
                <a:latin typeface="Calibri"/>
                <a:cs typeface="Calibri"/>
              </a:rPr>
              <a:t>liver </a:t>
            </a:r>
            <a:r>
              <a:rPr sz="3200" spc="-5" dirty="0">
                <a:latin typeface="Calibri"/>
                <a:cs typeface="Calibri"/>
              </a:rPr>
              <a:t>disease </a:t>
            </a:r>
            <a:r>
              <a:rPr sz="3200" dirty="0">
                <a:latin typeface="Calibri"/>
                <a:cs typeface="Calibri"/>
              </a:rPr>
              <a:t>especially </a:t>
            </a:r>
            <a:r>
              <a:rPr sz="3200" spc="-5" dirty="0">
                <a:latin typeface="Calibri"/>
                <a:cs typeface="Calibri"/>
              </a:rPr>
              <a:t>cirrhosis </a:t>
            </a:r>
            <a:r>
              <a:rPr sz="3200" dirty="0">
                <a:latin typeface="Calibri"/>
                <a:cs typeface="Calibri"/>
              </a:rPr>
              <a:t>with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portal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 smtClean="0">
                <a:latin typeface="Calibri"/>
                <a:cs typeface="Calibri"/>
              </a:rPr>
              <a:t>hypertension</a:t>
            </a:r>
            <a:endParaRPr sz="4400" dirty="0">
              <a:latin typeface="Calibri"/>
              <a:cs typeface="Calibri"/>
            </a:endParaRPr>
          </a:p>
          <a:p>
            <a:pPr marL="355600" marR="74676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3200" b="1" spc="-20" dirty="0">
                <a:latin typeface="Calibri"/>
                <a:cs typeface="Calibri"/>
              </a:rPr>
              <a:t>Recurrent </a:t>
            </a:r>
            <a:r>
              <a:rPr sz="3200" b="1" spc="-5" dirty="0">
                <a:latin typeface="Calibri"/>
                <a:cs typeface="Calibri"/>
              </a:rPr>
              <a:t>Jaundice </a:t>
            </a:r>
            <a:r>
              <a:rPr sz="3200" dirty="0">
                <a:latin typeface="Calibri"/>
                <a:cs typeface="Calibri"/>
              </a:rPr>
              <a:t>- </a:t>
            </a:r>
            <a:r>
              <a:rPr sz="3200" spc="-10" dirty="0">
                <a:latin typeface="Calibri"/>
                <a:cs typeface="Calibri"/>
              </a:rPr>
              <a:t>Liver </a:t>
            </a:r>
            <a:r>
              <a:rPr sz="3200" spc="-5" dirty="0">
                <a:latin typeface="Calibri"/>
                <a:cs typeface="Calibri"/>
              </a:rPr>
              <a:t>disease, </a:t>
            </a:r>
            <a:r>
              <a:rPr sz="3200" dirty="0">
                <a:latin typeface="Calibri"/>
                <a:cs typeface="Calibri"/>
              </a:rPr>
              <a:t>Hemolytic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 smtClean="0">
                <a:latin typeface="Calibri"/>
                <a:cs typeface="Calibri"/>
              </a:rPr>
              <a:t>anemia</a:t>
            </a:r>
            <a:endParaRPr sz="4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5" dirty="0">
                <a:latin typeface="Calibri"/>
                <a:cs typeface="Calibri"/>
              </a:rPr>
              <a:t>Dyspnoea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/ difficulty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in </a:t>
            </a:r>
            <a:r>
              <a:rPr sz="3200" b="1" spc="-15" dirty="0">
                <a:latin typeface="Calibri"/>
                <a:cs typeface="Calibri"/>
              </a:rPr>
              <a:t>feeding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-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cardiac</a:t>
            </a:r>
            <a:r>
              <a:rPr sz="3200" spc="-5" dirty="0">
                <a:latin typeface="Calibri"/>
                <a:cs typeface="Calibri"/>
              </a:rPr>
              <a:t> causes</a:t>
            </a:r>
            <a:endParaRPr sz="32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3200" spc="5" dirty="0">
                <a:latin typeface="Calibri"/>
                <a:cs typeface="Calibri"/>
              </a:rPr>
              <a:t>e.g.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CCF</a:t>
            </a:r>
            <a:endParaRPr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279152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6807"/>
            <a:ext cx="8954135" cy="20088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endParaRPr lang="en-US" sz="3200" b="1" spc="-15" dirty="0" smtClean="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endParaRPr lang="en-US" sz="3200" b="1" spc="-15" dirty="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15" dirty="0" smtClean="0">
                <a:latin typeface="Calibri"/>
                <a:cs typeface="Calibri"/>
              </a:rPr>
              <a:t>Petechiae</a:t>
            </a:r>
            <a:r>
              <a:rPr sz="3200" b="1" spc="-15" dirty="0">
                <a:latin typeface="Calibri"/>
                <a:cs typeface="Calibri"/>
              </a:rPr>
              <a:t>, purpura, </a:t>
            </a:r>
            <a:r>
              <a:rPr sz="3200" b="1" spc="-5" dirty="0">
                <a:latin typeface="Calibri"/>
                <a:cs typeface="Calibri"/>
              </a:rPr>
              <a:t>ecchymosis, </a:t>
            </a:r>
            <a:r>
              <a:rPr sz="3200" b="1" spc="-10" dirty="0">
                <a:latin typeface="Calibri"/>
                <a:cs typeface="Calibri"/>
              </a:rPr>
              <a:t>lymphadenopathy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etc.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Leukaemia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2251075"/>
            <a:ext cx="8036559" cy="1684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15" dirty="0">
                <a:latin typeface="Calibri"/>
                <a:cs typeface="Calibri"/>
              </a:rPr>
              <a:t>Koilonychia,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platynychia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-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Iron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deficiency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4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15" dirty="0">
                <a:latin typeface="Calibri"/>
                <a:cs typeface="Calibri"/>
              </a:rPr>
              <a:t>Mental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retardation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- </a:t>
            </a:r>
            <a:r>
              <a:rPr sz="3200" spc="-10" dirty="0">
                <a:latin typeface="Calibri"/>
                <a:cs typeface="Calibri"/>
              </a:rPr>
              <a:t>Mucopolysaccharoidoses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587493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8514080" cy="6338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5010">
              <a:lnSpc>
                <a:spcPct val="100000"/>
              </a:lnSpc>
              <a:spcBef>
                <a:spcPts val="100"/>
              </a:spcBef>
            </a:pPr>
            <a:r>
              <a:rPr sz="3000" b="1" spc="-25" dirty="0">
                <a:latin typeface="Calibri"/>
                <a:cs typeface="Calibri"/>
              </a:rPr>
              <a:t>INVESTIGATIONS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b="1" spc="-5" dirty="0">
                <a:latin typeface="Calibri"/>
                <a:cs typeface="Calibri"/>
              </a:rPr>
              <a:t>Co</a:t>
            </a:r>
            <a:r>
              <a:rPr sz="3000" b="1" spc="-15" dirty="0">
                <a:latin typeface="Calibri"/>
                <a:cs typeface="Calibri"/>
              </a:rPr>
              <a:t>m</a:t>
            </a:r>
            <a:r>
              <a:rPr sz="3000" b="1" dirty="0">
                <a:latin typeface="Calibri"/>
                <a:cs typeface="Calibri"/>
              </a:rPr>
              <a:t>pl</a:t>
            </a:r>
            <a:r>
              <a:rPr sz="3000" b="1" spc="-30" dirty="0">
                <a:latin typeface="Calibri"/>
                <a:cs typeface="Calibri"/>
              </a:rPr>
              <a:t>e</a:t>
            </a:r>
            <a:r>
              <a:rPr sz="3000" b="1" spc="-35" dirty="0">
                <a:latin typeface="Calibri"/>
                <a:cs typeface="Calibri"/>
              </a:rPr>
              <a:t>t</a:t>
            </a:r>
            <a:r>
              <a:rPr sz="3000" b="1" dirty="0">
                <a:latin typeface="Calibri"/>
                <a:cs typeface="Calibri"/>
              </a:rPr>
              <a:t>e</a:t>
            </a:r>
            <a:r>
              <a:rPr sz="3000" b="1" spc="20" dirty="0">
                <a:latin typeface="Calibri"/>
                <a:cs typeface="Calibri"/>
              </a:rPr>
              <a:t> </a:t>
            </a:r>
            <a:r>
              <a:rPr sz="3000" b="1" dirty="0">
                <a:latin typeface="Calibri"/>
                <a:cs typeface="Calibri"/>
              </a:rPr>
              <a:t>h</a:t>
            </a:r>
            <a:r>
              <a:rPr sz="3000" b="1" spc="-10" dirty="0">
                <a:latin typeface="Calibri"/>
                <a:cs typeface="Calibri"/>
              </a:rPr>
              <a:t>a</a:t>
            </a:r>
            <a:r>
              <a:rPr sz="3000" b="1" spc="-5" dirty="0">
                <a:latin typeface="Calibri"/>
                <a:cs typeface="Calibri"/>
              </a:rPr>
              <a:t>emog</a:t>
            </a:r>
            <a:r>
              <a:rPr sz="3000" b="1" spc="-60" dirty="0">
                <a:latin typeface="Calibri"/>
                <a:cs typeface="Calibri"/>
              </a:rPr>
              <a:t>r</a:t>
            </a:r>
            <a:r>
              <a:rPr sz="3000" b="1" dirty="0">
                <a:latin typeface="Calibri"/>
                <a:cs typeface="Calibri"/>
              </a:rPr>
              <a:t>am</a:t>
            </a:r>
            <a:r>
              <a:rPr sz="3000" b="1" spc="-1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-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spc="-25" dirty="0">
                <a:latin typeface="Calibri"/>
                <a:cs typeface="Calibri"/>
              </a:rPr>
              <a:t>n</a:t>
            </a:r>
            <a:r>
              <a:rPr sz="2200" spc="-65" dirty="0">
                <a:latin typeface="Calibri"/>
                <a:cs typeface="Calibri"/>
              </a:rPr>
              <a:t>f</a:t>
            </a:r>
            <a:r>
              <a:rPr sz="2200" spc="-5" dirty="0">
                <a:latin typeface="Calibri"/>
                <a:cs typeface="Calibri"/>
              </a:rPr>
              <a:t>ec</a:t>
            </a:r>
            <a:r>
              <a:rPr sz="2200" spc="-15" dirty="0">
                <a:latin typeface="Calibri"/>
                <a:cs typeface="Calibri"/>
              </a:rPr>
              <a:t>t</a:t>
            </a:r>
            <a:r>
              <a:rPr sz="2200" spc="-5" dirty="0">
                <a:latin typeface="Calibri"/>
                <a:cs typeface="Calibri"/>
              </a:rPr>
              <a:t>ion</a:t>
            </a:r>
            <a:r>
              <a:rPr sz="2200" dirty="0">
                <a:latin typeface="Calibri"/>
                <a:cs typeface="Calibri"/>
              </a:rPr>
              <a:t>s</a:t>
            </a:r>
            <a:r>
              <a:rPr sz="2200" spc="-5" dirty="0">
                <a:latin typeface="Calibri"/>
                <a:cs typeface="Calibri"/>
              </a:rPr>
              <a:t>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anaemia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26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b="1" spc="-15" dirty="0">
                <a:latin typeface="Calibri"/>
                <a:cs typeface="Calibri"/>
              </a:rPr>
              <a:t>Peripheral</a:t>
            </a:r>
            <a:r>
              <a:rPr sz="3000" b="1" spc="-40" dirty="0">
                <a:latin typeface="Calibri"/>
                <a:cs typeface="Calibri"/>
              </a:rPr>
              <a:t> </a:t>
            </a:r>
            <a:r>
              <a:rPr sz="3000" b="1" dirty="0">
                <a:latin typeface="Calibri"/>
                <a:cs typeface="Calibri"/>
              </a:rPr>
              <a:t>smear</a:t>
            </a:r>
            <a:r>
              <a:rPr sz="3000" b="1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-</a:t>
            </a:r>
            <a:endParaRPr sz="22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345"/>
              </a:spcBef>
              <a:buFont typeface="Arial MT"/>
              <a:buChar char="–"/>
              <a:tabLst>
                <a:tab pos="756920" algn="l"/>
              </a:tabLst>
            </a:pPr>
            <a:r>
              <a:rPr sz="2600" spc="-10" dirty="0">
                <a:latin typeface="Calibri"/>
                <a:cs typeface="Calibri"/>
              </a:rPr>
              <a:t>Leukaemia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(</a:t>
            </a:r>
            <a:r>
              <a:rPr sz="2600" i="1" spc="-5" dirty="0">
                <a:latin typeface="Calibri"/>
                <a:cs typeface="Calibri"/>
              </a:rPr>
              <a:t>Blast</a:t>
            </a:r>
            <a:r>
              <a:rPr sz="2600" i="1" spc="-15" dirty="0">
                <a:latin typeface="Calibri"/>
                <a:cs typeface="Calibri"/>
              </a:rPr>
              <a:t> </a:t>
            </a:r>
            <a:r>
              <a:rPr sz="2600" i="1" spc="-5" dirty="0">
                <a:latin typeface="Calibri"/>
                <a:cs typeface="Calibri"/>
              </a:rPr>
              <a:t>cells</a:t>
            </a:r>
            <a:r>
              <a:rPr sz="2600" spc="-5" dirty="0"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310"/>
              </a:spcBef>
              <a:buFont typeface="Arial MT"/>
              <a:buChar char="–"/>
              <a:tabLst>
                <a:tab pos="756920" algn="l"/>
              </a:tabLst>
            </a:pPr>
            <a:r>
              <a:rPr sz="2600" spc="-5" dirty="0">
                <a:latin typeface="Calibri"/>
                <a:cs typeface="Calibri"/>
              </a:rPr>
              <a:t>Thalassaemia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i="1" spc="-5" dirty="0">
                <a:latin typeface="Calibri"/>
                <a:cs typeface="Calibri"/>
              </a:rPr>
              <a:t>(hypochromia,</a:t>
            </a:r>
            <a:r>
              <a:rPr sz="2600" i="1" spc="-20" dirty="0">
                <a:latin typeface="Calibri"/>
                <a:cs typeface="Calibri"/>
              </a:rPr>
              <a:t> </a:t>
            </a:r>
            <a:r>
              <a:rPr sz="2600" i="1" dirty="0">
                <a:latin typeface="Calibri"/>
                <a:cs typeface="Calibri"/>
              </a:rPr>
              <a:t>nucleated</a:t>
            </a:r>
            <a:r>
              <a:rPr sz="2600" i="1" spc="-35" dirty="0">
                <a:latin typeface="Calibri"/>
                <a:cs typeface="Calibri"/>
              </a:rPr>
              <a:t> </a:t>
            </a:r>
            <a:r>
              <a:rPr sz="2600" i="1" dirty="0">
                <a:latin typeface="Calibri"/>
                <a:cs typeface="Calibri"/>
              </a:rPr>
              <a:t>RBC's,</a:t>
            </a:r>
            <a:r>
              <a:rPr sz="2600" i="1" spc="-15" dirty="0">
                <a:latin typeface="Calibri"/>
                <a:cs typeface="Calibri"/>
              </a:rPr>
              <a:t> </a:t>
            </a:r>
            <a:r>
              <a:rPr sz="2600" i="1" spc="-10" dirty="0">
                <a:latin typeface="Calibri"/>
                <a:cs typeface="Calibri"/>
              </a:rPr>
              <a:t>target</a:t>
            </a:r>
            <a:r>
              <a:rPr sz="2600" i="1" spc="-30" dirty="0">
                <a:latin typeface="Calibri"/>
                <a:cs typeface="Calibri"/>
              </a:rPr>
              <a:t> </a:t>
            </a:r>
            <a:r>
              <a:rPr sz="2600" i="1" dirty="0">
                <a:latin typeface="Calibri"/>
                <a:cs typeface="Calibri"/>
              </a:rPr>
              <a:t>cells</a:t>
            </a:r>
            <a:r>
              <a:rPr sz="2600" dirty="0"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  <a:p>
            <a:pPr marL="756285" marR="28575" lvl="1" indent="-287020">
              <a:lnSpc>
                <a:spcPts val="2810"/>
              </a:lnSpc>
              <a:spcBef>
                <a:spcPts val="665"/>
              </a:spcBef>
              <a:buFont typeface="Arial MT"/>
              <a:buChar char="–"/>
              <a:tabLst>
                <a:tab pos="756920" algn="l"/>
              </a:tabLst>
            </a:pPr>
            <a:r>
              <a:rPr sz="2600" spc="-5" dirty="0">
                <a:latin typeface="Calibri"/>
                <a:cs typeface="Calibri"/>
              </a:rPr>
              <a:t>Sickle </a:t>
            </a:r>
            <a:r>
              <a:rPr sz="2600" dirty="0">
                <a:latin typeface="Calibri"/>
                <a:cs typeface="Calibri"/>
              </a:rPr>
              <a:t>cell anaemia </a:t>
            </a:r>
            <a:r>
              <a:rPr sz="2600" i="1" spc="-5" dirty="0">
                <a:latin typeface="Calibri"/>
                <a:cs typeface="Calibri"/>
              </a:rPr>
              <a:t>(sickling </a:t>
            </a:r>
            <a:r>
              <a:rPr sz="2600" i="1" dirty="0">
                <a:latin typeface="Calibri"/>
                <a:cs typeface="Calibri"/>
              </a:rPr>
              <a:t>on treatment with 2% </a:t>
            </a:r>
            <a:r>
              <a:rPr sz="2600" i="1" spc="-5" dirty="0">
                <a:latin typeface="Calibri"/>
                <a:cs typeface="Calibri"/>
              </a:rPr>
              <a:t>sodium </a:t>
            </a:r>
            <a:r>
              <a:rPr sz="2600" i="1" spc="-575" dirty="0">
                <a:latin typeface="Calibri"/>
                <a:cs typeface="Calibri"/>
              </a:rPr>
              <a:t> </a:t>
            </a:r>
            <a:r>
              <a:rPr sz="2600" i="1" spc="-5" dirty="0">
                <a:latin typeface="Calibri"/>
                <a:cs typeface="Calibri"/>
              </a:rPr>
              <a:t>metabisulphite)</a:t>
            </a:r>
            <a:endParaRPr sz="26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270"/>
              </a:spcBef>
              <a:buFont typeface="Arial MT"/>
              <a:buChar char="–"/>
              <a:tabLst>
                <a:tab pos="756920" algn="l"/>
              </a:tabLst>
            </a:pPr>
            <a:r>
              <a:rPr sz="2600" spc="-15" dirty="0">
                <a:latin typeface="Calibri"/>
                <a:cs typeface="Calibri"/>
              </a:rPr>
              <a:t>Parasitic</a:t>
            </a:r>
            <a:r>
              <a:rPr sz="2600" spc="-5" dirty="0">
                <a:latin typeface="Calibri"/>
                <a:cs typeface="Calibri"/>
              </a:rPr>
              <a:t> diseases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(</a:t>
            </a:r>
            <a:r>
              <a:rPr sz="2600" i="1" spc="-5" dirty="0">
                <a:latin typeface="Calibri"/>
                <a:cs typeface="Calibri"/>
              </a:rPr>
              <a:t>Eosinophilia)</a:t>
            </a:r>
            <a:endParaRPr sz="2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 MT"/>
              <a:buChar char="–"/>
            </a:pPr>
            <a:endParaRPr sz="30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15" dirty="0">
                <a:latin typeface="Calibri"/>
                <a:cs typeface="Calibri"/>
              </a:rPr>
              <a:t>ESR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-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Elevated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spc="-10" dirty="0">
                <a:latin typeface="Calibri"/>
                <a:cs typeface="Calibri"/>
              </a:rPr>
              <a:t> inflammatory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diseases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29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10" dirty="0">
                <a:latin typeface="Calibri"/>
                <a:cs typeface="Calibri"/>
              </a:rPr>
              <a:t>Reticulocyte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count</a:t>
            </a:r>
            <a:r>
              <a:rPr sz="3200" b="1" spc="-2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-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High</a:t>
            </a:r>
            <a:r>
              <a:rPr sz="2200" spc="-5" dirty="0">
                <a:latin typeface="Calibri"/>
                <a:cs typeface="Calibri"/>
              </a:rPr>
              <a:t> in haemolytic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anaemia</a:t>
            </a:r>
            <a:endParaRPr sz="2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62917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6807"/>
            <a:ext cx="502919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chemeClr val="tx1"/>
                </a:solidFill>
              </a:rPr>
              <a:t>Liver</a:t>
            </a:r>
            <a:r>
              <a:rPr sz="3200" spc="-35" dirty="0">
                <a:solidFill>
                  <a:schemeClr val="tx1"/>
                </a:solidFill>
              </a:rPr>
              <a:t> </a:t>
            </a:r>
            <a:r>
              <a:rPr sz="3200" dirty="0">
                <a:solidFill>
                  <a:schemeClr val="tx1"/>
                </a:solidFill>
              </a:rPr>
              <a:t>Function</a:t>
            </a:r>
            <a:r>
              <a:rPr sz="3200" spc="-50" dirty="0">
                <a:solidFill>
                  <a:schemeClr val="tx1"/>
                </a:solidFill>
              </a:rPr>
              <a:t> </a:t>
            </a:r>
            <a:r>
              <a:rPr sz="3200" spc="-80" dirty="0">
                <a:solidFill>
                  <a:schemeClr val="tx1"/>
                </a:solidFill>
              </a:rPr>
              <a:t>Test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177797"/>
            <a:ext cx="8754745" cy="4514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dirty="0">
                <a:latin typeface="Calibri"/>
                <a:cs typeface="Calibri"/>
              </a:rPr>
              <a:t>Serum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proteins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-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Low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kwashiorkor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4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30" dirty="0">
                <a:latin typeface="Calibri"/>
                <a:cs typeface="Calibri"/>
              </a:rPr>
              <a:t>SGOT/SGPT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-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Raised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hepatitis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&amp;</a:t>
            </a:r>
            <a:r>
              <a:rPr sz="3200" spc="-10" dirty="0">
                <a:latin typeface="Calibri"/>
                <a:cs typeface="Calibri"/>
              </a:rPr>
              <a:t> hepatic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necrosis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4400">
              <a:latin typeface="Calibri"/>
              <a:cs typeface="Calibri"/>
            </a:endParaRPr>
          </a:p>
          <a:p>
            <a:pPr marL="355600" marR="3987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5" dirty="0">
                <a:latin typeface="Calibri"/>
                <a:cs typeface="Calibri"/>
              </a:rPr>
              <a:t>Alkaline </a:t>
            </a:r>
            <a:r>
              <a:rPr sz="3200" b="1" spc="-10" dirty="0">
                <a:latin typeface="Calibri"/>
                <a:cs typeface="Calibri"/>
              </a:rPr>
              <a:t>phosphatase </a:t>
            </a:r>
            <a:r>
              <a:rPr sz="3200" dirty="0">
                <a:latin typeface="Calibri"/>
                <a:cs typeface="Calibri"/>
              </a:rPr>
              <a:t>- </a:t>
            </a:r>
            <a:r>
              <a:rPr sz="3200" spc="-20" dirty="0">
                <a:latin typeface="Calibri"/>
                <a:cs typeface="Calibri"/>
              </a:rPr>
              <a:t>Elevated </a:t>
            </a:r>
            <a:r>
              <a:rPr sz="3200" spc="-5" dirty="0">
                <a:latin typeface="Calibri"/>
                <a:cs typeface="Calibri"/>
              </a:rPr>
              <a:t>in </a:t>
            </a:r>
            <a:r>
              <a:rPr sz="3200" spc="-10" dirty="0">
                <a:latin typeface="Calibri"/>
                <a:cs typeface="Calibri"/>
              </a:rPr>
              <a:t>hepatobiliary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obstruction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&amp;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liver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abscess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4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dirty="0">
                <a:latin typeface="Calibri"/>
                <a:cs typeface="Calibri"/>
              </a:rPr>
              <a:t>Bilirubin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(total, direct)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-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Haemolytic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anaemias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815540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8155305" cy="673417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490980">
              <a:lnSpc>
                <a:spcPct val="100000"/>
              </a:lnSpc>
              <a:spcBef>
                <a:spcPts val="425"/>
              </a:spcBef>
            </a:pPr>
            <a:r>
              <a:rPr sz="2700" b="1" spc="-10" dirty="0">
                <a:latin typeface="Calibri"/>
                <a:cs typeface="Calibri"/>
              </a:rPr>
              <a:t>MISCELLANEOUS</a:t>
            </a:r>
            <a:r>
              <a:rPr sz="2700" b="1" spc="-45" dirty="0">
                <a:latin typeface="Calibri"/>
                <a:cs typeface="Calibri"/>
              </a:rPr>
              <a:t> </a:t>
            </a:r>
            <a:r>
              <a:rPr sz="2700" b="1" spc="-20" dirty="0">
                <a:latin typeface="Calibri"/>
                <a:cs typeface="Calibri"/>
              </a:rPr>
              <a:t>TESTS</a:t>
            </a:r>
            <a:endParaRPr sz="2700">
              <a:latin typeface="Calibri"/>
              <a:cs typeface="Calibri"/>
            </a:endParaRPr>
          </a:p>
          <a:p>
            <a:pPr marL="433070" indent="-421005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433070" algn="l"/>
                <a:tab pos="433705" algn="l"/>
              </a:tabLst>
            </a:pPr>
            <a:r>
              <a:rPr sz="2700" b="1" dirty="0">
                <a:latin typeface="Calibri"/>
                <a:cs typeface="Calibri"/>
              </a:rPr>
              <a:t>Raised</a:t>
            </a:r>
            <a:r>
              <a:rPr sz="2700" b="1" spc="5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alpha</a:t>
            </a:r>
            <a:r>
              <a:rPr sz="2700" b="1" spc="5" dirty="0">
                <a:latin typeface="Calibri"/>
                <a:cs typeface="Calibri"/>
              </a:rPr>
              <a:t> </a:t>
            </a:r>
            <a:r>
              <a:rPr sz="2700" b="1" spc="-20" dirty="0">
                <a:latin typeface="Calibri"/>
                <a:cs typeface="Calibri"/>
              </a:rPr>
              <a:t>foeto</a:t>
            </a:r>
            <a:r>
              <a:rPr sz="2700" b="1" spc="-5" dirty="0">
                <a:latin typeface="Calibri"/>
                <a:cs typeface="Calibri"/>
              </a:rPr>
              <a:t> </a:t>
            </a:r>
            <a:r>
              <a:rPr sz="2700" b="1" spc="-15" dirty="0">
                <a:latin typeface="Calibri"/>
                <a:cs typeface="Calibri"/>
              </a:rPr>
              <a:t>protein-</a:t>
            </a:r>
            <a:r>
              <a:rPr sz="2700" b="1" spc="1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Hepatoblastoma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31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b="1" spc="-5" dirty="0">
                <a:latin typeface="Calibri"/>
                <a:cs typeface="Calibri"/>
              </a:rPr>
              <a:t>Hbs</a:t>
            </a:r>
            <a:r>
              <a:rPr sz="2700" b="1" spc="-25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Ag</a:t>
            </a:r>
            <a:r>
              <a:rPr sz="2700" b="1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-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Hepatitis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B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31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b="1" dirty="0">
                <a:latin typeface="Calibri"/>
                <a:cs typeface="Calibri"/>
              </a:rPr>
              <a:t>High</a:t>
            </a:r>
            <a:r>
              <a:rPr sz="2700" b="1" spc="-15" dirty="0">
                <a:latin typeface="Calibri"/>
                <a:cs typeface="Calibri"/>
              </a:rPr>
              <a:t> </a:t>
            </a:r>
            <a:r>
              <a:rPr sz="2700" b="1" spc="-10" dirty="0">
                <a:latin typeface="Calibri"/>
                <a:cs typeface="Calibri"/>
              </a:rPr>
              <a:t>prothrombin</a:t>
            </a:r>
            <a:r>
              <a:rPr sz="2700" b="1" spc="5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time</a:t>
            </a:r>
            <a:r>
              <a:rPr sz="2700" b="1" spc="-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-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Liver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parenchymal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dysfunction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31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b="1" dirty="0">
                <a:latin typeface="Calibri"/>
                <a:cs typeface="Calibri"/>
              </a:rPr>
              <a:t>High</a:t>
            </a:r>
            <a:r>
              <a:rPr sz="2700" b="1" spc="-20" dirty="0">
                <a:latin typeface="Calibri"/>
                <a:cs typeface="Calibri"/>
              </a:rPr>
              <a:t> </a:t>
            </a:r>
            <a:r>
              <a:rPr sz="2700" b="1" spc="-15" dirty="0">
                <a:latin typeface="Calibri"/>
                <a:cs typeface="Calibri"/>
              </a:rPr>
              <a:t>sweat</a:t>
            </a:r>
            <a:r>
              <a:rPr sz="2700" b="1" spc="5" dirty="0">
                <a:latin typeface="Calibri"/>
                <a:cs typeface="Calibri"/>
              </a:rPr>
              <a:t> </a:t>
            </a:r>
            <a:r>
              <a:rPr sz="2700" b="1" spc="-5" dirty="0">
                <a:latin typeface="Calibri"/>
                <a:cs typeface="Calibri"/>
              </a:rPr>
              <a:t>chlorides</a:t>
            </a:r>
            <a:r>
              <a:rPr sz="2700" b="1" spc="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-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Cystic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fibrosis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31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b="1" spc="-5" dirty="0">
                <a:latin typeface="Calibri"/>
                <a:cs typeface="Calibri"/>
              </a:rPr>
              <a:t>Wilson's</a:t>
            </a:r>
            <a:r>
              <a:rPr sz="2700" b="1" spc="-15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disease</a:t>
            </a:r>
            <a:r>
              <a:rPr sz="2700" b="1" spc="-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-</a:t>
            </a:r>
            <a:r>
              <a:rPr sz="2700" spc="-5" dirty="0">
                <a:latin typeface="Calibri"/>
                <a:cs typeface="Calibri"/>
              </a:rPr>
              <a:t> Low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ceruloplasmin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3450">
              <a:latin typeface="Calibri"/>
              <a:cs typeface="Calibri"/>
            </a:endParaRPr>
          </a:p>
          <a:p>
            <a:pPr marL="355600" marR="19050" indent="-342900">
              <a:lnSpc>
                <a:spcPts val="292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b="1" spc="-10" dirty="0">
                <a:latin typeface="Calibri"/>
                <a:cs typeface="Calibri"/>
              </a:rPr>
              <a:t>Liver</a:t>
            </a:r>
            <a:r>
              <a:rPr sz="2700" b="1" spc="5" dirty="0">
                <a:latin typeface="Calibri"/>
                <a:cs typeface="Calibri"/>
              </a:rPr>
              <a:t> </a:t>
            </a:r>
            <a:r>
              <a:rPr sz="2700" b="1" spc="-5" dirty="0">
                <a:latin typeface="Calibri"/>
                <a:cs typeface="Calibri"/>
              </a:rPr>
              <a:t>scan</a:t>
            </a:r>
            <a:r>
              <a:rPr sz="2700" b="1" spc="-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- </a:t>
            </a:r>
            <a:r>
              <a:rPr sz="2700" spc="-120" dirty="0">
                <a:latin typeface="Calibri"/>
                <a:cs typeface="Calibri"/>
              </a:rPr>
              <a:t>To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differentiate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biliary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atresia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from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neonatal </a:t>
            </a:r>
            <a:r>
              <a:rPr sz="2700" spc="-59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hepatitis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31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b="1" dirty="0">
                <a:latin typeface="Calibri"/>
                <a:cs typeface="Calibri"/>
              </a:rPr>
              <a:t>Urine and </a:t>
            </a:r>
            <a:r>
              <a:rPr sz="2700" b="1" spc="-15" dirty="0">
                <a:latin typeface="Calibri"/>
                <a:cs typeface="Calibri"/>
              </a:rPr>
              <a:t>stool</a:t>
            </a:r>
            <a:r>
              <a:rPr sz="2700" b="1" spc="-10" dirty="0">
                <a:latin typeface="Calibri"/>
                <a:cs typeface="Calibri"/>
              </a:rPr>
              <a:t> </a:t>
            </a:r>
            <a:r>
              <a:rPr sz="2700" b="1" spc="-15" dirty="0">
                <a:latin typeface="Calibri"/>
                <a:cs typeface="Calibri"/>
              </a:rPr>
              <a:t>examination</a:t>
            </a:r>
            <a:r>
              <a:rPr sz="2700" b="1" spc="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-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case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of jaundice</a:t>
            </a:r>
            <a:endParaRPr sz="27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9874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50" y="1314450"/>
            <a:ext cx="740435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6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6807"/>
            <a:ext cx="8806815" cy="6660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dirty="0">
                <a:latin typeface="Calibri"/>
                <a:cs typeface="Calibri"/>
              </a:rPr>
              <a:t>USG abdomen </a:t>
            </a:r>
            <a:r>
              <a:rPr sz="3200" dirty="0">
                <a:latin typeface="Calibri"/>
                <a:cs typeface="Calibri"/>
              </a:rPr>
              <a:t>- </a:t>
            </a:r>
            <a:r>
              <a:rPr sz="3200" spc="-5" dirty="0">
                <a:latin typeface="Calibri"/>
                <a:cs typeface="Calibri"/>
              </a:rPr>
              <a:t>Cirrhosis with </a:t>
            </a:r>
            <a:r>
              <a:rPr sz="3200" spc="-10" dirty="0">
                <a:latin typeface="Calibri"/>
                <a:cs typeface="Calibri"/>
              </a:rPr>
              <a:t>portal hypertension,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Ascites,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Tumors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&amp;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cysts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4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5" dirty="0">
                <a:latin typeface="Calibri"/>
                <a:cs typeface="Calibri"/>
              </a:rPr>
              <a:t>Liver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biopsy-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Pathological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diagnosis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4400">
              <a:latin typeface="Calibri"/>
              <a:cs typeface="Calibri"/>
            </a:endParaRPr>
          </a:p>
          <a:p>
            <a:pPr marL="355600" marR="79946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10" dirty="0">
                <a:latin typeface="Calibri"/>
                <a:cs typeface="Calibri"/>
              </a:rPr>
              <a:t>Chest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30" dirty="0">
                <a:latin typeface="Calibri"/>
                <a:cs typeface="Calibri"/>
              </a:rPr>
              <a:t>X-ray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-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ECG,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echocardiography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cardiac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cause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suspected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4400">
              <a:latin typeface="Calibri"/>
              <a:cs typeface="Calibri"/>
            </a:endParaRPr>
          </a:p>
          <a:p>
            <a:pPr marL="355600" marR="1244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dirty="0">
                <a:latin typeface="Calibri"/>
                <a:cs typeface="Calibri"/>
              </a:rPr>
              <a:t>Haemolytic </a:t>
            </a:r>
            <a:r>
              <a:rPr sz="3200" b="1" spc="-5" dirty="0">
                <a:latin typeface="Calibri"/>
                <a:cs typeface="Calibri"/>
              </a:rPr>
              <a:t>profile </a:t>
            </a:r>
            <a:r>
              <a:rPr sz="3200" dirty="0">
                <a:latin typeface="Calibri"/>
                <a:cs typeface="Calibri"/>
              </a:rPr>
              <a:t>in </a:t>
            </a:r>
            <a:r>
              <a:rPr sz="3200" spc="-10" dirty="0">
                <a:latin typeface="Calibri"/>
                <a:cs typeface="Calibri"/>
              </a:rPr>
              <a:t>suspected </a:t>
            </a:r>
            <a:r>
              <a:rPr sz="3200" spc="-5" dirty="0">
                <a:latin typeface="Calibri"/>
                <a:cs typeface="Calibri"/>
              </a:rPr>
              <a:t>haemolytic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anaemia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4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dirty="0">
                <a:latin typeface="Calibri"/>
                <a:cs typeface="Calibri"/>
              </a:rPr>
              <a:t>Blood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culture,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Widal,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Mantoux</a:t>
            </a:r>
            <a:r>
              <a:rPr sz="3200" b="1" spc="-20" dirty="0">
                <a:latin typeface="Calibri"/>
                <a:cs typeface="Calibri"/>
              </a:rPr>
              <a:t> test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-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required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307912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465" y="222249"/>
            <a:ext cx="77368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10" dirty="0">
                <a:latin typeface="Calibri"/>
                <a:cs typeface="Calibri"/>
              </a:rPr>
              <a:t>Approach </a:t>
            </a:r>
            <a:r>
              <a:rPr b="0" spc="-25" dirty="0">
                <a:latin typeface="Calibri"/>
                <a:cs typeface="Calibri"/>
              </a:rPr>
              <a:t>to</a:t>
            </a:r>
            <a:r>
              <a:rPr b="0" spc="-10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child </a:t>
            </a:r>
            <a:r>
              <a:rPr b="0" spc="-10" dirty="0">
                <a:latin typeface="Calibri"/>
                <a:cs typeface="Calibri"/>
              </a:rPr>
              <a:t>with</a:t>
            </a:r>
            <a:r>
              <a:rPr b="0" spc="-5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hepatomegaly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1998"/>
            <a:ext cx="9144000" cy="609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0716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505" y="0"/>
            <a:ext cx="84677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15" dirty="0">
                <a:latin typeface="Calibri"/>
                <a:cs typeface="Calibri"/>
              </a:rPr>
              <a:t>Approach</a:t>
            </a:r>
            <a:r>
              <a:rPr b="0" spc="-10" dirty="0">
                <a:latin typeface="Calibri"/>
                <a:cs typeface="Calibri"/>
              </a:rPr>
              <a:t> </a:t>
            </a:r>
            <a:r>
              <a:rPr b="0" spc="-25" dirty="0">
                <a:latin typeface="Calibri"/>
                <a:cs typeface="Calibri"/>
              </a:rPr>
              <a:t>to</a:t>
            </a:r>
            <a:r>
              <a:rPr b="0" spc="-5" dirty="0">
                <a:latin typeface="Calibri"/>
                <a:cs typeface="Calibri"/>
              </a:rPr>
              <a:t> </a:t>
            </a:r>
            <a:r>
              <a:rPr b="0" spc="-20" dirty="0">
                <a:latin typeface="Calibri"/>
                <a:cs typeface="Calibri"/>
              </a:rPr>
              <a:t>neonate</a:t>
            </a:r>
            <a:r>
              <a:rPr b="0" spc="-15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with</a:t>
            </a:r>
            <a:r>
              <a:rPr b="0" dirty="0">
                <a:latin typeface="Calibri"/>
                <a:cs typeface="Calibri"/>
              </a:rPr>
              <a:t> </a:t>
            </a:r>
            <a:r>
              <a:rPr b="0" spc="-15" dirty="0">
                <a:latin typeface="Calibri"/>
                <a:cs typeface="Calibri"/>
              </a:rPr>
              <a:t>hepatomegaly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79" y="380998"/>
            <a:ext cx="9037320" cy="647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4291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9166" y="3759"/>
            <a:ext cx="455612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40" dirty="0"/>
              <a:t>TREATMENT</a:t>
            </a:r>
            <a:r>
              <a:rPr sz="3500" spc="-30" dirty="0"/>
              <a:t> </a:t>
            </a:r>
            <a:r>
              <a:rPr sz="3500" spc="-40" dirty="0"/>
              <a:t>STRATEGIES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78739" y="629158"/>
            <a:ext cx="8604250" cy="42748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20" dirty="0">
                <a:latin typeface="Calibri"/>
                <a:cs typeface="Calibri"/>
              </a:rPr>
              <a:t>Therapy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directed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treatment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underlying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 smtClean="0">
                <a:latin typeface="Calibri"/>
                <a:cs typeface="Calibri"/>
              </a:rPr>
              <a:t>disease</a:t>
            </a:r>
            <a:endParaRPr sz="3900" dirty="0">
              <a:latin typeface="Calibri"/>
              <a:cs typeface="Calibri"/>
            </a:endParaRPr>
          </a:p>
          <a:p>
            <a:pPr marL="355600" indent="-342900">
              <a:lnSpc>
                <a:spcPts val="3320"/>
              </a:lnSpc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333333"/>
                </a:solidFill>
                <a:latin typeface="Arial MT"/>
                <a:cs typeface="Arial MT"/>
              </a:rPr>
              <a:t>Infections</a:t>
            </a:r>
            <a:endParaRPr sz="2800" dirty="0">
              <a:latin typeface="Arial MT"/>
              <a:cs typeface="Arial MT"/>
            </a:endParaRPr>
          </a:p>
          <a:p>
            <a:pPr marL="927100">
              <a:lnSpc>
                <a:spcPts val="3320"/>
              </a:lnSpc>
            </a:pPr>
            <a:r>
              <a:rPr sz="2800" spc="-5" dirty="0">
                <a:solidFill>
                  <a:srgbClr val="333333"/>
                </a:solidFill>
                <a:latin typeface="Calibri"/>
                <a:cs typeface="Calibri"/>
              </a:rPr>
              <a:t>–</a:t>
            </a: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Consider</a:t>
            </a:r>
            <a:r>
              <a:rPr sz="2800" spc="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3333"/>
                </a:solidFill>
                <a:latin typeface="Arial MT"/>
                <a:cs typeface="Arial MT"/>
              </a:rPr>
              <a:t>interferon for</a:t>
            </a:r>
            <a:r>
              <a:rPr sz="28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hepatitis</a:t>
            </a:r>
            <a:r>
              <a:rPr sz="28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B</a:t>
            </a:r>
            <a:endParaRPr sz="2800" dirty="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</a:pPr>
            <a:r>
              <a:rPr sz="2800" spc="-5" dirty="0">
                <a:solidFill>
                  <a:srgbClr val="333333"/>
                </a:solidFill>
                <a:latin typeface="Calibri"/>
                <a:cs typeface="Calibri"/>
              </a:rPr>
              <a:t>–</a:t>
            </a: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Consider</a:t>
            </a:r>
            <a:r>
              <a:rPr sz="2800" spc="3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3333"/>
                </a:solidFill>
                <a:latin typeface="Arial MT"/>
                <a:cs typeface="Arial MT"/>
              </a:rPr>
              <a:t>interferon</a:t>
            </a:r>
            <a:r>
              <a:rPr sz="28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3333"/>
                </a:solidFill>
                <a:latin typeface="Arial MT"/>
                <a:cs typeface="Arial MT"/>
              </a:rPr>
              <a:t>and</a:t>
            </a:r>
            <a:r>
              <a:rPr sz="2800" spc="3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3333"/>
                </a:solidFill>
                <a:latin typeface="Arial MT"/>
                <a:cs typeface="Arial MT"/>
              </a:rPr>
              <a:t>ribavarin</a:t>
            </a:r>
            <a:r>
              <a:rPr sz="2800" spc="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for</a:t>
            </a:r>
            <a:r>
              <a:rPr sz="28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hepatitis </a:t>
            </a:r>
            <a:r>
              <a:rPr sz="2800" spc="-5" dirty="0" smtClean="0">
                <a:solidFill>
                  <a:srgbClr val="333333"/>
                </a:solidFill>
                <a:latin typeface="Arial MT"/>
                <a:cs typeface="Arial MT"/>
              </a:rPr>
              <a:t>C</a:t>
            </a:r>
            <a:endParaRPr sz="4150" dirty="0">
              <a:latin typeface="Arial MT"/>
              <a:cs typeface="Arial MT"/>
            </a:endParaRPr>
          </a:p>
          <a:p>
            <a:pPr marL="355600" indent="-342900">
              <a:lnSpc>
                <a:spcPts val="3320"/>
              </a:lnSpc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Metabolic</a:t>
            </a:r>
            <a:r>
              <a:rPr sz="280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disease</a:t>
            </a:r>
            <a:endParaRPr sz="2800" dirty="0">
              <a:latin typeface="Arial MT"/>
              <a:cs typeface="Arial MT"/>
            </a:endParaRPr>
          </a:p>
          <a:p>
            <a:pPr marL="927100">
              <a:lnSpc>
                <a:spcPts val="3320"/>
              </a:lnSpc>
            </a:pPr>
            <a:r>
              <a:rPr sz="2800" spc="-5" dirty="0">
                <a:solidFill>
                  <a:srgbClr val="333333"/>
                </a:solidFill>
                <a:latin typeface="Calibri"/>
                <a:cs typeface="Calibri"/>
              </a:rPr>
              <a:t>–</a:t>
            </a: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Metabolism</a:t>
            </a:r>
            <a:r>
              <a:rPr sz="28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3333"/>
                </a:solidFill>
                <a:latin typeface="Arial MT"/>
                <a:cs typeface="Arial MT"/>
              </a:rPr>
              <a:t>consultation</a:t>
            </a:r>
            <a:endParaRPr sz="2800" dirty="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</a:pPr>
            <a:r>
              <a:rPr sz="2800" spc="-5" dirty="0">
                <a:solidFill>
                  <a:srgbClr val="333333"/>
                </a:solidFill>
                <a:latin typeface="Calibri"/>
                <a:cs typeface="Calibri"/>
              </a:rPr>
              <a:t>–</a:t>
            </a: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Often </a:t>
            </a:r>
            <a:r>
              <a:rPr sz="2800" dirty="0">
                <a:solidFill>
                  <a:srgbClr val="333333"/>
                </a:solidFill>
                <a:latin typeface="Arial MT"/>
                <a:cs typeface="Arial MT"/>
              </a:rPr>
              <a:t>requires specific</a:t>
            </a:r>
            <a:r>
              <a:rPr sz="2800" spc="-3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3333"/>
                </a:solidFill>
                <a:latin typeface="Arial MT"/>
                <a:cs typeface="Arial MT"/>
              </a:rPr>
              <a:t>restricted</a:t>
            </a:r>
            <a:r>
              <a:rPr sz="28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dirty="0" smtClean="0">
                <a:solidFill>
                  <a:srgbClr val="333333"/>
                </a:solidFill>
                <a:latin typeface="Arial MT"/>
                <a:cs typeface="Arial MT"/>
              </a:rPr>
              <a:t>formulas</a:t>
            </a:r>
            <a:endParaRPr sz="4150" dirty="0">
              <a:latin typeface="Arial MT"/>
              <a:cs typeface="Arial MT"/>
            </a:endParaRPr>
          </a:p>
          <a:p>
            <a:pPr marL="355600" indent="-342900">
              <a:lnSpc>
                <a:spcPts val="3320"/>
              </a:lnSpc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Cholestasis</a:t>
            </a:r>
            <a:endParaRPr sz="2800" dirty="0">
              <a:latin typeface="Arial MT"/>
              <a:cs typeface="Arial MT"/>
            </a:endParaRPr>
          </a:p>
          <a:p>
            <a:pPr marL="927100">
              <a:lnSpc>
                <a:spcPts val="3320"/>
              </a:lnSpc>
            </a:pPr>
            <a:r>
              <a:rPr sz="2800" spc="-5" dirty="0">
                <a:solidFill>
                  <a:srgbClr val="333333"/>
                </a:solidFill>
                <a:latin typeface="Calibri"/>
                <a:cs typeface="Calibri"/>
              </a:rPr>
              <a:t>–</a:t>
            </a: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Ursodeoxycholic</a:t>
            </a:r>
            <a:r>
              <a:rPr sz="2800" spc="3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acid</a:t>
            </a:r>
            <a:endParaRPr sz="2800" dirty="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</a:pPr>
            <a:r>
              <a:rPr sz="2800" spc="-5" dirty="0">
                <a:solidFill>
                  <a:srgbClr val="333333"/>
                </a:solidFill>
                <a:latin typeface="Calibri"/>
                <a:cs typeface="Calibri"/>
              </a:rPr>
              <a:t>–</a:t>
            </a: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Supplemental</a:t>
            </a:r>
            <a:r>
              <a:rPr sz="2800" spc="4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 MT"/>
                <a:cs typeface="Arial MT"/>
              </a:rPr>
              <a:t>fat</a:t>
            </a:r>
            <a:r>
              <a:rPr sz="28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00FF"/>
                </a:solidFill>
                <a:latin typeface="Arial MT"/>
                <a:cs typeface="Arial MT"/>
              </a:rPr>
              <a:t>soluble</a:t>
            </a:r>
            <a:r>
              <a:rPr sz="28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Arial MT"/>
                <a:cs typeface="Arial MT"/>
              </a:rPr>
              <a:t>vitamins</a:t>
            </a:r>
            <a:r>
              <a:rPr sz="2800" spc="-1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A,</a:t>
            </a:r>
            <a:r>
              <a:rPr sz="28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D,</a:t>
            </a:r>
            <a:r>
              <a:rPr sz="28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E,</a:t>
            </a:r>
            <a:r>
              <a:rPr sz="28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K</a:t>
            </a:r>
            <a:endParaRPr sz="2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5969284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877569"/>
            <a:ext cx="8322309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indent="-125095">
              <a:lnSpc>
                <a:spcPct val="100000"/>
              </a:lnSpc>
              <a:spcBef>
                <a:spcPts val="95"/>
              </a:spcBef>
              <a:buClr>
                <a:srgbClr val="00AFEF"/>
              </a:buClr>
              <a:buSzPct val="96428"/>
              <a:buChar char="•"/>
              <a:tabLst>
                <a:tab pos="137795" algn="l"/>
              </a:tabLst>
            </a:pP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Immune</a:t>
            </a:r>
            <a:r>
              <a:rPr sz="2800" spc="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3333"/>
                </a:solidFill>
                <a:latin typeface="Arial MT"/>
                <a:cs typeface="Arial MT"/>
              </a:rPr>
              <a:t>suppression</a:t>
            </a: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3333"/>
                </a:solidFill>
                <a:latin typeface="Arial MT"/>
                <a:cs typeface="Arial MT"/>
              </a:rPr>
              <a:t>for</a:t>
            </a:r>
            <a:r>
              <a:rPr sz="2800" spc="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autoimmune</a:t>
            </a:r>
            <a:r>
              <a:rPr sz="2800" spc="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hepatitis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AFEF"/>
              </a:buClr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137160" indent="-125095">
              <a:lnSpc>
                <a:spcPct val="100000"/>
              </a:lnSpc>
              <a:buClr>
                <a:srgbClr val="00AFEF"/>
              </a:buClr>
              <a:buSzPct val="96428"/>
              <a:buChar char="•"/>
              <a:tabLst>
                <a:tab pos="137795" algn="l"/>
              </a:tabLst>
            </a:pP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Chemotherapy</a:t>
            </a:r>
            <a:r>
              <a:rPr sz="2800" spc="3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–</a:t>
            </a:r>
            <a:r>
              <a:rPr sz="2800" dirty="0">
                <a:solidFill>
                  <a:srgbClr val="333333"/>
                </a:solidFill>
                <a:latin typeface="Arial MT"/>
                <a:cs typeface="Arial MT"/>
              </a:rPr>
              <a:t> Histiocytosis,</a:t>
            </a:r>
            <a:r>
              <a:rPr sz="28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3333"/>
                </a:solidFill>
                <a:latin typeface="Arial MT"/>
                <a:cs typeface="Arial MT"/>
              </a:rPr>
              <a:t>leukemia, lymphoma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3437966"/>
            <a:ext cx="8560435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indent="-125095">
              <a:lnSpc>
                <a:spcPct val="100000"/>
              </a:lnSpc>
              <a:spcBef>
                <a:spcPts val="95"/>
              </a:spcBef>
              <a:buClr>
                <a:srgbClr val="00AFEF"/>
              </a:buClr>
              <a:buSzPct val="96428"/>
              <a:buFont typeface="Arial MT"/>
              <a:buChar char="•"/>
              <a:tabLst>
                <a:tab pos="137795" algn="l"/>
                <a:tab pos="1735455" algn="l"/>
              </a:tabLst>
            </a:pPr>
            <a:r>
              <a:rPr sz="2800" b="1" spc="-5" dirty="0">
                <a:solidFill>
                  <a:srgbClr val="333333"/>
                </a:solidFill>
                <a:latin typeface="Arial"/>
                <a:cs typeface="Arial"/>
              </a:rPr>
              <a:t>Surgical	</a:t>
            </a:r>
            <a:r>
              <a:rPr sz="2800" b="1" dirty="0">
                <a:solidFill>
                  <a:srgbClr val="333333"/>
                </a:solidFill>
                <a:latin typeface="Arial"/>
                <a:cs typeface="Arial"/>
              </a:rPr>
              <a:t>treatment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AFEF"/>
              </a:buClr>
              <a:buFont typeface="Arial MT"/>
              <a:buChar char="•"/>
            </a:pPr>
            <a:endParaRPr sz="2900">
              <a:latin typeface="Arial"/>
              <a:cs typeface="Arial"/>
            </a:endParaRPr>
          </a:p>
          <a:p>
            <a:pPr marL="654050" marR="5080" lvl="1">
              <a:lnSpc>
                <a:spcPct val="100000"/>
              </a:lnSpc>
              <a:buClr>
                <a:srgbClr val="4F81BC"/>
              </a:buClr>
              <a:buSzPct val="96428"/>
              <a:buChar char="•"/>
              <a:tabLst>
                <a:tab pos="779780" algn="l"/>
              </a:tabLst>
            </a:pP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Kasai</a:t>
            </a:r>
            <a:r>
              <a:rPr sz="2800" dirty="0">
                <a:solidFill>
                  <a:srgbClr val="333333"/>
                </a:solidFill>
                <a:latin typeface="Arial MT"/>
                <a:cs typeface="Arial MT"/>
              </a:rPr>
              <a:t> portoenterostomy</a:t>
            </a:r>
            <a:r>
              <a:rPr sz="2800" spc="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33333"/>
                </a:solidFill>
                <a:latin typeface="Arial MT"/>
                <a:cs typeface="Arial MT"/>
              </a:rPr>
              <a:t>for </a:t>
            </a:r>
            <a:r>
              <a:rPr sz="2400" spc="-5" dirty="0">
                <a:solidFill>
                  <a:srgbClr val="333333"/>
                </a:solidFill>
                <a:latin typeface="Arial MT"/>
                <a:cs typeface="Arial MT"/>
              </a:rPr>
              <a:t>biliary</a:t>
            </a:r>
            <a:r>
              <a:rPr sz="2400" spc="3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Arial MT"/>
                <a:cs typeface="Arial MT"/>
              </a:rPr>
              <a:t>atresia </a:t>
            </a:r>
            <a:r>
              <a:rPr sz="2800" dirty="0">
                <a:solidFill>
                  <a:srgbClr val="333333"/>
                </a:solidFill>
                <a:latin typeface="Arial MT"/>
                <a:cs typeface="Arial MT"/>
              </a:rPr>
              <a:t>has</a:t>
            </a:r>
            <a:r>
              <a:rPr sz="28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3333"/>
                </a:solidFill>
                <a:latin typeface="Arial MT"/>
                <a:cs typeface="Arial MT"/>
              </a:rPr>
              <a:t>better </a:t>
            </a:r>
            <a:r>
              <a:rPr sz="2800" spc="-76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3333"/>
                </a:solidFill>
                <a:latin typeface="Arial MT"/>
                <a:cs typeface="Arial MT"/>
              </a:rPr>
              <a:t>outcome</a:t>
            </a: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3333"/>
                </a:solidFill>
                <a:latin typeface="Arial MT"/>
                <a:cs typeface="Arial MT"/>
              </a:rPr>
              <a:t>if done</a:t>
            </a:r>
            <a:r>
              <a:rPr sz="28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3333"/>
                </a:solidFill>
                <a:latin typeface="Arial MT"/>
                <a:cs typeface="Arial MT"/>
              </a:rPr>
              <a:t>before 60</a:t>
            </a:r>
            <a:r>
              <a:rPr sz="28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3333"/>
                </a:solidFill>
                <a:latin typeface="Arial MT"/>
                <a:cs typeface="Arial MT"/>
              </a:rPr>
              <a:t>days</a:t>
            </a:r>
            <a:r>
              <a:rPr sz="28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333333"/>
                </a:solidFill>
                <a:latin typeface="Arial MT"/>
                <a:cs typeface="Arial MT"/>
              </a:rPr>
              <a:t>of</a:t>
            </a:r>
            <a:r>
              <a:rPr sz="2800" spc="-5" dirty="0">
                <a:solidFill>
                  <a:srgbClr val="333333"/>
                </a:solidFill>
                <a:latin typeface="Arial MT"/>
                <a:cs typeface="Arial MT"/>
              </a:rPr>
              <a:t> age</a:t>
            </a:r>
            <a:endParaRPr sz="2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4368607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2950" y="9855"/>
            <a:ext cx="36296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omic Sans MS"/>
                <a:cs typeface="Comic Sans MS"/>
              </a:rPr>
              <a:t>CASE</a:t>
            </a:r>
            <a:r>
              <a:rPr sz="3600" spc="-90" dirty="0">
                <a:latin typeface="Comic Sans MS"/>
                <a:cs typeface="Comic Sans MS"/>
              </a:rPr>
              <a:t> </a:t>
            </a:r>
            <a:r>
              <a:rPr sz="3600" spc="-5" dirty="0">
                <a:latin typeface="Comic Sans MS"/>
                <a:cs typeface="Comic Sans MS"/>
              </a:rPr>
              <a:t>HISTORY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985898"/>
            <a:ext cx="818260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3600" dirty="0">
                <a:solidFill>
                  <a:srgbClr val="5F497A"/>
                </a:solidFill>
                <a:latin typeface="Comic Sans MS"/>
                <a:cs typeface="Comic Sans MS"/>
              </a:rPr>
              <a:t>A</a:t>
            </a:r>
            <a:r>
              <a:rPr sz="3600" spc="-2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600" spc="-10" dirty="0">
                <a:solidFill>
                  <a:srgbClr val="5F497A"/>
                </a:solidFill>
                <a:latin typeface="Comic Sans MS"/>
                <a:cs typeface="Comic Sans MS"/>
              </a:rPr>
              <a:t>three</a:t>
            </a:r>
            <a:r>
              <a:rPr sz="3600" spc="-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600" dirty="0">
                <a:solidFill>
                  <a:srgbClr val="5F497A"/>
                </a:solidFill>
                <a:latin typeface="Comic Sans MS"/>
                <a:cs typeface="Comic Sans MS"/>
              </a:rPr>
              <a:t>years</a:t>
            </a:r>
            <a:r>
              <a:rPr sz="3600" spc="-1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600" dirty="0">
                <a:solidFill>
                  <a:srgbClr val="5F497A"/>
                </a:solidFill>
                <a:latin typeface="Comic Sans MS"/>
                <a:cs typeface="Comic Sans MS"/>
              </a:rPr>
              <a:t>old</a:t>
            </a:r>
            <a:r>
              <a:rPr sz="3600" spc="-2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600" spc="-5" dirty="0">
                <a:solidFill>
                  <a:srgbClr val="5F497A"/>
                </a:solidFill>
                <a:latin typeface="Comic Sans MS"/>
                <a:cs typeface="Comic Sans MS"/>
              </a:rPr>
              <a:t>first</a:t>
            </a:r>
            <a:r>
              <a:rPr sz="3600" spc="-2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600" dirty="0">
                <a:solidFill>
                  <a:srgbClr val="5F497A"/>
                </a:solidFill>
                <a:latin typeface="Comic Sans MS"/>
                <a:cs typeface="Comic Sans MS"/>
              </a:rPr>
              <a:t>order</a:t>
            </a:r>
            <a:r>
              <a:rPr sz="3600" spc="-3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600" spc="-5" dirty="0">
                <a:solidFill>
                  <a:srgbClr val="5F497A"/>
                </a:solidFill>
                <a:latin typeface="Comic Sans MS"/>
                <a:cs typeface="Comic Sans MS"/>
              </a:rPr>
              <a:t>female </a:t>
            </a:r>
            <a:r>
              <a:rPr sz="3600" spc="-106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600" dirty="0">
                <a:solidFill>
                  <a:srgbClr val="5F497A"/>
                </a:solidFill>
                <a:latin typeface="Comic Sans MS"/>
                <a:cs typeface="Comic Sans MS"/>
              </a:rPr>
              <a:t>child</a:t>
            </a:r>
            <a:endParaRPr sz="36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39" y="4509592"/>
            <a:ext cx="856742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304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81000" algn="l"/>
                <a:tab pos="2333625" algn="l"/>
                <a:tab pos="3698875" algn="l"/>
              </a:tabLst>
            </a:pPr>
            <a:r>
              <a:rPr sz="3600" spc="-5" dirty="0">
                <a:solidFill>
                  <a:srgbClr val="5F497A"/>
                </a:solidFill>
                <a:latin typeface="Comic Sans MS"/>
                <a:cs typeface="Comic Sans MS"/>
              </a:rPr>
              <a:t>Born</a:t>
            </a:r>
            <a:r>
              <a:rPr sz="360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600" spc="-5" dirty="0">
                <a:solidFill>
                  <a:srgbClr val="5F497A"/>
                </a:solidFill>
                <a:latin typeface="Comic Sans MS"/>
                <a:cs typeface="Comic Sans MS"/>
              </a:rPr>
              <a:t>out	</a:t>
            </a:r>
            <a:r>
              <a:rPr sz="3600" dirty="0">
                <a:solidFill>
                  <a:srgbClr val="5F497A"/>
                </a:solidFill>
                <a:latin typeface="Comic Sans MS"/>
                <a:cs typeface="Comic Sans MS"/>
              </a:rPr>
              <a:t>of</a:t>
            </a:r>
            <a:r>
              <a:rPr sz="3600" spc="-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600" dirty="0">
                <a:solidFill>
                  <a:srgbClr val="5F497A"/>
                </a:solidFill>
                <a:latin typeface="Comic Sans MS"/>
                <a:cs typeface="Comic Sans MS"/>
              </a:rPr>
              <a:t>2</a:t>
            </a:r>
            <a:r>
              <a:rPr sz="3600" baseline="25462" dirty="0">
                <a:solidFill>
                  <a:srgbClr val="5F497A"/>
                </a:solidFill>
                <a:latin typeface="Comic Sans MS"/>
                <a:cs typeface="Comic Sans MS"/>
              </a:rPr>
              <a:t>nd	</a:t>
            </a:r>
            <a:r>
              <a:rPr sz="3600" spc="-10" dirty="0">
                <a:solidFill>
                  <a:srgbClr val="5F497A"/>
                </a:solidFill>
                <a:latin typeface="Comic Sans MS"/>
                <a:cs typeface="Comic Sans MS"/>
              </a:rPr>
              <a:t>degree</a:t>
            </a:r>
            <a:r>
              <a:rPr sz="3600" spc="-6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600" dirty="0">
                <a:solidFill>
                  <a:srgbClr val="5F497A"/>
                </a:solidFill>
                <a:latin typeface="Comic Sans MS"/>
                <a:cs typeface="Comic Sans MS"/>
              </a:rPr>
              <a:t>consanguineous </a:t>
            </a:r>
            <a:r>
              <a:rPr sz="3600" spc="-106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600" dirty="0">
                <a:solidFill>
                  <a:srgbClr val="5F497A"/>
                </a:solidFill>
                <a:latin typeface="Comic Sans MS"/>
                <a:cs typeface="Comic Sans MS"/>
              </a:rPr>
              <a:t>marriage</a:t>
            </a:r>
            <a:endParaRPr sz="360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5968716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0"/>
            <a:ext cx="51466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05610" algn="l"/>
              </a:tabLst>
            </a:pPr>
            <a:r>
              <a:rPr sz="2500" b="0" spc="-5" dirty="0">
                <a:solidFill>
                  <a:srgbClr val="5F497A"/>
                </a:solidFill>
                <a:latin typeface="Comic Sans MS"/>
                <a:cs typeface="Comic Sans MS"/>
              </a:rPr>
              <a:t>presented	</a:t>
            </a:r>
            <a:r>
              <a:rPr sz="2500" b="0" spc="-10" dirty="0">
                <a:solidFill>
                  <a:srgbClr val="5F497A"/>
                </a:solidFill>
                <a:latin typeface="Comic Sans MS"/>
                <a:cs typeface="Comic Sans MS"/>
              </a:rPr>
              <a:t>with</a:t>
            </a:r>
            <a:r>
              <a:rPr sz="2500" b="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500" b="0" spc="-5" dirty="0">
                <a:solidFill>
                  <a:srgbClr val="5F497A"/>
                </a:solidFill>
                <a:latin typeface="Comic Sans MS"/>
                <a:cs typeface="Comic Sans MS"/>
              </a:rPr>
              <a:t>chief</a:t>
            </a:r>
            <a:r>
              <a:rPr sz="2500" b="0" spc="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500" b="0" spc="-5" dirty="0">
                <a:solidFill>
                  <a:srgbClr val="5F497A"/>
                </a:solidFill>
                <a:latin typeface="Comic Sans MS"/>
                <a:cs typeface="Comic Sans MS"/>
              </a:rPr>
              <a:t>complaint of</a:t>
            </a:r>
            <a:endParaRPr sz="25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468881"/>
            <a:ext cx="7112634" cy="4598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9580" indent="-43751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49580" algn="l"/>
                <a:tab pos="450215" algn="l"/>
              </a:tabLst>
            </a:pPr>
            <a:r>
              <a:rPr sz="2500" spc="-10" dirty="0">
                <a:solidFill>
                  <a:srgbClr val="5F497A"/>
                </a:solidFill>
                <a:latin typeface="Comic Sans MS"/>
                <a:cs typeface="Comic Sans MS"/>
              </a:rPr>
              <a:t>Distension</a:t>
            </a:r>
            <a:r>
              <a:rPr sz="2500" spc="3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500" spc="-5" dirty="0">
                <a:solidFill>
                  <a:srgbClr val="5F497A"/>
                </a:solidFill>
                <a:latin typeface="Comic Sans MS"/>
                <a:cs typeface="Comic Sans MS"/>
              </a:rPr>
              <a:t>of</a:t>
            </a:r>
            <a:r>
              <a:rPr sz="2500" spc="2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500" spc="-10" dirty="0">
                <a:solidFill>
                  <a:srgbClr val="5F497A"/>
                </a:solidFill>
                <a:latin typeface="Comic Sans MS"/>
                <a:cs typeface="Comic Sans MS"/>
              </a:rPr>
              <a:t>abdomen</a:t>
            </a:r>
            <a:r>
              <a:rPr sz="2500" spc="2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500" spc="-5" dirty="0">
                <a:solidFill>
                  <a:srgbClr val="5F497A"/>
                </a:solidFill>
                <a:latin typeface="Comic Sans MS"/>
                <a:cs typeface="Comic Sans MS"/>
              </a:rPr>
              <a:t>since</a:t>
            </a:r>
            <a:r>
              <a:rPr sz="2500" spc="1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500" spc="-5" dirty="0">
                <a:solidFill>
                  <a:srgbClr val="5F497A"/>
                </a:solidFill>
                <a:latin typeface="Comic Sans MS"/>
                <a:cs typeface="Comic Sans MS"/>
              </a:rPr>
              <a:t>4months</a:t>
            </a:r>
            <a:r>
              <a:rPr sz="2500" spc="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500" spc="-5" dirty="0">
                <a:solidFill>
                  <a:srgbClr val="5F497A"/>
                </a:solidFill>
                <a:latin typeface="Comic Sans MS"/>
                <a:cs typeface="Comic Sans MS"/>
              </a:rPr>
              <a:t>of</a:t>
            </a:r>
            <a:r>
              <a:rPr sz="2500" spc="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500" spc="-10" dirty="0">
                <a:solidFill>
                  <a:srgbClr val="5F497A"/>
                </a:solidFill>
                <a:latin typeface="Comic Sans MS"/>
                <a:cs typeface="Comic Sans MS"/>
              </a:rPr>
              <a:t>age.</a:t>
            </a:r>
            <a:endParaRPr sz="2500">
              <a:latin typeface="Comic Sans MS"/>
              <a:cs typeface="Comic Sans MS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•"/>
              <a:tabLst>
                <a:tab pos="756285" algn="l"/>
                <a:tab pos="756920" algn="l"/>
              </a:tabLst>
            </a:pPr>
            <a:r>
              <a:rPr sz="2500" spc="-5" dirty="0">
                <a:solidFill>
                  <a:srgbClr val="5F497A"/>
                </a:solidFill>
                <a:latin typeface="Comic Sans MS"/>
                <a:cs typeface="Comic Sans MS"/>
              </a:rPr>
              <a:t>No</a:t>
            </a:r>
            <a:r>
              <a:rPr sz="2500" spc="-4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500" spc="-10" dirty="0">
                <a:solidFill>
                  <a:srgbClr val="5F497A"/>
                </a:solidFill>
                <a:latin typeface="Comic Sans MS"/>
                <a:cs typeface="Comic Sans MS"/>
              </a:rPr>
              <a:t>h/o:</a:t>
            </a:r>
            <a:endParaRPr sz="2500">
              <a:latin typeface="Comic Sans MS"/>
              <a:cs typeface="Comic Sans MS"/>
            </a:endParaRPr>
          </a:p>
          <a:p>
            <a:pPr marL="756285" indent="-287020">
              <a:lnSpc>
                <a:spcPct val="100000"/>
              </a:lnSpc>
              <a:spcBef>
                <a:spcPts val="3000"/>
              </a:spcBef>
              <a:buFont typeface="Arial MT"/>
              <a:buChar char="–"/>
              <a:tabLst>
                <a:tab pos="756920" algn="l"/>
              </a:tabLst>
            </a:pPr>
            <a:r>
              <a:rPr sz="2500" spc="-10" dirty="0">
                <a:solidFill>
                  <a:srgbClr val="5F497A"/>
                </a:solidFill>
                <a:latin typeface="Comic Sans MS"/>
                <a:cs typeface="Comic Sans MS"/>
              </a:rPr>
              <a:t>Jaundice,</a:t>
            </a:r>
            <a:r>
              <a:rPr sz="250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500" spc="-5" dirty="0">
                <a:solidFill>
                  <a:srgbClr val="5F497A"/>
                </a:solidFill>
                <a:latin typeface="Comic Sans MS"/>
                <a:cs typeface="Comic Sans MS"/>
              </a:rPr>
              <a:t>edema</a:t>
            </a:r>
            <a:endParaRPr sz="2500">
              <a:latin typeface="Comic Sans MS"/>
              <a:cs typeface="Comic Sans MS"/>
            </a:endParaRPr>
          </a:p>
          <a:p>
            <a:pPr marL="756285" indent="-287020">
              <a:lnSpc>
                <a:spcPct val="100000"/>
              </a:lnSpc>
              <a:spcBef>
                <a:spcPts val="3000"/>
              </a:spcBef>
              <a:buFont typeface="Arial MT"/>
              <a:buChar char="–"/>
              <a:tabLst>
                <a:tab pos="756920" algn="l"/>
              </a:tabLst>
            </a:pPr>
            <a:r>
              <a:rPr sz="2500" spc="-5" dirty="0">
                <a:solidFill>
                  <a:srgbClr val="5F497A"/>
                </a:solidFill>
                <a:latin typeface="Comic Sans MS"/>
                <a:cs typeface="Comic Sans MS"/>
              </a:rPr>
              <a:t>Change</a:t>
            </a:r>
            <a:r>
              <a:rPr sz="2500" spc="3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500" spc="-5" dirty="0">
                <a:solidFill>
                  <a:srgbClr val="5F497A"/>
                </a:solidFill>
                <a:latin typeface="Comic Sans MS"/>
                <a:cs typeface="Comic Sans MS"/>
              </a:rPr>
              <a:t>in</a:t>
            </a:r>
            <a:r>
              <a:rPr sz="2500" spc="-10" dirty="0">
                <a:solidFill>
                  <a:srgbClr val="5F497A"/>
                </a:solidFill>
                <a:latin typeface="Comic Sans MS"/>
                <a:cs typeface="Comic Sans MS"/>
              </a:rPr>
              <a:t> bowel</a:t>
            </a:r>
            <a:r>
              <a:rPr sz="2500" spc="4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500" spc="-10" dirty="0">
                <a:solidFill>
                  <a:srgbClr val="5F497A"/>
                </a:solidFill>
                <a:latin typeface="Comic Sans MS"/>
                <a:cs typeface="Comic Sans MS"/>
              </a:rPr>
              <a:t>pattern</a:t>
            </a:r>
            <a:r>
              <a:rPr sz="2500" spc="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500" spc="-5" dirty="0">
                <a:solidFill>
                  <a:srgbClr val="5F497A"/>
                </a:solidFill>
                <a:latin typeface="Comic Sans MS"/>
                <a:cs typeface="Comic Sans MS"/>
              </a:rPr>
              <a:t>,</a:t>
            </a:r>
            <a:r>
              <a:rPr sz="2500" spc="-10" dirty="0">
                <a:solidFill>
                  <a:srgbClr val="5F497A"/>
                </a:solidFill>
                <a:latin typeface="Comic Sans MS"/>
                <a:cs typeface="Comic Sans MS"/>
              </a:rPr>
              <a:t> weight</a:t>
            </a:r>
            <a:r>
              <a:rPr sz="2500" spc="3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500" spc="-5" dirty="0">
                <a:solidFill>
                  <a:srgbClr val="5F497A"/>
                </a:solidFill>
                <a:latin typeface="Comic Sans MS"/>
                <a:cs typeface="Comic Sans MS"/>
              </a:rPr>
              <a:t>loss</a:t>
            </a:r>
            <a:endParaRPr sz="2500">
              <a:latin typeface="Comic Sans MS"/>
              <a:cs typeface="Comic Sans MS"/>
            </a:endParaRPr>
          </a:p>
          <a:p>
            <a:pPr marL="354965" marR="259715" indent="-354965">
              <a:lnSpc>
                <a:spcPct val="200100"/>
              </a:lnSpc>
              <a:spcBef>
                <a:spcPts val="30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500" spc="-5" dirty="0">
                <a:solidFill>
                  <a:srgbClr val="5F497A"/>
                </a:solidFill>
                <a:latin typeface="Comic Sans MS"/>
                <a:cs typeface="Comic Sans MS"/>
              </a:rPr>
              <a:t>Past</a:t>
            </a:r>
            <a:r>
              <a:rPr sz="250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500" spc="-10" dirty="0">
                <a:solidFill>
                  <a:srgbClr val="5F497A"/>
                </a:solidFill>
                <a:latin typeface="Comic Sans MS"/>
                <a:cs typeface="Comic Sans MS"/>
              </a:rPr>
              <a:t>h/o:at</a:t>
            </a:r>
            <a:r>
              <a:rPr sz="2500" spc="2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500" spc="-5" dirty="0">
                <a:solidFill>
                  <a:srgbClr val="5F497A"/>
                </a:solidFill>
                <a:latin typeface="Comic Sans MS"/>
                <a:cs typeface="Comic Sans MS"/>
              </a:rPr>
              <a:t>4 months</a:t>
            </a:r>
            <a:r>
              <a:rPr sz="2500" spc="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500" spc="-5" dirty="0">
                <a:solidFill>
                  <a:srgbClr val="5F497A"/>
                </a:solidFill>
                <a:latin typeface="Comic Sans MS"/>
                <a:cs typeface="Comic Sans MS"/>
              </a:rPr>
              <a:t>of</a:t>
            </a:r>
            <a:r>
              <a:rPr sz="2500" spc="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500" spc="-10" dirty="0">
                <a:solidFill>
                  <a:srgbClr val="5F497A"/>
                </a:solidFill>
                <a:latin typeface="Comic Sans MS"/>
                <a:cs typeface="Comic Sans MS"/>
              </a:rPr>
              <a:t>age</a:t>
            </a:r>
            <a:r>
              <a:rPr sz="2500" spc="1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500" spc="-5" dirty="0">
                <a:solidFill>
                  <a:srgbClr val="5F497A"/>
                </a:solidFill>
                <a:latin typeface="Comic Sans MS"/>
                <a:cs typeface="Comic Sans MS"/>
              </a:rPr>
              <a:t>child</a:t>
            </a:r>
            <a:r>
              <a:rPr sz="2500" spc="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500" spc="-10" dirty="0">
                <a:solidFill>
                  <a:srgbClr val="5F497A"/>
                </a:solidFill>
                <a:latin typeface="Comic Sans MS"/>
                <a:cs typeface="Comic Sans MS"/>
              </a:rPr>
              <a:t>developed </a:t>
            </a:r>
            <a:r>
              <a:rPr sz="2500" spc="-73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500" spc="-5" dirty="0">
                <a:solidFill>
                  <a:srgbClr val="5F497A"/>
                </a:solidFill>
                <a:latin typeface="Comic Sans MS"/>
                <a:cs typeface="Comic Sans MS"/>
              </a:rPr>
              <a:t>convulsions-</a:t>
            </a:r>
            <a:endParaRPr sz="2500">
              <a:latin typeface="Comic Sans MS"/>
              <a:cs typeface="Comic Sans MS"/>
            </a:endParaRPr>
          </a:p>
          <a:p>
            <a:pPr marL="1632585">
              <a:lnSpc>
                <a:spcPct val="100000"/>
              </a:lnSpc>
            </a:pPr>
            <a:r>
              <a:rPr sz="2500" spc="-10" dirty="0">
                <a:solidFill>
                  <a:srgbClr val="5F497A"/>
                </a:solidFill>
                <a:latin typeface="Comic Sans MS"/>
                <a:cs typeface="Comic Sans MS"/>
              </a:rPr>
              <a:t>fever</a:t>
            </a:r>
            <a:endParaRPr sz="250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52251733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224" y="597153"/>
            <a:ext cx="17164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solidFill>
                  <a:srgbClr val="5F497A"/>
                </a:solidFill>
                <a:latin typeface="Comic Sans MS"/>
                <a:cs typeface="Comic Sans MS"/>
              </a:rPr>
              <a:t>vomi</a:t>
            </a:r>
            <a:r>
              <a:rPr sz="3200" b="0" spc="5" dirty="0">
                <a:solidFill>
                  <a:srgbClr val="5F497A"/>
                </a:solidFill>
                <a:latin typeface="Comic Sans MS"/>
                <a:cs typeface="Comic Sans MS"/>
              </a:rPr>
              <a:t>t</a:t>
            </a:r>
            <a:r>
              <a:rPr sz="3200" b="0" spc="-5" dirty="0">
                <a:solidFill>
                  <a:srgbClr val="5F497A"/>
                </a:solidFill>
                <a:latin typeface="Comic Sans MS"/>
                <a:cs typeface="Comic Sans MS"/>
              </a:rPr>
              <a:t>i</a:t>
            </a:r>
            <a:r>
              <a:rPr sz="3200" b="0" spc="5" dirty="0">
                <a:solidFill>
                  <a:srgbClr val="5F497A"/>
                </a:solidFill>
                <a:latin typeface="Comic Sans MS"/>
                <a:cs typeface="Comic Sans MS"/>
              </a:rPr>
              <a:t>n</a:t>
            </a:r>
            <a:r>
              <a:rPr sz="3200" b="0" dirty="0">
                <a:solidFill>
                  <a:srgbClr val="5F497A"/>
                </a:solidFill>
                <a:latin typeface="Comic Sans MS"/>
                <a:cs typeface="Comic Sans MS"/>
              </a:rPr>
              <a:t>g,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85821"/>
            <a:ext cx="7919084" cy="213677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865"/>
              </a:spcBef>
              <a:buFont typeface="Arial MT"/>
              <a:buChar char="–"/>
              <a:tabLst>
                <a:tab pos="299720" algn="l"/>
              </a:tabLst>
            </a:pP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Altered</a:t>
            </a:r>
            <a:r>
              <a:rPr sz="3200" spc="-3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sensorium</a:t>
            </a:r>
            <a:endParaRPr sz="3200">
              <a:latin typeface="Comic Sans MS"/>
              <a:cs typeface="Comic Sans MS"/>
            </a:endParaRPr>
          </a:p>
          <a:p>
            <a:pPr marL="299085" indent="-287020">
              <a:lnSpc>
                <a:spcPct val="100000"/>
              </a:lnSpc>
              <a:spcBef>
                <a:spcPts val="765"/>
              </a:spcBef>
              <a:buFont typeface="Arial MT"/>
              <a:buChar char="–"/>
              <a:tabLst>
                <a:tab pos="299720" algn="l"/>
              </a:tabLst>
            </a:pP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Breathlessness</a:t>
            </a:r>
            <a:endParaRPr sz="3200">
              <a:latin typeface="Comic Sans MS"/>
              <a:cs typeface="Comic Sans MS"/>
            </a:endParaRPr>
          </a:p>
          <a:p>
            <a:pPr marL="299085" marR="5080" indent="-287020">
              <a:lnSpc>
                <a:spcPct val="100000"/>
              </a:lnSpc>
              <a:spcBef>
                <a:spcPts val="690"/>
              </a:spcBef>
              <a:buClr>
                <a:srgbClr val="5F497A"/>
              </a:buClr>
              <a:buFont typeface="Arial MT"/>
              <a:buChar char="–"/>
              <a:tabLst>
                <a:tab pos="299720" algn="l"/>
                <a:tab pos="2722880" algn="l"/>
              </a:tabLst>
            </a:pPr>
            <a:r>
              <a:rPr sz="2800" spc="-10" dirty="0">
                <a:solidFill>
                  <a:srgbClr val="9BBA58"/>
                </a:solidFill>
                <a:latin typeface="Comic Sans MS"/>
                <a:cs typeface="Comic Sans MS"/>
              </a:rPr>
              <a:t>Subsequently	</a:t>
            </a:r>
            <a:r>
              <a:rPr sz="2800" spc="-5" dirty="0">
                <a:solidFill>
                  <a:srgbClr val="5F497A"/>
                </a:solidFill>
                <a:latin typeface="Comic Sans MS"/>
                <a:cs typeface="Comic Sans MS"/>
              </a:rPr>
              <a:t>she had</a:t>
            </a:r>
            <a:r>
              <a:rPr sz="28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5F497A"/>
                </a:solidFill>
                <a:latin typeface="Comic Sans MS"/>
                <a:cs typeface="Comic Sans MS"/>
              </a:rPr>
              <a:t>8-10</a:t>
            </a:r>
            <a:r>
              <a:rPr sz="2800" spc="1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5F497A"/>
                </a:solidFill>
                <a:latin typeface="Comic Sans MS"/>
                <a:cs typeface="Comic Sans MS"/>
              </a:rPr>
              <a:t>admissions</a:t>
            </a:r>
            <a:r>
              <a:rPr sz="2800" spc="4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5F497A"/>
                </a:solidFill>
                <a:latin typeface="Comic Sans MS"/>
                <a:cs typeface="Comic Sans MS"/>
              </a:rPr>
              <a:t>for </a:t>
            </a:r>
            <a:r>
              <a:rPr sz="2800" spc="-5" dirty="0">
                <a:solidFill>
                  <a:srgbClr val="5F497A"/>
                </a:solidFill>
                <a:latin typeface="Comic Sans MS"/>
                <a:cs typeface="Comic Sans MS"/>
              </a:rPr>
              <a:t> severe</a:t>
            </a:r>
            <a:r>
              <a:rPr sz="2800" spc="3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800" i="1" spc="-5" dirty="0">
                <a:solidFill>
                  <a:srgbClr val="9BBA58"/>
                </a:solidFill>
                <a:latin typeface="Comic Sans MS"/>
                <a:cs typeface="Comic Sans MS"/>
              </a:rPr>
              <a:t>metabolic</a:t>
            </a:r>
            <a:r>
              <a:rPr sz="2800" i="1" spc="35" dirty="0">
                <a:solidFill>
                  <a:srgbClr val="9BBA58"/>
                </a:solidFill>
                <a:latin typeface="Comic Sans MS"/>
                <a:cs typeface="Comic Sans MS"/>
              </a:rPr>
              <a:t> </a:t>
            </a:r>
            <a:r>
              <a:rPr sz="2800" i="1" spc="-5" dirty="0">
                <a:solidFill>
                  <a:srgbClr val="9BBA58"/>
                </a:solidFill>
                <a:latin typeface="Comic Sans MS"/>
                <a:cs typeface="Comic Sans MS"/>
              </a:rPr>
              <a:t>acidosis</a:t>
            </a:r>
            <a:r>
              <a:rPr sz="2800" spc="-5" dirty="0">
                <a:solidFill>
                  <a:srgbClr val="9BBA58"/>
                </a:solidFill>
                <a:latin typeface="Comic Sans MS"/>
                <a:cs typeface="Comic Sans MS"/>
              </a:rPr>
              <a:t>,</a:t>
            </a:r>
            <a:r>
              <a:rPr sz="2800" spc="40" dirty="0">
                <a:solidFill>
                  <a:srgbClr val="9BBA58"/>
                </a:solidFill>
                <a:latin typeface="Comic Sans MS"/>
                <a:cs typeface="Comic Sans MS"/>
              </a:rPr>
              <a:t> </a:t>
            </a:r>
            <a:r>
              <a:rPr sz="2800" spc="-10" dirty="0">
                <a:solidFill>
                  <a:srgbClr val="5F497A"/>
                </a:solidFill>
                <a:latin typeface="Comic Sans MS"/>
                <a:cs typeface="Comic Sans MS"/>
              </a:rPr>
              <a:t>with</a:t>
            </a:r>
            <a:r>
              <a:rPr sz="2800" spc="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5F497A"/>
                </a:solidFill>
                <a:latin typeface="Comic Sans MS"/>
                <a:cs typeface="Comic Sans MS"/>
              </a:rPr>
              <a:t>hypoglycaemia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4369917"/>
            <a:ext cx="5880100" cy="118745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9BBA58"/>
                </a:solidFill>
                <a:latin typeface="Comic Sans MS"/>
                <a:cs typeface="Comic Sans MS"/>
              </a:rPr>
              <a:t>Birth</a:t>
            </a:r>
            <a:r>
              <a:rPr sz="3200" spc="-40" dirty="0">
                <a:solidFill>
                  <a:srgbClr val="9BBA58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9BBA58"/>
                </a:solidFill>
                <a:latin typeface="Comic Sans MS"/>
                <a:cs typeface="Comic Sans MS"/>
              </a:rPr>
              <a:t>history:</a:t>
            </a:r>
            <a:endParaRPr sz="3200">
              <a:latin typeface="Comic Sans MS"/>
              <a:cs typeface="Comic Sans MS"/>
            </a:endParaRPr>
          </a:p>
          <a:p>
            <a:pPr marL="469900">
              <a:lnSpc>
                <a:spcPct val="100000"/>
              </a:lnSpc>
              <a:spcBef>
                <a:spcPts val="735"/>
              </a:spcBef>
            </a:pPr>
            <a:r>
              <a:rPr sz="3200" dirty="0">
                <a:solidFill>
                  <a:srgbClr val="5F497A"/>
                </a:solidFill>
                <a:latin typeface="Arial MT"/>
                <a:cs typeface="Arial MT"/>
              </a:rPr>
              <a:t>–</a:t>
            </a:r>
            <a:r>
              <a:rPr sz="3200" spc="-415" dirty="0">
                <a:solidFill>
                  <a:srgbClr val="5F497A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Full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term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, 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n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ormal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deli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v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ered</a:t>
            </a:r>
            <a:endParaRPr sz="320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12008851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" y="0"/>
            <a:ext cx="8505190" cy="568007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869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3200" dirty="0">
                <a:solidFill>
                  <a:srgbClr val="9BBA58"/>
                </a:solidFill>
                <a:latin typeface="Comic Sans MS"/>
                <a:cs typeface="Comic Sans MS"/>
              </a:rPr>
              <a:t>Development</a:t>
            </a:r>
            <a:r>
              <a:rPr sz="3200" spc="-30" dirty="0">
                <a:solidFill>
                  <a:srgbClr val="9BBA58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9BBA58"/>
                </a:solidFill>
                <a:latin typeface="Comic Sans MS"/>
                <a:cs typeface="Comic Sans MS"/>
              </a:rPr>
              <a:t>history</a:t>
            </a:r>
            <a:r>
              <a:rPr sz="3200" spc="-15" dirty="0">
                <a:solidFill>
                  <a:srgbClr val="9BBA58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9BBA58"/>
                </a:solidFill>
                <a:latin typeface="Comic Sans MS"/>
                <a:cs typeface="Comic Sans MS"/>
              </a:rPr>
              <a:t>:</a:t>
            </a:r>
            <a:endParaRPr sz="3200">
              <a:latin typeface="Comic Sans MS"/>
              <a:cs typeface="Comic Sans MS"/>
            </a:endParaRPr>
          </a:p>
          <a:p>
            <a:pPr marL="794385" lvl="1" indent="-287020">
              <a:lnSpc>
                <a:spcPct val="100000"/>
              </a:lnSpc>
              <a:spcBef>
                <a:spcPts val="770"/>
              </a:spcBef>
              <a:buFont typeface="Arial MT"/>
              <a:buChar char="–"/>
              <a:tabLst>
                <a:tab pos="795020" algn="l"/>
              </a:tabLst>
            </a:pP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Sat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without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 support at</a:t>
            </a:r>
            <a:r>
              <a:rPr sz="3200" spc="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the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 age of</a:t>
            </a:r>
            <a:r>
              <a:rPr sz="3200" spc="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1 year</a:t>
            </a:r>
            <a:endParaRPr sz="3200">
              <a:latin typeface="Comic Sans MS"/>
              <a:cs typeface="Comic Sans MS"/>
            </a:endParaRPr>
          </a:p>
          <a:p>
            <a:pPr marL="794385" lvl="1" indent="-287020">
              <a:lnSpc>
                <a:spcPct val="100000"/>
              </a:lnSpc>
              <a:spcBef>
                <a:spcPts val="770"/>
              </a:spcBef>
              <a:buFont typeface="Arial MT"/>
              <a:buChar char="–"/>
              <a:tabLst>
                <a:tab pos="795020" algn="l"/>
              </a:tabLst>
            </a:pP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Walked</a:t>
            </a:r>
            <a:r>
              <a:rPr sz="3200" spc="-3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unassisted</a:t>
            </a:r>
            <a:r>
              <a:rPr sz="3200" spc="-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at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the 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age</a:t>
            </a:r>
            <a:r>
              <a:rPr sz="3200" spc="-2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of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2 years</a:t>
            </a:r>
            <a:endParaRPr sz="3200">
              <a:latin typeface="Comic Sans MS"/>
              <a:cs typeface="Comic Sans M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F497A"/>
              </a:buClr>
              <a:buFont typeface="Arial MT"/>
              <a:buChar char="–"/>
            </a:pPr>
            <a:endParaRPr sz="3850">
              <a:latin typeface="Comic Sans MS"/>
              <a:cs typeface="Comic Sans MS"/>
            </a:endParaRPr>
          </a:p>
          <a:p>
            <a:pPr marL="393700" indent="-342900">
              <a:lnSpc>
                <a:spcPct val="100000"/>
              </a:lnSpc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3200" dirty="0">
                <a:solidFill>
                  <a:srgbClr val="9BBA58"/>
                </a:solidFill>
                <a:latin typeface="Comic Sans MS"/>
                <a:cs typeface="Comic Sans MS"/>
              </a:rPr>
              <a:t>On</a:t>
            </a:r>
            <a:r>
              <a:rPr sz="3200" spc="-25" dirty="0">
                <a:solidFill>
                  <a:srgbClr val="9BBA58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9BBA58"/>
                </a:solidFill>
                <a:latin typeface="Comic Sans MS"/>
                <a:cs typeface="Comic Sans MS"/>
              </a:rPr>
              <a:t>examination:</a:t>
            </a:r>
            <a:endParaRPr sz="3200">
              <a:latin typeface="Comic Sans MS"/>
              <a:cs typeface="Comic Sans MS"/>
            </a:endParaRPr>
          </a:p>
          <a:p>
            <a:pPr marL="794385" marR="930910" lvl="1" indent="-287020">
              <a:lnSpc>
                <a:spcPct val="100000"/>
              </a:lnSpc>
              <a:spcBef>
                <a:spcPts val="770"/>
              </a:spcBef>
              <a:buFont typeface="Arial MT"/>
              <a:buChar char="–"/>
              <a:tabLst>
                <a:tab pos="795020" algn="l"/>
              </a:tabLst>
            </a:pP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Weight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: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14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kg;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 Height: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84</a:t>
            </a:r>
            <a:r>
              <a:rPr sz="3200" spc="-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cm</a:t>
            </a:r>
            <a:r>
              <a:rPr sz="3200" spc="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(&lt;</a:t>
            </a:r>
            <a:r>
              <a:rPr sz="3200" spc="1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10" dirty="0">
                <a:solidFill>
                  <a:srgbClr val="5F497A"/>
                </a:solidFill>
                <a:latin typeface="Comic Sans MS"/>
                <a:cs typeface="Comic Sans MS"/>
              </a:rPr>
              <a:t>3</a:t>
            </a:r>
            <a:r>
              <a:rPr sz="3150" spc="15" baseline="25132" dirty="0">
                <a:solidFill>
                  <a:srgbClr val="5F497A"/>
                </a:solidFill>
                <a:latin typeface="Comic Sans MS"/>
                <a:cs typeface="Comic Sans MS"/>
              </a:rPr>
              <a:t>rd </a:t>
            </a:r>
            <a:r>
              <a:rPr sz="3150" spc="-914" baseline="25132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percentile)</a:t>
            </a:r>
            <a:endParaRPr sz="3200">
              <a:latin typeface="Comic Sans MS"/>
              <a:cs typeface="Comic Sans MS"/>
            </a:endParaRPr>
          </a:p>
          <a:p>
            <a:pPr marL="794385" lvl="1" indent="-287020">
              <a:lnSpc>
                <a:spcPct val="100000"/>
              </a:lnSpc>
              <a:spcBef>
                <a:spcPts val="770"/>
              </a:spcBef>
              <a:buFont typeface="Arial MT"/>
              <a:buChar char="–"/>
              <a:tabLst>
                <a:tab pos="795020" algn="l"/>
              </a:tabLst>
            </a:pP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Doll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like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face,</a:t>
            </a:r>
            <a:r>
              <a:rPr sz="3200" spc="-1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protuberant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abdomen</a:t>
            </a:r>
            <a:endParaRPr sz="3200">
              <a:latin typeface="Comic Sans MS"/>
              <a:cs typeface="Comic Sans MS"/>
            </a:endParaRPr>
          </a:p>
          <a:p>
            <a:pPr marL="794385" marR="2265680" lvl="1" indent="-287020">
              <a:lnSpc>
                <a:spcPts val="3810"/>
              </a:lnSpc>
              <a:spcBef>
                <a:spcPts val="894"/>
              </a:spcBef>
              <a:buFont typeface="Arial MT"/>
              <a:buChar char="–"/>
              <a:tabLst>
                <a:tab pos="795020" algn="l"/>
              </a:tabLst>
            </a:pP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No</a:t>
            </a:r>
            <a:r>
              <a:rPr sz="3200" spc="-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pallor,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cyanosis,</a:t>
            </a:r>
            <a:r>
              <a:rPr sz="3200" spc="1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clubbing, </a:t>
            </a:r>
            <a:r>
              <a:rPr sz="3200" spc="-944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lymphadenopathy,</a:t>
            </a:r>
            <a:r>
              <a:rPr sz="3200" spc="-5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icterus</a:t>
            </a:r>
            <a:endParaRPr sz="320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7345586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379"/>
            <a:ext cx="795210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5F497A"/>
                </a:solidFill>
                <a:latin typeface="Arial MT"/>
                <a:cs typeface="Arial MT"/>
              </a:rPr>
              <a:t>–</a:t>
            </a:r>
            <a:r>
              <a:rPr sz="3200" spc="-420" dirty="0">
                <a:solidFill>
                  <a:srgbClr val="5F497A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P/A: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huge</a:t>
            </a:r>
            <a:r>
              <a:rPr sz="3200" spc="-3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hepatomegaly</a:t>
            </a:r>
            <a:r>
              <a:rPr sz="3200" spc="-5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almost</a:t>
            </a:r>
            <a:r>
              <a:rPr sz="3200" spc="1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reaching </a:t>
            </a:r>
            <a:r>
              <a:rPr sz="3200" spc="-944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right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 lower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quadrant;</a:t>
            </a:r>
            <a:r>
              <a:rPr sz="3200" spc="-2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no</a:t>
            </a:r>
            <a:r>
              <a:rPr sz="3200" spc="-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splenomegaly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2255647"/>
            <a:ext cx="8531860" cy="33388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–"/>
              <a:tabLst>
                <a:tab pos="299720" algn="l"/>
                <a:tab pos="1646555" algn="l"/>
                <a:tab pos="3388360" algn="l"/>
                <a:tab pos="5030470" algn="l"/>
                <a:tab pos="6244590" algn="l"/>
                <a:tab pos="7277100" algn="l"/>
              </a:tabLst>
            </a:pP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CNS:	Nor</a:t>
            </a:r>
            <a:r>
              <a:rPr sz="3200" spc="-10" dirty="0">
                <a:solidFill>
                  <a:srgbClr val="5F497A"/>
                </a:solidFill>
                <a:latin typeface="Comic Sans MS"/>
                <a:cs typeface="Comic Sans MS"/>
              </a:rPr>
              <a:t>m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al	muscle	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ton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e	and	power, 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normal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deep tendon reflexes</a:t>
            </a:r>
            <a:endParaRPr sz="3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5F497A"/>
              </a:buClr>
              <a:buFont typeface="Arial MT"/>
              <a:buChar char="–"/>
            </a:pPr>
            <a:endParaRPr sz="3850">
              <a:latin typeface="Comic Sans MS"/>
              <a:cs typeface="Comic Sans MS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–"/>
              <a:tabLst>
                <a:tab pos="299720" algn="l"/>
              </a:tabLst>
            </a:pP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Other</a:t>
            </a:r>
            <a:r>
              <a:rPr sz="3200" spc="-2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systems: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NAD</a:t>
            </a:r>
            <a:endParaRPr sz="3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F497A"/>
              </a:buClr>
              <a:buFont typeface="Arial MT"/>
              <a:buChar char="–"/>
            </a:pPr>
            <a:endParaRPr sz="3800">
              <a:latin typeface="Comic Sans MS"/>
              <a:cs typeface="Comic Sans MS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–"/>
              <a:tabLst>
                <a:tab pos="299720" algn="l"/>
              </a:tabLst>
            </a:pP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Fundus</a:t>
            </a:r>
            <a:r>
              <a:rPr sz="3200" spc="-5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:</a:t>
            </a:r>
            <a:r>
              <a:rPr sz="3200" spc="-2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NAD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1871" y="3357357"/>
            <a:ext cx="3955437" cy="302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3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2463800"/>
            <a:ext cx="6987540" cy="43942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677108"/>
          </a:xfrm>
        </p:spPr>
        <p:txBody>
          <a:bodyPr/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Functions of the liver </a:t>
            </a:r>
            <a:endParaRPr lang="en-US" sz="4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08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4" y="1534630"/>
            <a:ext cx="6138386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4" dirty="0">
                <a:solidFill>
                  <a:schemeClr val="tx1"/>
                </a:solidFill>
              </a:rPr>
              <a:t>Chronic</a:t>
            </a:r>
            <a:r>
              <a:rPr spc="-34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active</a:t>
            </a:r>
            <a:r>
              <a:rPr spc="-1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toxic</a:t>
            </a:r>
            <a:r>
              <a:rPr spc="-23" dirty="0">
                <a:solidFill>
                  <a:schemeClr val="tx1"/>
                </a:solidFill>
              </a:rPr>
              <a:t> </a:t>
            </a:r>
            <a:r>
              <a:rPr spc="-4" dirty="0">
                <a:solidFill>
                  <a:schemeClr val="tx1"/>
                </a:solidFill>
              </a:rPr>
              <a:t>hepatitis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392394"/>
            <a:ext cx="7053263" cy="2658485"/>
          </a:xfrm>
          <a:prstGeom prst="rect">
            <a:avLst/>
          </a:prstGeom>
        </p:spPr>
        <p:txBody>
          <a:bodyPr vert="horz" wrap="square" lIns="0" tIns="40958" rIns="0" bIns="0" rtlCol="0">
            <a:spAutoFit/>
          </a:bodyPr>
          <a:lstStyle/>
          <a:p>
            <a:pPr marL="146685" marR="271939" indent="-137160">
              <a:lnSpc>
                <a:spcPct val="90000"/>
              </a:lnSpc>
              <a:spcBef>
                <a:spcPts val="32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11" dirty="0">
                <a:latin typeface="Tahoma"/>
                <a:cs typeface="Tahoma"/>
              </a:rPr>
              <a:t>Patients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experience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periods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symptomatic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hepatitis 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followed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by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periods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convalescence,</a:t>
            </a:r>
            <a:r>
              <a:rPr sz="2100" spc="-4" dirty="0">
                <a:latin typeface="Tahoma"/>
                <a:cs typeface="Tahoma"/>
              </a:rPr>
              <a:t> only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to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repeat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the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experience </a:t>
            </a:r>
            <a:r>
              <a:rPr sz="2100" spc="-4" dirty="0">
                <a:latin typeface="Tahoma"/>
                <a:cs typeface="Tahoma"/>
              </a:rPr>
              <a:t>months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9" dirty="0">
                <a:latin typeface="Tahoma"/>
                <a:cs typeface="Tahoma"/>
              </a:rPr>
              <a:t>later.</a:t>
            </a:r>
            <a:endParaRPr sz="2100">
              <a:latin typeface="Tahoma"/>
              <a:cs typeface="Tahoma"/>
            </a:endParaRPr>
          </a:p>
          <a:p>
            <a:pPr marL="146685" marR="3810" indent="-137160">
              <a:lnSpc>
                <a:spcPct val="90000"/>
              </a:lnSpc>
              <a:spcBef>
                <a:spcPts val="1054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It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is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progressive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disease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with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high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mortality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rate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is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more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common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in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females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than males.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Antinuclear 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antibodies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appear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most patients.</a:t>
            </a:r>
            <a:endParaRPr sz="2100">
              <a:latin typeface="Tahoma"/>
              <a:cs typeface="Tahoma"/>
            </a:endParaRPr>
          </a:p>
          <a:p>
            <a:pPr marL="146685" marR="297656" indent="-137160">
              <a:lnSpc>
                <a:spcPts val="2265"/>
              </a:lnSpc>
              <a:spcBef>
                <a:spcPts val="1080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Ex: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Dantrolene,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isoniazid,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phenytoin,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nitrofurantoin,</a:t>
            </a:r>
            <a:r>
              <a:rPr sz="2100" spc="3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trazodone.</a:t>
            </a:r>
            <a:endParaRPr sz="2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1427176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1379"/>
            <a:ext cx="8989060" cy="5490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7907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b="1" spc="-5" dirty="0">
                <a:solidFill>
                  <a:srgbClr val="9BBA58"/>
                </a:solidFill>
                <a:latin typeface="Comic Sans MS"/>
                <a:cs typeface="Comic Sans MS"/>
              </a:rPr>
              <a:t>Attending paediatrician may </a:t>
            </a:r>
            <a:r>
              <a:rPr sz="3200" b="1" dirty="0">
                <a:solidFill>
                  <a:srgbClr val="9BBA58"/>
                </a:solidFill>
                <a:latin typeface="Comic Sans MS"/>
                <a:cs typeface="Comic Sans MS"/>
              </a:rPr>
              <a:t>have </a:t>
            </a:r>
            <a:r>
              <a:rPr sz="3200" b="1" spc="-5" dirty="0">
                <a:solidFill>
                  <a:srgbClr val="9BBA58"/>
                </a:solidFill>
                <a:latin typeface="Comic Sans MS"/>
                <a:cs typeface="Comic Sans MS"/>
              </a:rPr>
              <a:t>following </a:t>
            </a:r>
            <a:r>
              <a:rPr sz="3200" b="1" spc="-1375" dirty="0">
                <a:solidFill>
                  <a:srgbClr val="9BBA58"/>
                </a:solidFill>
                <a:latin typeface="Comic Sans MS"/>
                <a:cs typeface="Comic Sans MS"/>
              </a:rPr>
              <a:t> </a:t>
            </a:r>
            <a:r>
              <a:rPr sz="3200" b="1" spc="-5" dirty="0">
                <a:solidFill>
                  <a:srgbClr val="9BBA58"/>
                </a:solidFill>
                <a:latin typeface="Comic Sans MS"/>
                <a:cs typeface="Comic Sans MS"/>
              </a:rPr>
              <a:t>questions:</a:t>
            </a:r>
            <a:endParaRPr sz="3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385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Differential</a:t>
            </a:r>
            <a:r>
              <a:rPr sz="3200" spc="-5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diagnosis?</a:t>
            </a:r>
            <a:endParaRPr sz="3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385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Is this</a:t>
            </a:r>
            <a:r>
              <a:rPr sz="3200" spc="1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is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 a</a:t>
            </a:r>
            <a:r>
              <a:rPr sz="3200" spc="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routine chronic</a:t>
            </a:r>
            <a:r>
              <a:rPr sz="3200" spc="2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liver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disease?</a:t>
            </a:r>
            <a:endParaRPr sz="3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3850">
              <a:latin typeface="Comic Sans MS"/>
              <a:cs typeface="Comic Sans MS"/>
            </a:endParaRPr>
          </a:p>
          <a:p>
            <a:pPr marL="355600" marR="508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Am I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dealing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with GSD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or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fatty oxidation 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disorder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where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 we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get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hypoglycaemia,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Hepatomegaly,</a:t>
            </a:r>
            <a:r>
              <a:rPr sz="3200" spc="-1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and</a:t>
            </a:r>
            <a:r>
              <a:rPr sz="3200" spc="-2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metabolic</a:t>
            </a:r>
            <a:r>
              <a:rPr sz="3200" spc="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acidosis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6628" y="975360"/>
            <a:ext cx="3075431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0697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1379"/>
            <a:ext cx="8676640" cy="2855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How</a:t>
            </a:r>
            <a:r>
              <a:rPr sz="3200" spc="-1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will</a:t>
            </a:r>
            <a:r>
              <a:rPr sz="3200" spc="-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I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explain</a:t>
            </a:r>
            <a:r>
              <a:rPr sz="3200" spc="-3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acidosis?</a:t>
            </a:r>
            <a:endParaRPr sz="3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5F497A"/>
              </a:buClr>
              <a:buFont typeface="Arial MT"/>
              <a:buChar char="•"/>
            </a:pPr>
            <a:endParaRPr sz="385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What</a:t>
            </a:r>
            <a:r>
              <a:rPr sz="3200" spc="-2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is</a:t>
            </a:r>
            <a:r>
              <a:rPr sz="3200" spc="-2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my</a:t>
            </a:r>
            <a:r>
              <a:rPr sz="3200" spc="-2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diagnosis</a:t>
            </a:r>
            <a:r>
              <a:rPr sz="3200" spc="-1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here?</a:t>
            </a:r>
            <a:endParaRPr sz="3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5F497A"/>
              </a:buClr>
              <a:buFont typeface="Arial MT"/>
              <a:buChar char="•"/>
            </a:pPr>
            <a:endParaRPr sz="385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How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should I</a:t>
            </a:r>
            <a:r>
              <a:rPr sz="3200" spc="-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investigate</a:t>
            </a:r>
            <a:r>
              <a:rPr sz="3200" spc="-1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this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case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further?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6" y="3854829"/>
            <a:ext cx="4185920" cy="297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1994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640" y="11379"/>
            <a:ext cx="653923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APPROACH</a:t>
            </a:r>
            <a:r>
              <a:rPr sz="3200" spc="-4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TO</a:t>
            </a:r>
            <a:r>
              <a:rPr sz="3200" spc="-3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A</a:t>
            </a:r>
            <a:r>
              <a:rPr sz="3200" spc="-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CHILD</a:t>
            </a:r>
            <a:r>
              <a:rPr sz="3200" spc="-3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WITH </a:t>
            </a:r>
            <a:r>
              <a:rPr sz="3200" spc="-137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HEPATOMEGALY</a:t>
            </a:r>
            <a:endParaRPr sz="3200">
              <a:latin typeface="Comic Sans MS"/>
              <a:cs typeface="Comic Sans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214627"/>
            <a:ext cx="9144000" cy="4072254"/>
            <a:chOff x="0" y="1214627"/>
            <a:chExt cx="9144000" cy="40722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14627"/>
              <a:ext cx="4666488" cy="40721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7635" y="1214627"/>
              <a:ext cx="4436363" cy="40675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35940" y="5575503"/>
            <a:ext cx="800290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Let me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examine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him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fully before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I can say </a:t>
            </a:r>
            <a:r>
              <a:rPr sz="3200" spc="-944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that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this</a:t>
            </a:r>
            <a:r>
              <a:rPr sz="3200" spc="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person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is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dead</a:t>
            </a:r>
            <a:r>
              <a:rPr sz="3200" spc="-2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!!</a:t>
            </a:r>
            <a:endParaRPr sz="320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0738938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9169400" cy="6883400"/>
            <a:chOff x="-12191" y="0"/>
            <a:chExt cx="9169400" cy="6883400"/>
          </a:xfrm>
        </p:grpSpPr>
        <p:sp>
          <p:nvSpPr>
            <p:cNvPr id="3" name="object 3"/>
            <p:cNvSpPr/>
            <p:nvPr/>
          </p:nvSpPr>
          <p:spPr>
            <a:xfrm>
              <a:off x="762" y="762"/>
              <a:ext cx="9143365" cy="6857365"/>
            </a:xfrm>
            <a:custGeom>
              <a:avLst/>
              <a:gdLst/>
              <a:ahLst/>
              <a:cxnLst/>
              <a:rect l="l" t="t" r="r" b="b"/>
              <a:pathLst>
                <a:path w="9143365" h="6857365">
                  <a:moveTo>
                    <a:pt x="1950593" y="1186942"/>
                  </a:moveTo>
                  <a:lnTo>
                    <a:pt x="2327529" y="2559685"/>
                  </a:lnTo>
                  <a:lnTo>
                    <a:pt x="507809" y="2708021"/>
                  </a:lnTo>
                  <a:lnTo>
                    <a:pt x="1704975" y="3795776"/>
                  </a:lnTo>
                  <a:lnTo>
                    <a:pt x="0" y="4216527"/>
                  </a:lnTo>
                  <a:lnTo>
                    <a:pt x="1442847" y="5032883"/>
                  </a:lnTo>
                  <a:lnTo>
                    <a:pt x="556768" y="5836767"/>
                  </a:lnTo>
                  <a:lnTo>
                    <a:pt x="2081911" y="5972657"/>
                  </a:lnTo>
                  <a:lnTo>
                    <a:pt x="2120916" y="6857235"/>
                  </a:lnTo>
                  <a:lnTo>
                    <a:pt x="2344756" y="6857235"/>
                  </a:lnTo>
                  <a:lnTo>
                    <a:pt x="3261360" y="5935002"/>
                  </a:lnTo>
                  <a:lnTo>
                    <a:pt x="4113631" y="5935002"/>
                  </a:lnTo>
                  <a:lnTo>
                    <a:pt x="4277360" y="5687771"/>
                  </a:lnTo>
                  <a:lnTo>
                    <a:pt x="5155867" y="5687771"/>
                  </a:lnTo>
                  <a:lnTo>
                    <a:pt x="5277358" y="5217922"/>
                  </a:lnTo>
                  <a:lnTo>
                    <a:pt x="6411928" y="5217922"/>
                  </a:lnTo>
                  <a:lnTo>
                    <a:pt x="6343269" y="4698873"/>
                  </a:lnTo>
                  <a:lnTo>
                    <a:pt x="7761495" y="4698873"/>
                  </a:lnTo>
                  <a:lnTo>
                    <a:pt x="7097140" y="4030853"/>
                  </a:lnTo>
                  <a:lnTo>
                    <a:pt x="7916036" y="3696843"/>
                  </a:lnTo>
                  <a:lnTo>
                    <a:pt x="7359269" y="3078607"/>
                  </a:lnTo>
                  <a:lnTo>
                    <a:pt x="9143238" y="2273243"/>
                  </a:lnTo>
                  <a:lnTo>
                    <a:pt x="9143238" y="2172367"/>
                  </a:lnTo>
                  <a:lnTo>
                    <a:pt x="7097140" y="2138934"/>
                  </a:lnTo>
                  <a:lnTo>
                    <a:pt x="7128630" y="2089785"/>
                  </a:lnTo>
                  <a:lnTo>
                    <a:pt x="3704590" y="2089785"/>
                  </a:lnTo>
                  <a:lnTo>
                    <a:pt x="1950593" y="1186942"/>
                  </a:lnTo>
                  <a:close/>
                </a:path>
                <a:path w="9143365" h="6857365">
                  <a:moveTo>
                    <a:pt x="4113631" y="5935002"/>
                  </a:moveTo>
                  <a:lnTo>
                    <a:pt x="3261360" y="5935002"/>
                  </a:lnTo>
                  <a:lnTo>
                    <a:pt x="3769487" y="6454660"/>
                  </a:lnTo>
                  <a:lnTo>
                    <a:pt x="4113631" y="5935002"/>
                  </a:lnTo>
                  <a:close/>
                </a:path>
                <a:path w="9143365" h="6857365">
                  <a:moveTo>
                    <a:pt x="5155867" y="5687771"/>
                  </a:moveTo>
                  <a:lnTo>
                    <a:pt x="4277360" y="5687771"/>
                  </a:lnTo>
                  <a:lnTo>
                    <a:pt x="5031232" y="6169787"/>
                  </a:lnTo>
                  <a:lnTo>
                    <a:pt x="5155867" y="5687771"/>
                  </a:lnTo>
                  <a:close/>
                </a:path>
                <a:path w="9143365" h="6857365">
                  <a:moveTo>
                    <a:pt x="6411928" y="5217922"/>
                  </a:moveTo>
                  <a:lnTo>
                    <a:pt x="5277358" y="5217922"/>
                  </a:lnTo>
                  <a:lnTo>
                    <a:pt x="6474079" y="5687771"/>
                  </a:lnTo>
                  <a:lnTo>
                    <a:pt x="6411928" y="5217922"/>
                  </a:lnTo>
                  <a:close/>
                </a:path>
                <a:path w="9143365" h="6857365">
                  <a:moveTo>
                    <a:pt x="7761495" y="4698873"/>
                  </a:moveTo>
                  <a:lnTo>
                    <a:pt x="6343269" y="4698873"/>
                  </a:lnTo>
                  <a:lnTo>
                    <a:pt x="8179054" y="5118735"/>
                  </a:lnTo>
                  <a:lnTo>
                    <a:pt x="7761495" y="4698873"/>
                  </a:lnTo>
                  <a:close/>
                </a:path>
                <a:path w="9143365" h="6857365">
                  <a:moveTo>
                    <a:pt x="4212336" y="617855"/>
                  </a:moveTo>
                  <a:lnTo>
                    <a:pt x="3704590" y="2089785"/>
                  </a:lnTo>
                  <a:lnTo>
                    <a:pt x="7128630" y="2089785"/>
                  </a:lnTo>
                  <a:lnTo>
                    <a:pt x="7255565" y="1891665"/>
                  </a:lnTo>
                  <a:lnTo>
                    <a:pt x="6293358" y="1891665"/>
                  </a:lnTo>
                  <a:lnTo>
                    <a:pt x="6321908" y="1421765"/>
                  </a:lnTo>
                  <a:lnTo>
                    <a:pt x="4966335" y="1421765"/>
                  </a:lnTo>
                  <a:lnTo>
                    <a:pt x="4212336" y="617855"/>
                  </a:lnTo>
                  <a:close/>
                </a:path>
                <a:path w="9143365" h="6857365">
                  <a:moveTo>
                    <a:pt x="7802117" y="1038606"/>
                  </a:moveTo>
                  <a:lnTo>
                    <a:pt x="6293358" y="1891665"/>
                  </a:lnTo>
                  <a:lnTo>
                    <a:pt x="7255565" y="1891665"/>
                  </a:lnTo>
                  <a:lnTo>
                    <a:pt x="7802117" y="1038606"/>
                  </a:lnTo>
                  <a:close/>
                </a:path>
                <a:path w="9143365" h="6857365">
                  <a:moveTo>
                    <a:pt x="6408293" y="0"/>
                  </a:moveTo>
                  <a:lnTo>
                    <a:pt x="4966335" y="1421765"/>
                  </a:lnTo>
                  <a:lnTo>
                    <a:pt x="6321908" y="1421765"/>
                  </a:lnTo>
                  <a:lnTo>
                    <a:pt x="6408293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762"/>
              <a:ext cx="9143365" cy="6857365"/>
            </a:xfrm>
            <a:custGeom>
              <a:avLst/>
              <a:gdLst/>
              <a:ahLst/>
              <a:cxnLst/>
              <a:rect l="l" t="t" r="r" b="b"/>
              <a:pathLst>
                <a:path w="9143365" h="6857365">
                  <a:moveTo>
                    <a:pt x="4966335" y="1421765"/>
                  </a:moveTo>
                  <a:lnTo>
                    <a:pt x="6408293" y="0"/>
                  </a:lnTo>
                  <a:lnTo>
                    <a:pt x="6293358" y="1891665"/>
                  </a:lnTo>
                  <a:lnTo>
                    <a:pt x="7802118" y="1038606"/>
                  </a:lnTo>
                  <a:lnTo>
                    <a:pt x="7097141" y="2138934"/>
                  </a:lnTo>
                  <a:lnTo>
                    <a:pt x="9143238" y="2172367"/>
                  </a:lnTo>
                </a:path>
                <a:path w="9143365" h="6857365">
                  <a:moveTo>
                    <a:pt x="9143238" y="2273243"/>
                  </a:moveTo>
                  <a:lnTo>
                    <a:pt x="7359269" y="3078607"/>
                  </a:lnTo>
                  <a:lnTo>
                    <a:pt x="7916037" y="3696843"/>
                  </a:lnTo>
                  <a:lnTo>
                    <a:pt x="7097141" y="4030853"/>
                  </a:lnTo>
                  <a:lnTo>
                    <a:pt x="8179054" y="5118735"/>
                  </a:lnTo>
                  <a:lnTo>
                    <a:pt x="6343269" y="4698873"/>
                  </a:lnTo>
                  <a:lnTo>
                    <a:pt x="6474079" y="5687771"/>
                  </a:lnTo>
                  <a:lnTo>
                    <a:pt x="5277358" y="5217922"/>
                  </a:lnTo>
                  <a:lnTo>
                    <a:pt x="5031232" y="6169787"/>
                  </a:lnTo>
                  <a:lnTo>
                    <a:pt x="4277360" y="5687771"/>
                  </a:lnTo>
                  <a:lnTo>
                    <a:pt x="3769487" y="6454660"/>
                  </a:lnTo>
                  <a:lnTo>
                    <a:pt x="3261360" y="5935002"/>
                  </a:lnTo>
                  <a:lnTo>
                    <a:pt x="2344756" y="6857235"/>
                  </a:lnTo>
                </a:path>
                <a:path w="9143365" h="6857365">
                  <a:moveTo>
                    <a:pt x="2120916" y="6857235"/>
                  </a:moveTo>
                  <a:lnTo>
                    <a:pt x="2081911" y="5972657"/>
                  </a:lnTo>
                  <a:lnTo>
                    <a:pt x="556768" y="5836767"/>
                  </a:lnTo>
                  <a:lnTo>
                    <a:pt x="1442847" y="5032883"/>
                  </a:lnTo>
                  <a:lnTo>
                    <a:pt x="0" y="4216527"/>
                  </a:lnTo>
                  <a:lnTo>
                    <a:pt x="1704975" y="3795776"/>
                  </a:lnTo>
                  <a:lnTo>
                    <a:pt x="507809" y="2708021"/>
                  </a:lnTo>
                  <a:lnTo>
                    <a:pt x="2327529" y="2559685"/>
                  </a:lnTo>
                  <a:lnTo>
                    <a:pt x="1950593" y="1186942"/>
                  </a:lnTo>
                  <a:lnTo>
                    <a:pt x="3704590" y="2089785"/>
                  </a:lnTo>
                  <a:lnTo>
                    <a:pt x="4212336" y="617855"/>
                  </a:lnTo>
                  <a:lnTo>
                    <a:pt x="4966335" y="1421765"/>
                  </a:lnTo>
                </a:path>
              </a:pathLst>
            </a:custGeom>
            <a:ln w="25908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592704" y="1913001"/>
            <a:ext cx="3483610" cy="3928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1905" algn="ctr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Comic Sans MS"/>
                <a:cs typeface="Comic Sans MS"/>
              </a:rPr>
              <a:t>First </a:t>
            </a:r>
            <a:r>
              <a:rPr sz="3200" spc="-5" dirty="0">
                <a:solidFill>
                  <a:srgbClr val="FFFFFF"/>
                </a:solidFill>
                <a:latin typeface="Comic Sans MS"/>
                <a:cs typeface="Comic Sans MS"/>
              </a:rPr>
              <a:t>be </a:t>
            </a:r>
            <a:r>
              <a:rPr sz="3200" dirty="0">
                <a:solidFill>
                  <a:srgbClr val="FFFFFF"/>
                </a:solidFill>
                <a:latin typeface="Comic Sans MS"/>
                <a:cs typeface="Comic Sans MS"/>
              </a:rPr>
              <a:t>sure </a:t>
            </a:r>
            <a:r>
              <a:rPr sz="3200" spc="-5" dirty="0">
                <a:solidFill>
                  <a:srgbClr val="FFFFFF"/>
                </a:solidFill>
                <a:latin typeface="Comic Sans MS"/>
                <a:cs typeface="Comic Sans MS"/>
              </a:rPr>
              <a:t>it is </a:t>
            </a:r>
            <a:r>
              <a:rPr sz="3200" spc="-944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FFFFFF"/>
                </a:solidFill>
                <a:latin typeface="Comic Sans MS"/>
                <a:cs typeface="Comic Sans MS"/>
              </a:rPr>
              <a:t>hepatomegaly and </a:t>
            </a:r>
            <a:r>
              <a:rPr sz="3200" spc="-944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mic Sans MS"/>
                <a:cs typeface="Comic Sans MS"/>
              </a:rPr>
              <a:t>not</a:t>
            </a:r>
            <a:r>
              <a:rPr sz="3200" spc="-3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3200" spc="-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FFFFFF"/>
                </a:solidFill>
                <a:latin typeface="Comic Sans MS"/>
                <a:cs typeface="Comic Sans MS"/>
              </a:rPr>
              <a:t>pushed</a:t>
            </a:r>
            <a:r>
              <a:rPr sz="3200" spc="-4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mic Sans MS"/>
                <a:cs typeface="Comic Sans MS"/>
              </a:rPr>
              <a:t>down </a:t>
            </a:r>
            <a:r>
              <a:rPr sz="3200" spc="-94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FFFFFF"/>
                </a:solidFill>
                <a:latin typeface="Comic Sans MS"/>
                <a:cs typeface="Comic Sans MS"/>
              </a:rPr>
              <a:t>liver</a:t>
            </a:r>
            <a:r>
              <a:rPr sz="3200" spc="-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FFFFFF"/>
                </a:solidFill>
                <a:latin typeface="Comic Sans MS"/>
                <a:cs typeface="Comic Sans MS"/>
              </a:rPr>
              <a:t>!!!!</a:t>
            </a:r>
            <a:endParaRPr sz="3200">
              <a:latin typeface="Comic Sans MS"/>
              <a:cs typeface="Comic Sans MS"/>
            </a:endParaRPr>
          </a:p>
          <a:p>
            <a:pPr marL="974090" marR="247650" indent="-556260">
              <a:lnSpc>
                <a:spcPct val="100000"/>
              </a:lnSpc>
            </a:pPr>
            <a:r>
              <a:rPr sz="3200" spc="-5" dirty="0">
                <a:solidFill>
                  <a:srgbClr val="FFFFFF"/>
                </a:solidFill>
                <a:latin typeface="Comic Sans MS"/>
                <a:cs typeface="Comic Sans MS"/>
              </a:rPr>
              <a:t>Always </a:t>
            </a:r>
            <a:r>
              <a:rPr sz="3200" dirty="0">
                <a:solidFill>
                  <a:srgbClr val="FFFFFF"/>
                </a:solidFill>
                <a:latin typeface="Comic Sans MS"/>
                <a:cs typeface="Comic Sans MS"/>
              </a:rPr>
              <a:t>assess </a:t>
            </a:r>
            <a:r>
              <a:rPr sz="32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FFFFFF"/>
                </a:solidFill>
                <a:latin typeface="Comic Sans MS"/>
                <a:cs typeface="Comic Sans MS"/>
              </a:rPr>
              <a:t>Liver span </a:t>
            </a:r>
            <a:r>
              <a:rPr sz="32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FFFFFF"/>
                </a:solidFill>
                <a:latin typeface="Comic Sans MS"/>
                <a:cs typeface="Comic Sans MS"/>
              </a:rPr>
              <a:t>Consistency </a:t>
            </a:r>
            <a:r>
              <a:rPr sz="3200" spc="-944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FFFFFF"/>
                </a:solidFill>
                <a:latin typeface="Comic Sans MS"/>
                <a:cs typeface="Comic Sans MS"/>
              </a:rPr>
              <a:t>Surface</a:t>
            </a:r>
            <a:endParaRPr sz="320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32487208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434" y="135712"/>
            <a:ext cx="7933690" cy="124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70075" marR="5080" indent="-185801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9BBA58"/>
                </a:solidFill>
                <a:latin typeface="Comic Sans MS"/>
                <a:cs typeface="Comic Sans MS"/>
              </a:rPr>
              <a:t>APPROACH</a:t>
            </a:r>
            <a:r>
              <a:rPr spc="-15" dirty="0">
                <a:solidFill>
                  <a:srgbClr val="9BBA58"/>
                </a:solidFill>
                <a:latin typeface="Comic Sans MS"/>
                <a:cs typeface="Comic Sans MS"/>
              </a:rPr>
              <a:t> </a:t>
            </a:r>
            <a:r>
              <a:rPr spc="-5" dirty="0">
                <a:solidFill>
                  <a:srgbClr val="9BBA58"/>
                </a:solidFill>
                <a:latin typeface="Comic Sans MS"/>
                <a:cs typeface="Comic Sans MS"/>
              </a:rPr>
              <a:t>TO</a:t>
            </a:r>
            <a:r>
              <a:rPr spc="5" dirty="0">
                <a:solidFill>
                  <a:srgbClr val="9BBA58"/>
                </a:solidFill>
                <a:latin typeface="Comic Sans MS"/>
                <a:cs typeface="Comic Sans MS"/>
              </a:rPr>
              <a:t> </a:t>
            </a:r>
            <a:r>
              <a:rPr spc="-5" dirty="0">
                <a:solidFill>
                  <a:srgbClr val="9BBA58"/>
                </a:solidFill>
                <a:latin typeface="Comic Sans MS"/>
                <a:cs typeface="Comic Sans MS"/>
              </a:rPr>
              <a:t>A</a:t>
            </a:r>
            <a:r>
              <a:rPr spc="-15" dirty="0">
                <a:solidFill>
                  <a:srgbClr val="9BBA58"/>
                </a:solidFill>
                <a:latin typeface="Comic Sans MS"/>
                <a:cs typeface="Comic Sans MS"/>
              </a:rPr>
              <a:t> </a:t>
            </a:r>
            <a:r>
              <a:rPr spc="-5" dirty="0">
                <a:solidFill>
                  <a:srgbClr val="9BBA58"/>
                </a:solidFill>
                <a:latin typeface="Comic Sans MS"/>
                <a:cs typeface="Comic Sans MS"/>
              </a:rPr>
              <a:t>CHILD</a:t>
            </a:r>
            <a:r>
              <a:rPr spc="5" dirty="0">
                <a:solidFill>
                  <a:srgbClr val="9BBA58"/>
                </a:solidFill>
                <a:latin typeface="Comic Sans MS"/>
                <a:cs typeface="Comic Sans MS"/>
              </a:rPr>
              <a:t> </a:t>
            </a:r>
            <a:r>
              <a:rPr spc="-5" dirty="0">
                <a:solidFill>
                  <a:srgbClr val="9BBA58"/>
                </a:solidFill>
                <a:latin typeface="Comic Sans MS"/>
                <a:cs typeface="Comic Sans MS"/>
              </a:rPr>
              <a:t>WITH </a:t>
            </a:r>
            <a:r>
              <a:rPr spc="-1720" dirty="0">
                <a:solidFill>
                  <a:srgbClr val="9BBA58"/>
                </a:solidFill>
                <a:latin typeface="Comic Sans MS"/>
                <a:cs typeface="Comic Sans MS"/>
              </a:rPr>
              <a:t> </a:t>
            </a:r>
            <a:r>
              <a:rPr spc="-5" dirty="0">
                <a:solidFill>
                  <a:srgbClr val="9BBA58"/>
                </a:solidFill>
                <a:latin typeface="Comic Sans MS"/>
                <a:cs typeface="Comic Sans MS"/>
              </a:rPr>
              <a:t>HEPATOMEGALY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5965" y="1534490"/>
            <a:ext cx="8225790" cy="485584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marR="692785" indent="-342900">
              <a:lnSpc>
                <a:spcPts val="3460"/>
              </a:lnSpc>
              <a:spcBef>
                <a:spcPts val="535"/>
              </a:spcBef>
              <a:tabLst>
                <a:tab pos="5647055" algn="l"/>
              </a:tabLst>
            </a:pP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In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this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particular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case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one may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just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 consider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SIZE</a:t>
            </a:r>
            <a:r>
              <a:rPr sz="3200" spc="2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of</a:t>
            </a:r>
            <a:r>
              <a:rPr sz="3200" spc="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the</a:t>
            </a:r>
            <a:r>
              <a:rPr sz="3200" spc="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liver	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which</a:t>
            </a:r>
            <a:r>
              <a:rPr sz="3200" spc="-7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was </a:t>
            </a:r>
            <a:r>
              <a:rPr sz="3200" spc="-94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huge.</a:t>
            </a:r>
            <a:endParaRPr sz="3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50">
              <a:latin typeface="Comic Sans MS"/>
              <a:cs typeface="Comic Sans MS"/>
            </a:endParaRPr>
          </a:p>
          <a:p>
            <a:pPr marL="355600" marR="2613025" indent="-342900">
              <a:lnSpc>
                <a:spcPts val="346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Very</a:t>
            </a:r>
            <a:r>
              <a:rPr sz="3200" spc="-2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limited</a:t>
            </a:r>
            <a:r>
              <a:rPr sz="3200" spc="-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causes</a:t>
            </a:r>
            <a:r>
              <a:rPr sz="3200" spc="-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of</a:t>
            </a:r>
            <a:r>
              <a:rPr sz="3200" spc="-1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b="1" i="1" dirty="0">
                <a:solidFill>
                  <a:srgbClr val="5F497A"/>
                </a:solidFill>
                <a:latin typeface="Comic Sans MS"/>
                <a:cs typeface="Comic Sans MS"/>
              </a:rPr>
              <a:t>huge </a:t>
            </a:r>
            <a:r>
              <a:rPr sz="3200" b="1" i="1" spc="-137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b="1" i="1" dirty="0">
                <a:solidFill>
                  <a:srgbClr val="5F497A"/>
                </a:solidFill>
                <a:latin typeface="Comic Sans MS"/>
                <a:cs typeface="Comic Sans MS"/>
              </a:rPr>
              <a:t>hep</a:t>
            </a:r>
            <a:r>
              <a:rPr sz="3200" b="1" i="1" spc="-10" dirty="0">
                <a:solidFill>
                  <a:srgbClr val="5F497A"/>
                </a:solidFill>
                <a:latin typeface="Comic Sans MS"/>
                <a:cs typeface="Comic Sans MS"/>
              </a:rPr>
              <a:t>a</a:t>
            </a:r>
            <a:r>
              <a:rPr sz="3200" b="1" i="1" spc="-5" dirty="0">
                <a:solidFill>
                  <a:srgbClr val="5F497A"/>
                </a:solidFill>
                <a:latin typeface="Comic Sans MS"/>
                <a:cs typeface="Comic Sans MS"/>
              </a:rPr>
              <a:t>tom</a:t>
            </a:r>
            <a:r>
              <a:rPr sz="3200" b="1" i="1" spc="-15" dirty="0">
                <a:solidFill>
                  <a:srgbClr val="5F497A"/>
                </a:solidFill>
                <a:latin typeface="Comic Sans MS"/>
                <a:cs typeface="Comic Sans MS"/>
              </a:rPr>
              <a:t>e</a:t>
            </a:r>
            <a:r>
              <a:rPr sz="3200" b="1" i="1" dirty="0">
                <a:solidFill>
                  <a:srgbClr val="5F497A"/>
                </a:solidFill>
                <a:latin typeface="Comic Sans MS"/>
                <a:cs typeface="Comic Sans MS"/>
              </a:rPr>
              <a:t>galy</a:t>
            </a:r>
            <a:r>
              <a:rPr sz="3200" b="1" i="1" spc="-42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at 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t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his</a:t>
            </a:r>
            <a:r>
              <a:rPr sz="3200" spc="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age.</a:t>
            </a:r>
            <a:endParaRPr sz="3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F497A"/>
              </a:buClr>
              <a:buFont typeface="Arial MT"/>
              <a:buChar char="•"/>
            </a:pPr>
            <a:endParaRPr sz="3550">
              <a:latin typeface="Comic Sans MS"/>
              <a:cs typeface="Comic Sans MS"/>
            </a:endParaRPr>
          </a:p>
          <a:p>
            <a:pPr marL="355600" marR="5080" indent="-342900" algn="just">
              <a:lnSpc>
                <a:spcPts val="3460"/>
              </a:lnSpc>
              <a:buFont typeface="Arial MT"/>
              <a:buChar char="•"/>
              <a:tabLst>
                <a:tab pos="355600" algn="l"/>
              </a:tabLst>
            </a:pP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Most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likely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is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some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 kind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of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 storage 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disorder;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GSD, LSD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or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stretching a little </a:t>
            </a:r>
            <a:r>
              <a:rPr sz="3200" spc="-944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bit</a:t>
            </a:r>
            <a:r>
              <a:rPr sz="3200" spc="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FAOD.</a:t>
            </a:r>
            <a:endParaRPr sz="320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98773259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355" y="298196"/>
            <a:ext cx="793051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70710" marR="5080" indent="-1858645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9BBA58"/>
                </a:solidFill>
                <a:latin typeface="Comic Sans MS"/>
                <a:cs typeface="Comic Sans MS"/>
              </a:rPr>
              <a:t>APPROACH </a:t>
            </a:r>
            <a:r>
              <a:rPr spc="-5" dirty="0">
                <a:solidFill>
                  <a:srgbClr val="9BBA58"/>
                </a:solidFill>
                <a:latin typeface="Comic Sans MS"/>
                <a:cs typeface="Comic Sans MS"/>
              </a:rPr>
              <a:t>TO A CHILD WITH </a:t>
            </a:r>
            <a:r>
              <a:rPr spc="-1720" dirty="0">
                <a:solidFill>
                  <a:srgbClr val="9BBA58"/>
                </a:solidFill>
                <a:latin typeface="Comic Sans MS"/>
                <a:cs typeface="Comic Sans MS"/>
              </a:rPr>
              <a:t> </a:t>
            </a:r>
            <a:r>
              <a:rPr spc="-10" dirty="0">
                <a:solidFill>
                  <a:srgbClr val="9BBA58"/>
                </a:solidFill>
                <a:latin typeface="Comic Sans MS"/>
                <a:cs typeface="Comic Sans MS"/>
              </a:rPr>
              <a:t>HEPATOMEGALY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642" y="2393695"/>
            <a:ext cx="7551420" cy="18307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marR="5080" indent="-342900">
              <a:lnSpc>
                <a:spcPct val="90000"/>
              </a:lnSpc>
              <a:spcBef>
                <a:spcPts val="48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Presence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of hypoglycemia and severe 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metabolic acidosis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will further reduce </a:t>
            </a:r>
            <a:r>
              <a:rPr sz="3200" spc="-944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the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differential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diagnosis to GSD 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and </a:t>
            </a:r>
            <a:r>
              <a:rPr sz="3200" spc="-944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FAOD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8591" y="3808476"/>
            <a:ext cx="2756916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170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434" y="135712"/>
            <a:ext cx="7933690" cy="124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70075" marR="5080" indent="-185801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9BBA58"/>
                </a:solidFill>
                <a:latin typeface="Comic Sans MS"/>
                <a:cs typeface="Comic Sans MS"/>
              </a:rPr>
              <a:t>APPROACH</a:t>
            </a:r>
            <a:r>
              <a:rPr spc="-15" dirty="0">
                <a:solidFill>
                  <a:srgbClr val="9BBA58"/>
                </a:solidFill>
                <a:latin typeface="Comic Sans MS"/>
                <a:cs typeface="Comic Sans MS"/>
              </a:rPr>
              <a:t> </a:t>
            </a:r>
            <a:r>
              <a:rPr spc="-5" dirty="0">
                <a:solidFill>
                  <a:srgbClr val="9BBA58"/>
                </a:solidFill>
                <a:latin typeface="Comic Sans MS"/>
                <a:cs typeface="Comic Sans MS"/>
              </a:rPr>
              <a:t>TO</a:t>
            </a:r>
            <a:r>
              <a:rPr spc="5" dirty="0">
                <a:solidFill>
                  <a:srgbClr val="9BBA58"/>
                </a:solidFill>
                <a:latin typeface="Comic Sans MS"/>
                <a:cs typeface="Comic Sans MS"/>
              </a:rPr>
              <a:t> </a:t>
            </a:r>
            <a:r>
              <a:rPr spc="-5" dirty="0">
                <a:solidFill>
                  <a:srgbClr val="9BBA58"/>
                </a:solidFill>
                <a:latin typeface="Comic Sans MS"/>
                <a:cs typeface="Comic Sans MS"/>
              </a:rPr>
              <a:t>A</a:t>
            </a:r>
            <a:r>
              <a:rPr spc="-15" dirty="0">
                <a:solidFill>
                  <a:srgbClr val="9BBA58"/>
                </a:solidFill>
                <a:latin typeface="Comic Sans MS"/>
                <a:cs typeface="Comic Sans MS"/>
              </a:rPr>
              <a:t> </a:t>
            </a:r>
            <a:r>
              <a:rPr spc="-5" dirty="0">
                <a:solidFill>
                  <a:srgbClr val="9BBA58"/>
                </a:solidFill>
                <a:latin typeface="Comic Sans MS"/>
                <a:cs typeface="Comic Sans MS"/>
              </a:rPr>
              <a:t>CHILD</a:t>
            </a:r>
            <a:r>
              <a:rPr spc="5" dirty="0">
                <a:solidFill>
                  <a:srgbClr val="9BBA58"/>
                </a:solidFill>
                <a:latin typeface="Comic Sans MS"/>
                <a:cs typeface="Comic Sans MS"/>
              </a:rPr>
              <a:t> </a:t>
            </a:r>
            <a:r>
              <a:rPr spc="-5" dirty="0">
                <a:solidFill>
                  <a:srgbClr val="9BBA58"/>
                </a:solidFill>
                <a:latin typeface="Comic Sans MS"/>
                <a:cs typeface="Comic Sans MS"/>
              </a:rPr>
              <a:t>WITH </a:t>
            </a:r>
            <a:r>
              <a:rPr spc="-1720" dirty="0">
                <a:solidFill>
                  <a:srgbClr val="9BBA58"/>
                </a:solidFill>
                <a:latin typeface="Comic Sans MS"/>
                <a:cs typeface="Comic Sans MS"/>
              </a:rPr>
              <a:t> </a:t>
            </a:r>
            <a:r>
              <a:rPr spc="-5" dirty="0">
                <a:solidFill>
                  <a:srgbClr val="9BBA58"/>
                </a:solidFill>
                <a:latin typeface="Comic Sans MS"/>
                <a:cs typeface="Comic Sans MS"/>
              </a:rPr>
              <a:t>HEPATOMEGALY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288" y="1990420"/>
            <a:ext cx="8226425" cy="305117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355600" marR="5080" indent="-343535" algn="just">
              <a:lnSpc>
                <a:spcPct val="80000"/>
              </a:lnSpc>
              <a:spcBef>
                <a:spcPts val="875"/>
              </a:spcBef>
              <a:buFont typeface="Arial MT"/>
              <a:buChar char="•"/>
              <a:tabLst>
                <a:tab pos="356235" algn="l"/>
              </a:tabLst>
            </a:pP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On the other hand, if size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of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the liver is 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i="1" spc="-5" dirty="0">
                <a:solidFill>
                  <a:srgbClr val="9BBA58"/>
                </a:solidFill>
                <a:latin typeface="Comic Sans MS"/>
                <a:cs typeface="Comic Sans MS"/>
              </a:rPr>
              <a:t>moderate or </a:t>
            </a:r>
            <a:r>
              <a:rPr sz="3200" i="1" dirty="0">
                <a:solidFill>
                  <a:srgbClr val="9BBA58"/>
                </a:solidFill>
                <a:latin typeface="Comic Sans MS"/>
                <a:cs typeface="Comic Sans MS"/>
              </a:rPr>
              <a:t>mild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,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differential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diagnoses 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could</a:t>
            </a:r>
            <a:r>
              <a:rPr sz="3200" spc="-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be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 altogether</a:t>
            </a:r>
            <a:r>
              <a:rPr sz="3200" spc="-2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different.</a:t>
            </a:r>
            <a:endParaRPr sz="3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F497A"/>
              </a:buClr>
              <a:buFont typeface="Arial MT"/>
              <a:buChar char="•"/>
            </a:pPr>
            <a:endParaRPr sz="3250">
              <a:latin typeface="Comic Sans MS"/>
              <a:cs typeface="Comic Sans MS"/>
            </a:endParaRPr>
          </a:p>
          <a:p>
            <a:pPr marL="355600" marR="5715" indent="-343535" algn="just">
              <a:lnSpc>
                <a:spcPts val="3070"/>
              </a:lnSpc>
              <a:buFont typeface="Arial MT"/>
              <a:buChar char="•"/>
              <a:tabLst>
                <a:tab pos="356235" algn="l"/>
              </a:tabLst>
            </a:pP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Since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 there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could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be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 many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causes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to 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consider;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good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history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and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physical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 examinaton</a:t>
            </a:r>
            <a:r>
              <a:rPr sz="3200" spc="-2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are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 very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 essential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7999" y="4858560"/>
            <a:ext cx="2200187" cy="197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734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080715"/>
            <a:ext cx="7236459" cy="246570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99085" marR="421005" indent="-287020">
              <a:lnSpc>
                <a:spcPts val="3460"/>
              </a:lnSpc>
              <a:spcBef>
                <a:spcPts val="535"/>
              </a:spcBef>
              <a:buFont typeface="Arial MT"/>
              <a:buChar char="–"/>
              <a:tabLst>
                <a:tab pos="299720" algn="l"/>
                <a:tab pos="2515870" algn="l"/>
              </a:tabLst>
            </a:pP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Keep</a:t>
            </a:r>
            <a:r>
              <a:rPr sz="3200" spc="-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in mind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that </a:t>
            </a:r>
            <a:r>
              <a:rPr sz="3200" dirty="0">
                <a:solidFill>
                  <a:srgbClr val="C0504D"/>
                </a:solidFill>
                <a:latin typeface="Comic Sans MS"/>
                <a:cs typeface="Comic Sans MS"/>
              </a:rPr>
              <a:t>Wilson’s</a:t>
            </a:r>
            <a:r>
              <a:rPr sz="3200" spc="5" dirty="0">
                <a:solidFill>
                  <a:srgbClr val="C0504D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C0504D"/>
                </a:solidFill>
                <a:latin typeface="Comic Sans MS"/>
                <a:cs typeface="Comic Sans MS"/>
              </a:rPr>
              <a:t>disease </a:t>
            </a:r>
            <a:r>
              <a:rPr sz="3200" spc="-940" dirty="0">
                <a:solidFill>
                  <a:srgbClr val="C0504D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could</a:t>
            </a:r>
            <a:r>
              <a:rPr sz="3200" spc="1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have	an</a:t>
            </a:r>
            <a:r>
              <a:rPr sz="3200" spc="-2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acute</a:t>
            </a:r>
            <a:r>
              <a:rPr sz="3200" spc="-2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presentation.</a:t>
            </a:r>
            <a:endParaRPr sz="3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F497A"/>
              </a:buClr>
              <a:buFont typeface="Arial MT"/>
              <a:buChar char="–"/>
            </a:pPr>
            <a:endParaRPr sz="3550">
              <a:latin typeface="Comic Sans MS"/>
              <a:cs typeface="Comic Sans MS"/>
            </a:endParaRPr>
          </a:p>
          <a:p>
            <a:pPr marL="299085" marR="5080" indent="-287020">
              <a:lnSpc>
                <a:spcPts val="3460"/>
              </a:lnSpc>
              <a:buFont typeface="Arial MT"/>
              <a:buChar char="–"/>
              <a:tabLst>
                <a:tab pos="299720" algn="l"/>
              </a:tabLst>
            </a:pP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Chronic liver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disease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may have acute </a:t>
            </a:r>
            <a:r>
              <a:rPr sz="3200" spc="-944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decompensation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9232" y="283463"/>
            <a:ext cx="3432048" cy="228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3103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5244" y="308610"/>
            <a:ext cx="54483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9BBA58"/>
                </a:solidFill>
                <a:latin typeface="Comic Sans MS"/>
                <a:cs typeface="Comic Sans MS"/>
              </a:rPr>
              <a:t>RULE</a:t>
            </a:r>
            <a:r>
              <a:rPr dirty="0">
                <a:solidFill>
                  <a:srgbClr val="9BBA58"/>
                </a:solidFill>
                <a:latin typeface="Comic Sans MS"/>
                <a:cs typeface="Comic Sans MS"/>
              </a:rPr>
              <a:t> </a:t>
            </a:r>
            <a:r>
              <a:rPr spc="-10" dirty="0">
                <a:solidFill>
                  <a:srgbClr val="9BBA58"/>
                </a:solidFill>
                <a:latin typeface="Comic Sans MS"/>
                <a:cs typeface="Comic Sans MS"/>
              </a:rPr>
              <a:t>OF</a:t>
            </a:r>
            <a:r>
              <a:rPr spc="-25" dirty="0">
                <a:solidFill>
                  <a:srgbClr val="9BBA58"/>
                </a:solidFill>
                <a:latin typeface="Comic Sans MS"/>
                <a:cs typeface="Comic Sans MS"/>
              </a:rPr>
              <a:t> </a:t>
            </a:r>
            <a:r>
              <a:rPr spc="-5" dirty="0">
                <a:solidFill>
                  <a:srgbClr val="9BBA58"/>
                </a:solidFill>
                <a:latin typeface="Comic Sans MS"/>
                <a:cs typeface="Comic Sans MS"/>
              </a:rPr>
              <a:t>THUMB</a:t>
            </a:r>
            <a:r>
              <a:rPr spc="10" dirty="0">
                <a:solidFill>
                  <a:srgbClr val="9BBA58"/>
                </a:solidFill>
                <a:latin typeface="Comic Sans MS"/>
                <a:cs typeface="Comic Sans MS"/>
              </a:rPr>
              <a:t> </a:t>
            </a:r>
            <a:r>
              <a:rPr spc="-5" dirty="0">
                <a:solidFill>
                  <a:srgbClr val="9BBA58"/>
                </a:solidFill>
                <a:latin typeface="Comic Sans MS"/>
                <a:cs typeface="Comic Sans MS"/>
              </a:rPr>
              <a:t>???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288" y="2179447"/>
            <a:ext cx="8225155" cy="309880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marR="5080" indent="-343535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355600" algn="l"/>
                <a:tab pos="356235" algn="l"/>
                <a:tab pos="1506220" algn="l"/>
                <a:tab pos="4266565" algn="l"/>
                <a:tab pos="5272405" algn="l"/>
                <a:tab pos="7371715" algn="l"/>
              </a:tabLst>
            </a:pPr>
            <a:r>
              <a:rPr sz="3200" i="1" spc="-5" dirty="0">
                <a:solidFill>
                  <a:srgbClr val="5F497A"/>
                </a:solidFill>
                <a:latin typeface="Comic Sans MS"/>
                <a:cs typeface="Comic Sans MS"/>
              </a:rPr>
              <a:t>Hug</a:t>
            </a:r>
            <a:r>
              <a:rPr sz="3200" i="1" dirty="0">
                <a:solidFill>
                  <a:srgbClr val="5F497A"/>
                </a:solidFill>
                <a:latin typeface="Comic Sans MS"/>
                <a:cs typeface="Comic Sans MS"/>
              </a:rPr>
              <a:t>e	</a:t>
            </a:r>
            <a:r>
              <a:rPr sz="3200" spc="-15" dirty="0">
                <a:solidFill>
                  <a:srgbClr val="5F497A"/>
                </a:solidFill>
                <a:latin typeface="Comic Sans MS"/>
                <a:cs typeface="Comic Sans MS"/>
              </a:rPr>
              <a:t>h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epatom</a:t>
            </a:r>
            <a:r>
              <a:rPr sz="3200" spc="-10" dirty="0">
                <a:solidFill>
                  <a:srgbClr val="5F497A"/>
                </a:solidFill>
                <a:latin typeface="Comic Sans MS"/>
                <a:cs typeface="Comic Sans MS"/>
              </a:rPr>
              <a:t>e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galy	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wit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h	prese</a:t>
            </a:r>
            <a:r>
              <a:rPr sz="3200" spc="-10" dirty="0">
                <a:solidFill>
                  <a:srgbClr val="5F497A"/>
                </a:solidFill>
                <a:latin typeface="Comic Sans MS"/>
                <a:cs typeface="Comic Sans MS"/>
              </a:rPr>
              <a:t>r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ve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d	l</a:t>
            </a:r>
            <a:r>
              <a:rPr sz="3200" spc="-10" dirty="0">
                <a:solidFill>
                  <a:srgbClr val="5F497A"/>
                </a:solidFill>
                <a:latin typeface="Comic Sans MS"/>
                <a:cs typeface="Comic Sans MS"/>
              </a:rPr>
              <a:t>i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ver 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functions suggests</a:t>
            </a:r>
            <a:endParaRPr sz="3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5F497A"/>
              </a:buClr>
              <a:buFont typeface="Arial MT"/>
              <a:buChar char="•"/>
            </a:pPr>
            <a:endParaRPr sz="3250">
              <a:latin typeface="Comic Sans MS"/>
              <a:cs typeface="Comic Sans MS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–"/>
              <a:tabLst>
                <a:tab pos="756920" algn="l"/>
              </a:tabLst>
            </a:pP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storage</a:t>
            </a:r>
            <a:r>
              <a:rPr sz="3200" spc="-1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disorder;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i="1" dirty="0">
                <a:solidFill>
                  <a:srgbClr val="5F497A"/>
                </a:solidFill>
                <a:latin typeface="Comic Sans MS"/>
                <a:cs typeface="Comic Sans MS"/>
              </a:rPr>
              <a:t>at any</a:t>
            </a:r>
            <a:r>
              <a:rPr sz="3200" i="1" spc="-1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i="1" dirty="0">
                <a:solidFill>
                  <a:srgbClr val="5F497A"/>
                </a:solidFill>
                <a:latin typeface="Comic Sans MS"/>
                <a:cs typeface="Comic Sans MS"/>
              </a:rPr>
              <a:t>age;</a:t>
            </a:r>
            <a:r>
              <a:rPr sz="3200" i="1" spc="-1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i="1" spc="-5" dirty="0">
                <a:solidFill>
                  <a:srgbClr val="5F497A"/>
                </a:solidFill>
                <a:latin typeface="Comic Sans MS"/>
                <a:cs typeface="Comic Sans MS"/>
              </a:rPr>
              <a:t>or</a:t>
            </a:r>
            <a:endParaRPr sz="3200">
              <a:latin typeface="Comic Sans MS"/>
              <a:cs typeface="Comic Sans M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F497A"/>
              </a:buClr>
              <a:buFont typeface="Arial MT"/>
              <a:buChar char="–"/>
            </a:pPr>
            <a:endParaRPr sz="3300">
              <a:latin typeface="Comic Sans MS"/>
              <a:cs typeface="Comic Sans MS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–"/>
              <a:tabLst>
                <a:tab pos="756920" algn="l"/>
              </a:tabLst>
            </a:pP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Reticuloendothelial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hyperplasia</a:t>
            </a:r>
            <a:endParaRPr sz="320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74170146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980" y="163525"/>
            <a:ext cx="48736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9BBA58"/>
                </a:solidFill>
                <a:latin typeface="Comic Sans MS"/>
                <a:cs typeface="Comic Sans MS"/>
              </a:rPr>
              <a:t>INVESTIGATIONS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3514" y="1109294"/>
            <a:ext cx="7590790" cy="2904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Remember!!</a:t>
            </a:r>
            <a:endParaRPr sz="3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F497A"/>
              </a:buClr>
              <a:buFont typeface="Arial MT"/>
              <a:buChar char="•"/>
            </a:pPr>
            <a:endParaRPr sz="3550">
              <a:latin typeface="Comic Sans MS"/>
              <a:cs typeface="Comic Sans MS"/>
            </a:endParaRPr>
          </a:p>
          <a:p>
            <a:pPr marL="355600" marR="5080" indent="-343535">
              <a:lnSpc>
                <a:spcPct val="90000"/>
              </a:lnSpc>
              <a:buFont typeface="Arial MT"/>
              <a:buChar char="•"/>
              <a:tabLst>
                <a:tab pos="355600" algn="l"/>
                <a:tab pos="356235" algn="l"/>
                <a:tab pos="2854960" algn="l"/>
              </a:tabLst>
            </a:pPr>
            <a:r>
              <a:rPr sz="3200" i="1" spc="-5" dirty="0">
                <a:solidFill>
                  <a:srgbClr val="5F497A"/>
                </a:solidFill>
                <a:latin typeface="Comic Sans MS"/>
                <a:cs typeface="Comic Sans MS"/>
              </a:rPr>
              <a:t>Good </a:t>
            </a:r>
            <a:r>
              <a:rPr sz="3200" i="1" dirty="0">
                <a:solidFill>
                  <a:srgbClr val="5F497A"/>
                </a:solidFill>
                <a:latin typeface="Comic Sans MS"/>
                <a:cs typeface="Comic Sans MS"/>
              </a:rPr>
              <a:t>history, aided </a:t>
            </a:r>
            <a:r>
              <a:rPr sz="3200" i="1" spc="-5" dirty="0">
                <a:solidFill>
                  <a:srgbClr val="5F497A"/>
                </a:solidFill>
                <a:latin typeface="Comic Sans MS"/>
                <a:cs typeface="Comic Sans MS"/>
              </a:rPr>
              <a:t>by meticulous </a:t>
            </a:r>
            <a:r>
              <a:rPr sz="3200" i="1" dirty="0">
                <a:solidFill>
                  <a:srgbClr val="5F497A"/>
                </a:solidFill>
                <a:latin typeface="Comic Sans MS"/>
                <a:cs typeface="Comic Sans MS"/>
              </a:rPr>
              <a:t> examination	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will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give clue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to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the 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underlying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cause, </a:t>
            </a:r>
            <a:r>
              <a:rPr sz="3200" spc="-5" dirty="0">
                <a:solidFill>
                  <a:srgbClr val="5F497A"/>
                </a:solidFill>
                <a:latin typeface="Comic Sans MS"/>
                <a:cs typeface="Comic Sans MS"/>
              </a:rPr>
              <a:t>more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than </a:t>
            </a:r>
            <a:r>
              <a:rPr sz="3200" spc="5" dirty="0">
                <a:solidFill>
                  <a:srgbClr val="5F497A"/>
                </a:solidFill>
                <a:latin typeface="Comic Sans MS"/>
                <a:cs typeface="Comic Sans MS"/>
              </a:rPr>
              <a:t>any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single </a:t>
            </a:r>
            <a:r>
              <a:rPr sz="3200" spc="-944" dirty="0">
                <a:solidFill>
                  <a:srgbClr val="5F497A"/>
                </a:solidFill>
                <a:latin typeface="Comic Sans MS"/>
                <a:cs typeface="Comic Sans MS"/>
              </a:rPr>
              <a:t> </a:t>
            </a:r>
            <a:r>
              <a:rPr sz="3200" dirty="0">
                <a:solidFill>
                  <a:srgbClr val="5F497A"/>
                </a:solidFill>
                <a:latin typeface="Comic Sans MS"/>
                <a:cs typeface="Comic Sans MS"/>
              </a:rPr>
              <a:t>investigation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6118" y="3818691"/>
            <a:ext cx="2355851" cy="28218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636511" y="4519421"/>
            <a:ext cx="16897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Let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find out what is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wrong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 </a:t>
            </a:r>
            <a:r>
              <a:rPr sz="1800" spc="-10" dirty="0">
                <a:latin typeface="Calibri"/>
                <a:cs typeface="Calibri"/>
              </a:rPr>
              <a:t>you!!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1360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3" y="1534630"/>
            <a:ext cx="3054668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4" dirty="0">
                <a:solidFill>
                  <a:schemeClr val="tx1"/>
                </a:solidFill>
              </a:rPr>
              <a:t>Toxic</a:t>
            </a:r>
            <a:r>
              <a:rPr spc="-53" dirty="0">
                <a:solidFill>
                  <a:schemeClr val="tx1"/>
                </a:solidFill>
              </a:rPr>
              <a:t> </a:t>
            </a:r>
            <a:r>
              <a:rPr spc="-4" dirty="0">
                <a:solidFill>
                  <a:schemeClr val="tx1"/>
                </a:solidFill>
              </a:rPr>
              <a:t>cirrhosis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392393"/>
            <a:ext cx="7087076" cy="1061829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46685" marR="3810" indent="-137160">
              <a:lnSpc>
                <a:spcPts val="2265"/>
              </a:lnSpc>
              <a:spcBef>
                <a:spcPts val="360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8" dirty="0">
                <a:latin typeface="Tahoma"/>
                <a:cs typeface="Tahoma"/>
              </a:rPr>
              <a:t>Hepatomegaly</a:t>
            </a:r>
            <a:r>
              <a:rPr sz="2100" spc="4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is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common </a:t>
            </a:r>
            <a:r>
              <a:rPr sz="2100" spc="-8" dirty="0">
                <a:latin typeface="Tahoma"/>
                <a:cs typeface="Tahoma"/>
              </a:rPr>
              <a:t>finding,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along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with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ascites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portal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hypertension.</a:t>
            </a:r>
            <a:endParaRPr sz="2100">
              <a:latin typeface="Tahoma"/>
              <a:cs typeface="Tahoma"/>
            </a:endParaRPr>
          </a:p>
          <a:p>
            <a:pPr marL="146685" indent="-137160">
              <a:spcBef>
                <a:spcPts val="77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8" dirty="0">
                <a:latin typeface="Tahoma"/>
                <a:cs typeface="Tahoma"/>
              </a:rPr>
              <a:t>Methotrexate</a:t>
            </a:r>
            <a:r>
              <a:rPr sz="2100" spc="4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(psoriasis</a:t>
            </a:r>
            <a:r>
              <a:rPr sz="2100" spc="3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arthritis)</a:t>
            </a:r>
            <a:r>
              <a:rPr sz="2100" spc="3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Vit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30" dirty="0">
                <a:latin typeface="Tahoma"/>
                <a:cs typeface="Tahoma"/>
              </a:rPr>
              <a:t>toxicity.</a:t>
            </a:r>
            <a:endParaRPr sz="2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9247004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860" y="2667001"/>
            <a:ext cx="7574279" cy="68580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chemeClr val="tx1"/>
                </a:solidFill>
              </a:rPr>
              <a:t> Dr KWIZERA NDEKEZI Jackson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 anesthesiologist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830997"/>
          </a:xfrm>
        </p:spPr>
        <p:txBody>
          <a:bodyPr/>
          <a:lstStyle/>
          <a:p>
            <a:endParaRPr lang="en-US" dirty="0" smtClean="0"/>
          </a:p>
          <a:p>
            <a:r>
              <a:rPr lang="en-US" sz="3600" dirty="0" smtClean="0">
                <a:solidFill>
                  <a:schemeClr val="tx1"/>
                </a:solidFill>
              </a:rPr>
              <a:t>  LIVER TUMORS 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03088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8613" y="945895"/>
            <a:ext cx="391032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u="heavy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Common</a:t>
            </a:r>
            <a:r>
              <a:rPr sz="3200" b="0" u="heavy" spc="-65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200" b="0" u="heavy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liver</a:t>
            </a:r>
            <a:r>
              <a:rPr sz="3200" b="0" u="heavy" spc="-4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3200" b="0" u="heavy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lesions</a:t>
            </a:r>
            <a:endParaRPr sz="3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8055" y="2357627"/>
            <a:ext cx="8248015" cy="3192780"/>
            <a:chOff x="448055" y="2357627"/>
            <a:chExt cx="8248015" cy="3192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770" y="2464312"/>
              <a:ext cx="7866007" cy="29794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2627" y="2362199"/>
              <a:ext cx="8239125" cy="3183890"/>
            </a:xfrm>
            <a:custGeom>
              <a:avLst/>
              <a:gdLst/>
              <a:ahLst/>
              <a:cxnLst/>
              <a:rect l="l" t="t" r="r" b="b"/>
              <a:pathLst>
                <a:path w="8239125" h="3183890">
                  <a:moveTo>
                    <a:pt x="0" y="3183636"/>
                  </a:moveTo>
                  <a:lnTo>
                    <a:pt x="8238744" y="3183636"/>
                  </a:lnTo>
                  <a:lnTo>
                    <a:pt x="8238744" y="0"/>
                  </a:lnTo>
                  <a:lnTo>
                    <a:pt x="0" y="0"/>
                  </a:lnTo>
                  <a:lnTo>
                    <a:pt x="0" y="3183636"/>
                  </a:lnTo>
                  <a:close/>
                </a:path>
              </a:pathLst>
            </a:custGeom>
            <a:ln w="914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684386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077" y="1319021"/>
            <a:ext cx="181863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b="1" u="heavy" spc="-5" dirty="0">
                <a:solidFill>
                  <a:schemeClr val="tx1"/>
                </a:solidFill>
                <a:uFill>
                  <a:solidFill>
                    <a:srgbClr val="49452A"/>
                  </a:solidFill>
                </a:uFill>
                <a:latin typeface="Arial MT"/>
                <a:cs typeface="Arial MT"/>
              </a:rPr>
              <a:t>C</a:t>
            </a:r>
            <a:r>
              <a:rPr sz="2400" b="1" u="heavy" spc="-15" dirty="0">
                <a:solidFill>
                  <a:schemeClr val="tx1"/>
                </a:solidFill>
                <a:uFill>
                  <a:solidFill>
                    <a:srgbClr val="49452A"/>
                  </a:solidFill>
                </a:uFill>
                <a:latin typeface="Arial MT"/>
                <a:cs typeface="Arial MT"/>
              </a:rPr>
              <a:t>l</a:t>
            </a:r>
            <a:r>
              <a:rPr sz="2400" b="1" u="heavy" spc="-5" dirty="0">
                <a:solidFill>
                  <a:schemeClr val="tx1"/>
                </a:solidFill>
                <a:uFill>
                  <a:solidFill>
                    <a:srgbClr val="49452A"/>
                  </a:solidFill>
                </a:uFill>
                <a:latin typeface="Arial MT"/>
                <a:cs typeface="Arial MT"/>
              </a:rPr>
              <a:t>assific</a:t>
            </a:r>
            <a:r>
              <a:rPr sz="2400" b="1" u="heavy" spc="-15" dirty="0">
                <a:solidFill>
                  <a:schemeClr val="tx1"/>
                </a:solidFill>
                <a:uFill>
                  <a:solidFill>
                    <a:srgbClr val="49452A"/>
                  </a:solidFill>
                </a:uFill>
                <a:latin typeface="Arial MT"/>
                <a:cs typeface="Arial MT"/>
              </a:rPr>
              <a:t>a</a:t>
            </a:r>
            <a:r>
              <a:rPr sz="2400" b="1" u="heavy" spc="-5" dirty="0">
                <a:solidFill>
                  <a:schemeClr val="tx1"/>
                </a:solidFill>
                <a:uFill>
                  <a:solidFill>
                    <a:srgbClr val="49452A"/>
                  </a:solidFill>
                </a:uFill>
                <a:latin typeface="Arial MT"/>
                <a:cs typeface="Arial MT"/>
              </a:rPr>
              <a:t>tion </a:t>
            </a:r>
            <a:r>
              <a:rPr sz="2400" b="1" spc="-5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400" b="1" u="heavy" dirty="0">
                <a:solidFill>
                  <a:schemeClr val="tx1"/>
                </a:solidFill>
                <a:uFill>
                  <a:solidFill>
                    <a:srgbClr val="49452A"/>
                  </a:solidFill>
                </a:uFill>
                <a:latin typeface="Arial MT"/>
                <a:cs typeface="Arial MT"/>
              </a:rPr>
              <a:t>of </a:t>
            </a:r>
            <a:r>
              <a:rPr sz="2400" b="1" u="heavy" spc="-5" dirty="0">
                <a:solidFill>
                  <a:schemeClr val="tx1"/>
                </a:solidFill>
                <a:uFill>
                  <a:solidFill>
                    <a:srgbClr val="49452A"/>
                  </a:solidFill>
                </a:uFill>
                <a:latin typeface="Arial MT"/>
                <a:cs typeface="Arial MT"/>
              </a:rPr>
              <a:t>benign </a:t>
            </a:r>
            <a:r>
              <a:rPr sz="2400" b="1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2400" b="1" u="heavy" spc="-5" dirty="0">
                <a:solidFill>
                  <a:schemeClr val="tx1"/>
                </a:solidFill>
                <a:uFill>
                  <a:solidFill>
                    <a:srgbClr val="49452A"/>
                  </a:solidFill>
                </a:uFill>
                <a:latin typeface="Arial MT"/>
                <a:cs typeface="Arial MT"/>
              </a:rPr>
              <a:t>liver</a:t>
            </a:r>
            <a:r>
              <a:rPr sz="2400" b="1" u="heavy" spc="-10" dirty="0">
                <a:solidFill>
                  <a:schemeClr val="tx1"/>
                </a:solidFill>
                <a:uFill>
                  <a:solidFill>
                    <a:srgbClr val="49452A"/>
                  </a:solidFill>
                </a:uFill>
                <a:latin typeface="Arial MT"/>
                <a:cs typeface="Arial MT"/>
              </a:rPr>
              <a:t> </a:t>
            </a:r>
            <a:r>
              <a:rPr sz="2400" b="1" u="heavy" spc="-5" dirty="0">
                <a:solidFill>
                  <a:schemeClr val="tx1"/>
                </a:solidFill>
                <a:uFill>
                  <a:solidFill>
                    <a:srgbClr val="49452A"/>
                  </a:solidFill>
                </a:uFill>
                <a:latin typeface="Arial MT"/>
                <a:cs typeface="Arial MT"/>
              </a:rPr>
              <a:t>lesions</a:t>
            </a:r>
            <a:endParaRPr sz="2400" b="1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4244" y="163067"/>
            <a:ext cx="5859385" cy="63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8259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2457" y="296671"/>
            <a:ext cx="33401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20" dirty="0">
                <a:solidFill>
                  <a:schemeClr val="tx1"/>
                </a:solidFill>
                <a:latin typeface="Arial MT"/>
                <a:cs typeface="Arial MT"/>
              </a:rPr>
              <a:t>CLASSIFICATION</a:t>
            </a:r>
            <a:endParaRPr sz="32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9371" y="932814"/>
            <a:ext cx="755332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7635" marR="5080" indent="-2655570">
              <a:lnSpc>
                <a:spcPct val="100000"/>
              </a:lnSpc>
              <a:spcBef>
                <a:spcPts val="105"/>
              </a:spcBef>
            </a:pPr>
            <a:r>
              <a:rPr sz="2000" b="1" u="heavy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histological</a:t>
            </a:r>
            <a:r>
              <a:rPr sz="2000" b="1" u="heavy" spc="-3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classification</a:t>
            </a:r>
            <a:r>
              <a:rPr sz="2000" b="1" u="heavy" spc="-5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of</a:t>
            </a:r>
            <a:r>
              <a:rPr sz="2000" b="1" u="heavy" spc="-1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tumor-like</a:t>
            </a:r>
            <a:r>
              <a:rPr sz="2000" b="1" u="heavy" spc="-4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primary</a:t>
            </a:r>
            <a:r>
              <a:rPr sz="2000" b="1" u="heavy" spc="-3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hepatic</a:t>
            </a:r>
            <a:r>
              <a:rPr sz="2000" b="1" u="heavy" spc="-4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space- </a:t>
            </a:r>
            <a:r>
              <a:rPr sz="2000" b="1" spc="-5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occupying</a:t>
            </a:r>
            <a:r>
              <a:rPr sz="2000" b="1" u="heavy" spc="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lesions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1618614"/>
            <a:ext cx="3451860" cy="2099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u="heavy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Hepatocellular</a:t>
            </a:r>
            <a:r>
              <a:rPr sz="1700" b="1" u="heavy" spc="-30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 </a:t>
            </a:r>
            <a:r>
              <a:rPr sz="1700" b="1" u="heavy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lesions:</a:t>
            </a:r>
            <a:endParaRPr sz="1700">
              <a:latin typeface="Arial"/>
              <a:cs typeface="Arial"/>
            </a:endParaRPr>
          </a:p>
          <a:p>
            <a:pPr marL="252729" indent="-240665">
              <a:lnSpc>
                <a:spcPct val="100000"/>
              </a:lnSpc>
              <a:buAutoNum type="arabicPeriod"/>
              <a:tabLst>
                <a:tab pos="253365" algn="l"/>
              </a:tabLst>
            </a:pP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Focal</a:t>
            </a:r>
            <a:r>
              <a:rPr sz="1700" spc="-10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nodular</a:t>
            </a:r>
            <a:r>
              <a:rPr sz="1700" spc="-15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1E1C11"/>
                </a:solidFill>
                <a:latin typeface="Arial MT"/>
                <a:cs typeface="Arial MT"/>
              </a:rPr>
              <a:t>hyperplasia</a:t>
            </a:r>
            <a:endParaRPr sz="1700">
              <a:latin typeface="Arial MT"/>
              <a:cs typeface="Arial MT"/>
            </a:endParaRPr>
          </a:p>
          <a:p>
            <a:pPr marL="252729" indent="-240665">
              <a:lnSpc>
                <a:spcPct val="100000"/>
              </a:lnSpc>
              <a:buAutoNum type="arabicPeriod"/>
              <a:tabLst>
                <a:tab pos="253365" algn="l"/>
              </a:tabLst>
            </a:pP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Nodular</a:t>
            </a:r>
            <a:r>
              <a:rPr sz="1700" spc="-20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regenerative</a:t>
            </a:r>
            <a:r>
              <a:rPr sz="1700" spc="-5" dirty="0">
                <a:solidFill>
                  <a:srgbClr val="1E1C11"/>
                </a:solidFill>
                <a:latin typeface="Arial MT"/>
                <a:cs typeface="Arial MT"/>
              </a:rPr>
              <a:t> hyperplasia</a:t>
            </a:r>
            <a:endParaRPr sz="1700">
              <a:latin typeface="Arial MT"/>
              <a:cs typeface="Arial MT"/>
            </a:endParaRPr>
          </a:p>
          <a:p>
            <a:pPr marL="252729" indent="-240665">
              <a:lnSpc>
                <a:spcPct val="100000"/>
              </a:lnSpc>
              <a:buAutoNum type="arabicPeriod"/>
              <a:tabLst>
                <a:tab pos="253365" algn="l"/>
              </a:tabLst>
            </a:pP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Partial</a:t>
            </a:r>
            <a:r>
              <a:rPr sz="1700" spc="-10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nodular</a:t>
            </a:r>
            <a:r>
              <a:rPr sz="1700" spc="459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1E1C11"/>
                </a:solidFill>
                <a:latin typeface="Arial MT"/>
                <a:cs typeface="Arial MT"/>
              </a:rPr>
              <a:t>transformation</a:t>
            </a:r>
            <a:endParaRPr sz="17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Adenomatoid </a:t>
            </a:r>
            <a:r>
              <a:rPr sz="1700" spc="-5" dirty="0">
                <a:solidFill>
                  <a:srgbClr val="1E1C11"/>
                </a:solidFill>
                <a:latin typeface="Arial MT"/>
                <a:cs typeface="Arial MT"/>
              </a:rPr>
              <a:t>hyperplasia</a:t>
            </a:r>
            <a:endParaRPr sz="1700">
              <a:latin typeface="Arial MT"/>
              <a:cs typeface="Arial MT"/>
            </a:endParaRPr>
          </a:p>
          <a:p>
            <a:pPr marL="12700" marR="77470">
              <a:lnSpc>
                <a:spcPct val="100000"/>
              </a:lnSpc>
              <a:buAutoNum type="arabicPeriod"/>
              <a:tabLst>
                <a:tab pos="253365" algn="l"/>
              </a:tabLst>
            </a:pP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Compensatory lobar </a:t>
            </a:r>
            <a:r>
              <a:rPr sz="1700" spc="-5" dirty="0">
                <a:solidFill>
                  <a:srgbClr val="1E1C11"/>
                </a:solidFill>
                <a:latin typeface="Arial MT"/>
                <a:cs typeface="Arial MT"/>
              </a:rPr>
              <a:t>hyperplasia </a:t>
            </a:r>
            <a:r>
              <a:rPr sz="1700" spc="-465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6.Focal</a:t>
            </a:r>
            <a:r>
              <a:rPr sz="1700" spc="-5" dirty="0">
                <a:solidFill>
                  <a:srgbClr val="1E1C11"/>
                </a:solidFill>
                <a:latin typeface="Arial MT"/>
                <a:cs typeface="Arial MT"/>
              </a:rPr>
              <a:t> fatty</a:t>
            </a:r>
            <a:r>
              <a:rPr sz="1700" spc="25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change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7.</a:t>
            </a:r>
            <a:r>
              <a:rPr sz="1700" spc="-114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Accessory</a:t>
            </a:r>
            <a:r>
              <a:rPr sz="1700" spc="-30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lobe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3950589"/>
            <a:ext cx="3416300" cy="235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u="heavy" spc="-5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Bile</a:t>
            </a:r>
            <a:r>
              <a:rPr sz="1700" b="1" u="heavy" spc="-20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 </a:t>
            </a:r>
            <a:r>
              <a:rPr sz="1700" b="1" u="heavy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duct</a:t>
            </a:r>
            <a:r>
              <a:rPr sz="1700" b="1" u="heavy" spc="-30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 </a:t>
            </a:r>
            <a:r>
              <a:rPr sz="1700" b="1" u="heavy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lesions:</a:t>
            </a:r>
            <a:endParaRPr sz="1700">
              <a:latin typeface="Arial"/>
              <a:cs typeface="Arial"/>
            </a:endParaRPr>
          </a:p>
          <a:p>
            <a:pPr marL="252729" indent="-2406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53365" algn="l"/>
              </a:tabLst>
            </a:pP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Biliary</a:t>
            </a:r>
            <a:r>
              <a:rPr sz="1700" spc="-60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microhamartoma</a:t>
            </a:r>
            <a:endParaRPr sz="1700">
              <a:latin typeface="Arial MT"/>
              <a:cs typeface="Arial MT"/>
            </a:endParaRPr>
          </a:p>
          <a:p>
            <a:pPr marL="252729" indent="-240665">
              <a:lnSpc>
                <a:spcPct val="100000"/>
              </a:lnSpc>
              <a:buAutoNum type="arabicPeriod"/>
              <a:tabLst>
                <a:tab pos="253365" algn="l"/>
              </a:tabLst>
            </a:pPr>
            <a:r>
              <a:rPr sz="1700" spc="-5" dirty="0">
                <a:solidFill>
                  <a:srgbClr val="1E1C11"/>
                </a:solidFill>
                <a:latin typeface="Arial MT"/>
                <a:cs typeface="Arial MT"/>
              </a:rPr>
              <a:t>Cyst</a:t>
            </a:r>
            <a:r>
              <a:rPr sz="1700" spc="-10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and</a:t>
            </a:r>
            <a:r>
              <a:rPr sz="1700" spc="-10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1E1C11"/>
                </a:solidFill>
                <a:latin typeface="Arial MT"/>
                <a:cs typeface="Arial MT"/>
              </a:rPr>
              <a:t>polycystic</a:t>
            </a:r>
            <a:r>
              <a:rPr sz="1700" spc="20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liver</a:t>
            </a:r>
            <a:endParaRPr sz="1700">
              <a:latin typeface="Arial MT"/>
              <a:cs typeface="Arial MT"/>
            </a:endParaRPr>
          </a:p>
          <a:p>
            <a:pPr marL="252729" indent="-240665">
              <a:lnSpc>
                <a:spcPct val="100000"/>
              </a:lnSpc>
              <a:buAutoNum type="arabicPeriod"/>
              <a:tabLst>
                <a:tab pos="253365" algn="l"/>
              </a:tabLst>
            </a:pP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Ciliated</a:t>
            </a:r>
            <a:r>
              <a:rPr sz="1700" spc="-50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foregut</a:t>
            </a:r>
            <a:r>
              <a:rPr sz="1700" spc="-20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1E1C11"/>
                </a:solidFill>
                <a:latin typeface="Arial MT"/>
                <a:cs typeface="Arial MT"/>
              </a:rPr>
              <a:t>cyst</a:t>
            </a:r>
            <a:endParaRPr sz="1700">
              <a:latin typeface="Arial MT"/>
              <a:cs typeface="Arial MT"/>
            </a:endParaRPr>
          </a:p>
          <a:p>
            <a:pPr marL="253365" indent="-241300">
              <a:lnSpc>
                <a:spcPct val="100000"/>
              </a:lnSpc>
              <a:buAutoNum type="arabicPeriod"/>
              <a:tabLst>
                <a:tab pos="254000" algn="l"/>
              </a:tabLst>
            </a:pP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Epidermoid</a:t>
            </a:r>
            <a:r>
              <a:rPr sz="1700" spc="-50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1E1C11"/>
                </a:solidFill>
                <a:latin typeface="Arial MT"/>
                <a:cs typeface="Arial MT"/>
              </a:rPr>
              <a:t>cyst</a:t>
            </a:r>
            <a:endParaRPr sz="1700">
              <a:latin typeface="Arial MT"/>
              <a:cs typeface="Arial MT"/>
            </a:endParaRPr>
          </a:p>
          <a:p>
            <a:pPr marL="253365" indent="-241300">
              <a:lnSpc>
                <a:spcPct val="100000"/>
              </a:lnSpc>
              <a:buAutoNum type="arabicPeriod"/>
              <a:tabLst>
                <a:tab pos="254000" algn="l"/>
              </a:tabLst>
            </a:pP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Intrahepatic</a:t>
            </a:r>
            <a:r>
              <a:rPr sz="1700" spc="-5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peribiliary</a:t>
            </a:r>
            <a:r>
              <a:rPr sz="1700" spc="-50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gland</a:t>
            </a:r>
            <a:r>
              <a:rPr sz="1700" spc="-15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1E1C11"/>
                </a:solidFill>
                <a:latin typeface="Arial MT"/>
                <a:cs typeface="Arial MT"/>
              </a:rPr>
              <a:t>cyst</a:t>
            </a:r>
            <a:endParaRPr sz="1700">
              <a:latin typeface="Arial MT"/>
              <a:cs typeface="Arial MT"/>
            </a:endParaRPr>
          </a:p>
          <a:p>
            <a:pPr marL="253365" indent="-241300">
              <a:lnSpc>
                <a:spcPct val="100000"/>
              </a:lnSpc>
              <a:buAutoNum type="arabicPeriod"/>
              <a:tabLst>
                <a:tab pos="254000" algn="l"/>
              </a:tabLst>
            </a:pP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Mesothelial</a:t>
            </a:r>
            <a:r>
              <a:rPr sz="1700" spc="-45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1E1C11"/>
                </a:solidFill>
                <a:latin typeface="Arial MT"/>
                <a:cs typeface="Arial MT"/>
              </a:rPr>
              <a:t>cyst</a:t>
            </a:r>
            <a:endParaRPr sz="1700">
              <a:latin typeface="Arial MT"/>
              <a:cs typeface="Arial MT"/>
            </a:endParaRPr>
          </a:p>
          <a:p>
            <a:pPr marL="12700" marR="1037590">
              <a:lnSpc>
                <a:spcPct val="100000"/>
              </a:lnSpc>
              <a:buAutoNum type="arabicPeriod"/>
              <a:tabLst>
                <a:tab pos="253365" algn="l"/>
              </a:tabLst>
            </a:pPr>
            <a:r>
              <a:rPr sz="1700" spc="-5" dirty="0">
                <a:solidFill>
                  <a:srgbClr val="1E1C11"/>
                </a:solidFill>
                <a:latin typeface="Arial MT"/>
                <a:cs typeface="Arial MT"/>
              </a:rPr>
              <a:t>Cystic</a:t>
            </a:r>
            <a:r>
              <a:rPr sz="1700" spc="-50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echinococcosis </a:t>
            </a:r>
            <a:r>
              <a:rPr sz="1700" spc="-455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8.Biloma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1686" y="1547026"/>
            <a:ext cx="3539490" cy="437959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700" b="1" u="heavy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Miscellaneous</a:t>
            </a:r>
            <a:r>
              <a:rPr sz="1700" b="1" u="heavy" spc="-40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 </a:t>
            </a:r>
            <a:r>
              <a:rPr sz="1700" b="1" u="heavy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lesions:</a:t>
            </a:r>
            <a:endParaRPr sz="1700">
              <a:latin typeface="Arial"/>
              <a:cs typeface="Arial"/>
            </a:endParaRPr>
          </a:p>
          <a:p>
            <a:pPr marL="253365" indent="-241300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254000" algn="l"/>
              </a:tabLst>
            </a:pPr>
            <a:r>
              <a:rPr sz="1700" spc="-5" dirty="0">
                <a:solidFill>
                  <a:srgbClr val="1E1C11"/>
                </a:solidFill>
                <a:latin typeface="Arial MT"/>
                <a:cs typeface="Arial MT"/>
              </a:rPr>
              <a:t>Mesenchymal</a:t>
            </a:r>
            <a:r>
              <a:rPr sz="1700" spc="20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1E1C11"/>
                </a:solidFill>
                <a:latin typeface="Arial MT"/>
                <a:cs typeface="Arial MT"/>
              </a:rPr>
              <a:t>hamartoma</a:t>
            </a:r>
            <a:endParaRPr sz="1700">
              <a:latin typeface="Arial MT"/>
              <a:cs typeface="Arial MT"/>
            </a:endParaRPr>
          </a:p>
          <a:p>
            <a:pPr marL="252729" indent="-240665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253365" algn="l"/>
              </a:tabLst>
            </a:pPr>
            <a:r>
              <a:rPr sz="1700" spc="-5" dirty="0">
                <a:solidFill>
                  <a:srgbClr val="1E1C11"/>
                </a:solidFill>
                <a:latin typeface="Arial MT"/>
                <a:cs typeface="Arial MT"/>
              </a:rPr>
              <a:t>Inflammatory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pseudotumor</a:t>
            </a:r>
            <a:endParaRPr sz="1700">
              <a:latin typeface="Arial MT"/>
              <a:cs typeface="Arial MT"/>
            </a:endParaRPr>
          </a:p>
          <a:p>
            <a:pPr marL="253365" indent="-241300">
              <a:lnSpc>
                <a:spcPct val="100000"/>
              </a:lnSpc>
              <a:spcBef>
                <a:spcPts val="405"/>
              </a:spcBef>
              <a:buAutoNum type="arabicPeriod"/>
              <a:tabLst>
                <a:tab pos="254000" algn="l"/>
              </a:tabLst>
            </a:pP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Pseudolymphoma</a:t>
            </a:r>
            <a:endParaRPr sz="1700">
              <a:latin typeface="Arial MT"/>
              <a:cs typeface="Arial MT"/>
            </a:endParaRPr>
          </a:p>
          <a:p>
            <a:pPr marL="252729" indent="-240665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253365" algn="l"/>
              </a:tabLst>
            </a:pP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Solitary</a:t>
            </a:r>
            <a:r>
              <a:rPr sz="1700" spc="-35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necrotic</a:t>
            </a:r>
            <a:r>
              <a:rPr sz="1700" spc="-30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nodule</a:t>
            </a:r>
            <a:endParaRPr sz="1700">
              <a:latin typeface="Arial MT"/>
              <a:cs typeface="Arial MT"/>
            </a:endParaRPr>
          </a:p>
          <a:p>
            <a:pPr marL="253365" indent="-241300">
              <a:lnSpc>
                <a:spcPct val="100000"/>
              </a:lnSpc>
              <a:spcBef>
                <a:spcPts val="405"/>
              </a:spcBef>
              <a:buAutoNum type="arabicPeriod"/>
              <a:tabLst>
                <a:tab pos="254000" algn="l"/>
              </a:tabLst>
            </a:pP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Peliosis</a:t>
            </a:r>
            <a:r>
              <a:rPr sz="1700" spc="-55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hepatis</a:t>
            </a:r>
            <a:endParaRPr sz="1700">
              <a:latin typeface="Arial MT"/>
              <a:cs typeface="Arial MT"/>
            </a:endParaRPr>
          </a:p>
          <a:p>
            <a:pPr marL="252729" indent="-240665">
              <a:lnSpc>
                <a:spcPct val="100000"/>
              </a:lnSpc>
              <a:spcBef>
                <a:spcPts val="414"/>
              </a:spcBef>
              <a:buAutoNum type="arabicPeriod"/>
              <a:tabLst>
                <a:tab pos="253365" algn="l"/>
              </a:tabLst>
            </a:pP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Hereditary</a:t>
            </a:r>
            <a:r>
              <a:rPr sz="1700" spc="-20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hem.</a:t>
            </a:r>
            <a:r>
              <a:rPr sz="1700" spc="440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spc="-15" dirty="0">
                <a:solidFill>
                  <a:srgbClr val="1E1C11"/>
                </a:solidFill>
                <a:latin typeface="Arial MT"/>
                <a:cs typeface="Arial MT"/>
              </a:rPr>
              <a:t>Telangiectasia</a:t>
            </a:r>
            <a:endParaRPr sz="1700">
              <a:latin typeface="Arial MT"/>
              <a:cs typeface="Arial MT"/>
            </a:endParaRPr>
          </a:p>
          <a:p>
            <a:pPr marL="253365" indent="-241300">
              <a:lnSpc>
                <a:spcPct val="100000"/>
              </a:lnSpc>
              <a:spcBef>
                <a:spcPts val="405"/>
              </a:spcBef>
              <a:buAutoNum type="arabicPeriod"/>
              <a:tabLst>
                <a:tab pos="254000" algn="l"/>
              </a:tabLst>
            </a:pP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Sarcoidosis</a:t>
            </a:r>
            <a:endParaRPr sz="1700">
              <a:latin typeface="Arial MT"/>
              <a:cs typeface="Arial MT"/>
            </a:endParaRPr>
          </a:p>
          <a:p>
            <a:pPr marL="252729" indent="-240665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253365" algn="l"/>
              </a:tabLst>
            </a:pP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Nodular</a:t>
            </a:r>
            <a:r>
              <a:rPr sz="1700" spc="-15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1E1C11"/>
                </a:solidFill>
                <a:latin typeface="Arial MT"/>
                <a:cs typeface="Arial MT"/>
              </a:rPr>
              <a:t>extramed.</a:t>
            </a:r>
            <a:r>
              <a:rPr sz="1700" spc="10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Hematopoiesis</a:t>
            </a:r>
            <a:endParaRPr sz="17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405"/>
              </a:spcBef>
              <a:buAutoNum type="arabicPeriod"/>
              <a:tabLst>
                <a:tab pos="241300" algn="l"/>
              </a:tabLst>
            </a:pP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Abscess</a:t>
            </a:r>
            <a:endParaRPr sz="1700">
              <a:latin typeface="Arial MT"/>
              <a:cs typeface="Arial MT"/>
            </a:endParaRPr>
          </a:p>
          <a:p>
            <a:pPr marL="370840" indent="-358140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370840" algn="l"/>
              </a:tabLst>
            </a:pPr>
            <a:r>
              <a:rPr sz="1700" spc="-5" dirty="0">
                <a:solidFill>
                  <a:srgbClr val="1E1C11"/>
                </a:solidFill>
                <a:latin typeface="Arial MT"/>
                <a:cs typeface="Arial MT"/>
              </a:rPr>
              <a:t>Tuberculoma</a:t>
            </a:r>
            <a:endParaRPr sz="1700">
              <a:latin typeface="Arial MT"/>
              <a:cs typeface="Arial MT"/>
            </a:endParaRPr>
          </a:p>
          <a:p>
            <a:pPr marL="358140" indent="-346075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358775" algn="l"/>
              </a:tabLst>
            </a:pPr>
            <a:r>
              <a:rPr sz="1700" spc="-5" dirty="0">
                <a:solidFill>
                  <a:srgbClr val="1E1C11"/>
                </a:solidFill>
                <a:latin typeface="Arial MT"/>
                <a:cs typeface="Arial MT"/>
              </a:rPr>
              <a:t>Botryomycosis</a:t>
            </a:r>
            <a:endParaRPr sz="1700">
              <a:latin typeface="Arial MT"/>
              <a:cs typeface="Arial MT"/>
            </a:endParaRPr>
          </a:p>
          <a:p>
            <a:pPr marL="373380" indent="-361315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374015" algn="l"/>
              </a:tabLst>
            </a:pP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Malacoplakia/</a:t>
            </a:r>
            <a:r>
              <a:rPr sz="1700" spc="-25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adrenal</a:t>
            </a:r>
            <a:r>
              <a:rPr sz="1700" spc="-20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rest</a:t>
            </a:r>
            <a:r>
              <a:rPr sz="1700" spc="-15" dirty="0">
                <a:solidFill>
                  <a:srgbClr val="1E1C11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tumor</a:t>
            </a:r>
            <a:endParaRPr sz="1700">
              <a:latin typeface="Arial MT"/>
              <a:cs typeface="Arial MT"/>
            </a:endParaRPr>
          </a:p>
          <a:p>
            <a:pPr marL="373380" indent="-361315">
              <a:lnSpc>
                <a:spcPct val="100000"/>
              </a:lnSpc>
              <a:spcBef>
                <a:spcPts val="405"/>
              </a:spcBef>
              <a:buAutoNum type="arabicPeriod"/>
              <a:tabLst>
                <a:tab pos="374015" algn="l"/>
              </a:tabLst>
            </a:pPr>
            <a:r>
              <a:rPr sz="1700" dirty="0">
                <a:solidFill>
                  <a:srgbClr val="1E1C11"/>
                </a:solidFill>
                <a:latin typeface="Arial MT"/>
                <a:cs typeface="Arial MT"/>
              </a:rPr>
              <a:t>Granulomas</a:t>
            </a:r>
            <a:endParaRPr sz="17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3207286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4001" y="515238"/>
            <a:ext cx="30156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chemeClr val="tx1"/>
                </a:solidFill>
                <a:latin typeface="Arial MT"/>
                <a:cs typeface="Arial MT"/>
              </a:rPr>
              <a:t>Classification</a:t>
            </a:r>
            <a:endParaRPr sz="40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2772660"/>
            <a:ext cx="2213610" cy="214693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Hemangioma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Focal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nodular</a:t>
            </a:r>
            <a:endParaRPr sz="24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hyperplasia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Adenoma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Liver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cysts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7575" y="2772660"/>
            <a:ext cx="3816985" cy="214693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546100" algn="l"/>
              </a:tabLst>
            </a:pPr>
            <a:r>
              <a:rPr sz="2400" spc="-5" dirty="0">
                <a:latin typeface="Arial MT"/>
                <a:cs typeface="Arial MT"/>
              </a:rPr>
              <a:t>1.	Primary liver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cancers</a:t>
            </a:r>
            <a:endParaRPr sz="2400">
              <a:latin typeface="Arial MT"/>
              <a:cs typeface="Arial MT"/>
            </a:endParaRPr>
          </a:p>
          <a:p>
            <a:pPr marL="546100" indent="-534035">
              <a:lnSpc>
                <a:spcPct val="100000"/>
              </a:lnSpc>
              <a:spcBef>
                <a:spcPts val="580"/>
              </a:spcBef>
              <a:buChar char="•"/>
              <a:tabLst>
                <a:tab pos="546100" algn="l"/>
                <a:tab pos="546735" algn="l"/>
              </a:tabLst>
            </a:pPr>
            <a:r>
              <a:rPr sz="2400" spc="-5" dirty="0">
                <a:latin typeface="Arial MT"/>
                <a:cs typeface="Arial MT"/>
              </a:rPr>
              <a:t>Hepatocellular</a:t>
            </a:r>
            <a:endParaRPr sz="2400">
              <a:latin typeface="Arial MT"/>
              <a:cs typeface="Arial MT"/>
            </a:endParaRPr>
          </a:p>
          <a:p>
            <a:pPr marL="546100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carcinoma</a:t>
            </a:r>
            <a:endParaRPr sz="2400">
              <a:latin typeface="Arial MT"/>
              <a:cs typeface="Arial MT"/>
            </a:endParaRPr>
          </a:p>
          <a:p>
            <a:pPr marL="546100" indent="-534035">
              <a:lnSpc>
                <a:spcPct val="100000"/>
              </a:lnSpc>
              <a:spcBef>
                <a:spcPts val="575"/>
              </a:spcBef>
              <a:buChar char="•"/>
              <a:tabLst>
                <a:tab pos="546100" algn="l"/>
                <a:tab pos="546735" algn="l"/>
              </a:tabLst>
            </a:pPr>
            <a:r>
              <a:rPr sz="2400" spc="-5" dirty="0">
                <a:latin typeface="Arial MT"/>
                <a:cs typeface="Arial MT"/>
              </a:rPr>
              <a:t>Fibrolamellar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carcinoma</a:t>
            </a:r>
            <a:endParaRPr sz="2400">
              <a:latin typeface="Arial MT"/>
              <a:cs typeface="Arial MT"/>
            </a:endParaRPr>
          </a:p>
          <a:p>
            <a:pPr marL="546100" indent="-534035">
              <a:lnSpc>
                <a:spcPct val="100000"/>
              </a:lnSpc>
              <a:spcBef>
                <a:spcPts val="575"/>
              </a:spcBef>
              <a:buChar char="•"/>
              <a:tabLst>
                <a:tab pos="546100" algn="l"/>
                <a:tab pos="546735" algn="l"/>
              </a:tabLst>
            </a:pPr>
            <a:r>
              <a:rPr sz="2400" spc="-5" dirty="0">
                <a:latin typeface="Arial MT"/>
                <a:cs typeface="Arial MT"/>
              </a:rPr>
              <a:t>Hepatoblastoma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7575" y="5406338"/>
            <a:ext cx="2008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6245" algn="l"/>
              </a:tabLst>
            </a:pPr>
            <a:r>
              <a:rPr sz="2400" dirty="0">
                <a:latin typeface="Arial MT"/>
                <a:cs typeface="Arial MT"/>
              </a:rPr>
              <a:t>2.	Metas</a:t>
            </a:r>
            <a:r>
              <a:rPr sz="2400" spc="5" dirty="0">
                <a:latin typeface="Arial MT"/>
                <a:cs typeface="Arial MT"/>
              </a:rPr>
              <a:t>t</a:t>
            </a:r>
            <a:r>
              <a:rPr sz="2400" spc="-5" dirty="0">
                <a:latin typeface="Arial MT"/>
                <a:cs typeface="Arial MT"/>
              </a:rPr>
              <a:t>ases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200" y="1524000"/>
            <a:ext cx="1828800" cy="685800"/>
          </a:xfrm>
          <a:prstGeom prst="rect">
            <a:avLst/>
          </a:prstGeom>
          <a:solidFill>
            <a:srgbClr val="FF0000"/>
          </a:solidFill>
          <a:ln w="9144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67640">
              <a:lnSpc>
                <a:spcPct val="100000"/>
              </a:lnSpc>
              <a:spcBef>
                <a:spcPts val="265"/>
              </a:spcBef>
            </a:pPr>
            <a:r>
              <a:rPr sz="3600" b="1" spc="-5" dirty="0">
                <a:latin typeface="Arial"/>
                <a:cs typeface="Arial"/>
              </a:rPr>
              <a:t>Benign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10200" y="1524000"/>
            <a:ext cx="2362200" cy="685800"/>
          </a:xfrm>
          <a:prstGeom prst="rect">
            <a:avLst/>
          </a:prstGeom>
          <a:solidFill>
            <a:srgbClr val="FF0000"/>
          </a:solidFill>
          <a:ln w="9144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3600" b="1" spc="-5" dirty="0">
                <a:latin typeface="Arial"/>
                <a:cs typeface="Arial"/>
              </a:rPr>
              <a:t>Malignant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889562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773" y="515238"/>
            <a:ext cx="51581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chemeClr val="tx1"/>
                </a:solidFill>
              </a:rPr>
              <a:t>Benign</a:t>
            </a:r>
            <a:r>
              <a:rPr sz="4000" spc="-35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Liver</a:t>
            </a:r>
            <a:r>
              <a:rPr sz="4000" spc="-25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Lesions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23658"/>
            <a:ext cx="5283200" cy="236791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622300" indent="-610235">
              <a:lnSpc>
                <a:spcPct val="100000"/>
              </a:lnSpc>
              <a:spcBef>
                <a:spcPts val="869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3200" spc="-5" dirty="0">
                <a:latin typeface="Arial MT"/>
                <a:cs typeface="Arial MT"/>
              </a:rPr>
              <a:t>Hemangioma</a:t>
            </a:r>
            <a:endParaRPr sz="3200">
              <a:latin typeface="Arial MT"/>
              <a:cs typeface="Arial MT"/>
            </a:endParaRPr>
          </a:p>
          <a:p>
            <a:pPr marL="622300" indent="-610235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3200" dirty="0">
                <a:latin typeface="Arial MT"/>
                <a:cs typeface="Arial MT"/>
              </a:rPr>
              <a:t>Focal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nodular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hyperplasia</a:t>
            </a:r>
            <a:endParaRPr sz="3200">
              <a:latin typeface="Arial MT"/>
              <a:cs typeface="Arial MT"/>
            </a:endParaRPr>
          </a:p>
          <a:p>
            <a:pPr marL="622300" indent="-610235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3200" spc="-5" dirty="0">
                <a:latin typeface="Arial MT"/>
                <a:cs typeface="Arial MT"/>
              </a:rPr>
              <a:t>Adenoma</a:t>
            </a:r>
            <a:endParaRPr sz="3200">
              <a:latin typeface="Arial MT"/>
              <a:cs typeface="Arial MT"/>
            </a:endParaRPr>
          </a:p>
          <a:p>
            <a:pPr marL="622300" indent="-610235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3200" dirty="0">
                <a:latin typeface="Arial MT"/>
                <a:cs typeface="Arial MT"/>
              </a:rPr>
              <a:t>Cysts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6838794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6844" y="483234"/>
            <a:ext cx="62909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chemeClr val="tx1"/>
                </a:solidFill>
              </a:rPr>
              <a:t>Malignant</a:t>
            </a:r>
            <a:r>
              <a:rPr sz="4400" spc="-30" dirty="0">
                <a:solidFill>
                  <a:schemeClr val="tx1"/>
                </a:solidFill>
              </a:rPr>
              <a:t> </a:t>
            </a:r>
            <a:r>
              <a:rPr sz="4400" spc="-5" dirty="0">
                <a:solidFill>
                  <a:schemeClr val="tx1"/>
                </a:solidFill>
              </a:rPr>
              <a:t>Liver</a:t>
            </a:r>
            <a:r>
              <a:rPr sz="4400" spc="-25" dirty="0">
                <a:solidFill>
                  <a:schemeClr val="tx1"/>
                </a:solidFill>
              </a:rPr>
              <a:t> </a:t>
            </a:r>
            <a:r>
              <a:rPr sz="4400" spc="-55" dirty="0">
                <a:solidFill>
                  <a:schemeClr val="tx1"/>
                </a:solidFill>
              </a:rPr>
              <a:t>Tumors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23658"/>
            <a:ext cx="7085965" cy="295338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622300" indent="-610235">
              <a:lnSpc>
                <a:spcPct val="100000"/>
              </a:lnSpc>
              <a:spcBef>
                <a:spcPts val="869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3200" spc="-5" dirty="0">
                <a:latin typeface="Arial MT"/>
                <a:cs typeface="Arial MT"/>
              </a:rPr>
              <a:t>Hepatocellular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carcinoma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(HCC)</a:t>
            </a:r>
            <a:endParaRPr sz="3200">
              <a:latin typeface="Arial MT"/>
              <a:cs typeface="Arial MT"/>
            </a:endParaRPr>
          </a:p>
          <a:p>
            <a:pPr marL="622300" indent="-610235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3200" spc="-5" dirty="0">
                <a:latin typeface="Arial MT"/>
                <a:cs typeface="Arial MT"/>
              </a:rPr>
              <a:t>Fibro-lamellar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carcinoma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of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liver</a:t>
            </a:r>
            <a:endParaRPr sz="3200">
              <a:latin typeface="Arial MT"/>
              <a:cs typeface="Arial MT"/>
            </a:endParaRPr>
          </a:p>
          <a:p>
            <a:pPr marL="622300" indent="-610235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3200" spc="-5" dirty="0">
                <a:latin typeface="Arial MT"/>
                <a:cs typeface="Arial MT"/>
              </a:rPr>
              <a:t>Hepatoblastoma</a:t>
            </a:r>
            <a:endParaRPr sz="3200">
              <a:latin typeface="Arial MT"/>
              <a:cs typeface="Arial MT"/>
            </a:endParaRPr>
          </a:p>
          <a:p>
            <a:pPr marL="622300" indent="-610235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3200" spc="-5" dirty="0">
                <a:latin typeface="Arial MT"/>
                <a:cs typeface="Arial MT"/>
              </a:rPr>
              <a:t>Intrahepatic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cholangiocarcinoma</a:t>
            </a:r>
            <a:endParaRPr sz="3200">
              <a:latin typeface="Arial MT"/>
              <a:cs typeface="Arial MT"/>
            </a:endParaRPr>
          </a:p>
          <a:p>
            <a:pPr marL="622300" indent="-610235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3200" dirty="0">
                <a:latin typeface="Arial MT"/>
                <a:cs typeface="Arial MT"/>
              </a:rPr>
              <a:t>Others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20159775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4145" y="515238"/>
            <a:ext cx="37788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chemeClr val="tx1"/>
                </a:solidFill>
              </a:rPr>
              <a:t>HCC:</a:t>
            </a:r>
            <a:r>
              <a:rPr sz="4000" spc="-50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Incidence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23658"/>
            <a:ext cx="7393940" cy="178244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9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most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common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primary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liver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cancer</a:t>
            </a: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most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common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tumor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Saudi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men</a:t>
            </a: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Increasing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US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and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all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75747457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0576" y="515238"/>
            <a:ext cx="44818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chemeClr val="tx1"/>
                </a:solidFill>
              </a:rPr>
              <a:t>HCC:</a:t>
            </a:r>
            <a:r>
              <a:rPr sz="4000" spc="-15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Risk</a:t>
            </a:r>
            <a:r>
              <a:rPr sz="4000" spc="-35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Factors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0977"/>
            <a:ext cx="7627620" cy="39293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most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important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risk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factor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is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cirrhosis</a:t>
            </a:r>
            <a:endParaRPr sz="3200">
              <a:latin typeface="Arial"/>
              <a:cs typeface="Arial"/>
            </a:endParaRPr>
          </a:p>
          <a:p>
            <a:pPr marL="622300">
              <a:lnSpc>
                <a:spcPct val="100000"/>
              </a:lnSpc>
              <a:spcBef>
                <a:spcPts val="5"/>
              </a:spcBef>
            </a:pPr>
            <a:r>
              <a:rPr sz="3200" dirty="0">
                <a:latin typeface="Arial MT"/>
                <a:cs typeface="Arial MT"/>
              </a:rPr>
              <a:t>from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any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cause:</a:t>
            </a:r>
            <a:endParaRPr sz="3200">
              <a:latin typeface="Arial MT"/>
              <a:cs typeface="Arial MT"/>
            </a:endParaRPr>
          </a:p>
          <a:p>
            <a:pPr marL="622300" indent="-610235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3200" spc="-5" dirty="0">
                <a:latin typeface="Arial MT"/>
                <a:cs typeface="Arial MT"/>
              </a:rPr>
              <a:t>Hepatitis </a:t>
            </a:r>
            <a:r>
              <a:rPr sz="3200" dirty="0">
                <a:latin typeface="Arial MT"/>
                <a:cs typeface="Arial MT"/>
              </a:rPr>
              <a:t>B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(integrates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DNA)</a:t>
            </a:r>
            <a:endParaRPr sz="3200">
              <a:latin typeface="Arial MT"/>
              <a:cs typeface="Arial MT"/>
            </a:endParaRPr>
          </a:p>
          <a:p>
            <a:pPr marL="622300" indent="-610235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3200" spc="-5" dirty="0">
                <a:latin typeface="Arial MT"/>
                <a:cs typeface="Arial MT"/>
              </a:rPr>
              <a:t>Hepatitis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</a:t>
            </a:r>
            <a:endParaRPr sz="3200">
              <a:latin typeface="Arial MT"/>
              <a:cs typeface="Arial MT"/>
            </a:endParaRPr>
          </a:p>
          <a:p>
            <a:pPr marL="622300" indent="-610235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3200" spc="-5" dirty="0">
                <a:latin typeface="Arial MT"/>
                <a:cs typeface="Arial MT"/>
              </a:rPr>
              <a:t>Alcohol</a:t>
            </a:r>
            <a:endParaRPr sz="3200">
              <a:latin typeface="Arial MT"/>
              <a:cs typeface="Arial MT"/>
            </a:endParaRPr>
          </a:p>
          <a:p>
            <a:pPr marL="622300" indent="-610235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3200" spc="-5" dirty="0">
                <a:latin typeface="Arial MT"/>
                <a:cs typeface="Arial MT"/>
              </a:rPr>
              <a:t>Aflatoxin</a:t>
            </a:r>
            <a:endParaRPr sz="3200">
              <a:latin typeface="Arial MT"/>
              <a:cs typeface="Arial MT"/>
            </a:endParaRPr>
          </a:p>
          <a:p>
            <a:pPr marL="622300" indent="-610235">
              <a:lnSpc>
                <a:spcPct val="100000"/>
              </a:lnSpc>
              <a:spcBef>
                <a:spcPts val="775"/>
              </a:spcBef>
              <a:buAutoNum type="arabicPeriod"/>
              <a:tabLst>
                <a:tab pos="622300" algn="l"/>
                <a:tab pos="622935" algn="l"/>
              </a:tabLst>
            </a:pPr>
            <a:r>
              <a:rPr sz="3200" dirty="0">
                <a:latin typeface="Arial MT"/>
                <a:cs typeface="Arial MT"/>
              </a:rPr>
              <a:t>Other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2705571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3085" y="515238"/>
            <a:ext cx="54978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chemeClr val="tx1"/>
                </a:solidFill>
              </a:rPr>
              <a:t>HCC:</a:t>
            </a:r>
            <a:r>
              <a:rPr sz="4000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Clinical</a:t>
            </a:r>
            <a:r>
              <a:rPr sz="4000" spc="-30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Features</a:t>
            </a:r>
            <a:endParaRPr sz="4000" dirty="0">
              <a:solidFill>
                <a:schemeClr val="tx1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880" y="1733676"/>
            <a:ext cx="232409" cy="2374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880" y="2270125"/>
            <a:ext cx="232409" cy="2374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880" y="2806573"/>
            <a:ext cx="232409" cy="23748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880" y="3343021"/>
            <a:ext cx="232409" cy="2374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880" y="4415916"/>
            <a:ext cx="232409" cy="23748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35940" y="1523694"/>
            <a:ext cx="7873365" cy="378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59435">
              <a:lnSpc>
                <a:spcPct val="110100"/>
              </a:lnSpc>
              <a:spcBef>
                <a:spcPts val="100"/>
              </a:spcBef>
            </a:pPr>
            <a:r>
              <a:rPr sz="3200" dirty="0">
                <a:latin typeface="Arial MT"/>
                <a:cs typeface="Arial MT"/>
              </a:rPr>
              <a:t>Wt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loss</a:t>
            </a:r>
            <a:r>
              <a:rPr sz="3200" spc="-5" dirty="0">
                <a:latin typeface="Arial MT"/>
                <a:cs typeface="Arial MT"/>
              </a:rPr>
              <a:t> and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RUQ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pain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(most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common)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Asymptomatic</a:t>
            </a:r>
            <a:endParaRPr sz="3200">
              <a:latin typeface="Arial MT"/>
              <a:cs typeface="Arial MT"/>
            </a:endParaRPr>
          </a:p>
          <a:p>
            <a:pPr marL="355600" marR="5080">
              <a:lnSpc>
                <a:spcPct val="110000"/>
              </a:lnSpc>
            </a:pPr>
            <a:r>
              <a:rPr sz="3200" spc="-5" dirty="0">
                <a:latin typeface="Arial MT"/>
                <a:cs typeface="Arial MT"/>
              </a:rPr>
              <a:t>Worsening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of</a:t>
            </a:r>
            <a:r>
              <a:rPr sz="3200" spc="-5" dirty="0">
                <a:latin typeface="Arial MT"/>
                <a:cs typeface="Arial MT"/>
              </a:rPr>
              <a:t> pre-existing</a:t>
            </a:r>
            <a:r>
              <a:rPr sz="3200" spc="-4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chronic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liver</a:t>
            </a:r>
            <a:r>
              <a:rPr sz="3200" spc="-5" dirty="0">
                <a:latin typeface="Arial MT"/>
                <a:cs typeface="Arial MT"/>
              </a:rPr>
              <a:t> dis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Acute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liver failure</a:t>
            </a:r>
            <a:endParaRPr sz="3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3200" dirty="0">
                <a:latin typeface="Arial MT"/>
                <a:cs typeface="Arial MT"/>
              </a:rPr>
              <a:t>O/E:</a:t>
            </a:r>
            <a:endParaRPr sz="3200">
              <a:latin typeface="Arial MT"/>
              <a:cs typeface="Arial MT"/>
            </a:endParaRPr>
          </a:p>
          <a:p>
            <a:pPr marL="355600" marR="3850004">
              <a:lnSpc>
                <a:spcPct val="110000"/>
              </a:lnSpc>
            </a:pPr>
            <a:r>
              <a:rPr sz="3200" dirty="0">
                <a:latin typeface="Arial MT"/>
                <a:cs typeface="Arial MT"/>
              </a:rPr>
              <a:t>Signs of cirrhosis 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Hard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enlarged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mass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880" y="4952365"/>
            <a:ext cx="232409" cy="23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86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3" y="1534630"/>
            <a:ext cx="5021580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4" dirty="0">
                <a:solidFill>
                  <a:schemeClr val="tx1"/>
                </a:solidFill>
              </a:rPr>
              <a:t>Liver</a:t>
            </a:r>
            <a:r>
              <a:rPr spc="-26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vascular</a:t>
            </a:r>
            <a:r>
              <a:rPr spc="-23" dirty="0">
                <a:solidFill>
                  <a:schemeClr val="tx1"/>
                </a:solidFill>
              </a:rPr>
              <a:t> </a:t>
            </a:r>
            <a:r>
              <a:rPr spc="-4" dirty="0">
                <a:solidFill>
                  <a:schemeClr val="tx1"/>
                </a:solidFill>
              </a:rPr>
              <a:t>disorders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290526"/>
            <a:ext cx="7219474" cy="2615299"/>
          </a:xfrm>
          <a:prstGeom prst="rect">
            <a:avLst/>
          </a:prstGeom>
        </p:spPr>
        <p:txBody>
          <a:bodyPr vert="horz" wrap="square" lIns="0" tIns="110966" rIns="0" bIns="0" rtlCol="0">
            <a:spAutoFit/>
          </a:bodyPr>
          <a:lstStyle/>
          <a:p>
            <a:pPr marL="146685" indent="-137160">
              <a:spcBef>
                <a:spcPts val="874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11" dirty="0">
                <a:latin typeface="Tahoma"/>
                <a:cs typeface="Tahoma"/>
              </a:rPr>
              <a:t>Focal</a:t>
            </a:r>
            <a:r>
              <a:rPr sz="2100" spc="-4" dirty="0">
                <a:latin typeface="Tahoma"/>
                <a:cs typeface="Tahoma"/>
              </a:rPr>
              <a:t> lesions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hepatic</a:t>
            </a:r>
            <a:r>
              <a:rPr sz="2100" spc="-11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venules,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sinusoids,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portal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veins.</a:t>
            </a:r>
            <a:endParaRPr sz="2100">
              <a:latin typeface="Tahoma"/>
              <a:cs typeface="Tahoma"/>
            </a:endParaRPr>
          </a:p>
          <a:p>
            <a:pPr marL="146685" marR="3810" indent="-137160">
              <a:lnSpc>
                <a:spcPts val="2273"/>
              </a:lnSpc>
              <a:spcBef>
                <a:spcPts val="1084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Azathioprine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herbal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teas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that </a:t>
            </a:r>
            <a:r>
              <a:rPr sz="2100" dirty="0">
                <a:latin typeface="Tahoma"/>
                <a:cs typeface="Tahoma"/>
              </a:rPr>
              <a:t>contain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comfrey (a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source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 pyrrolizidine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alkaloids)</a:t>
            </a:r>
            <a:endParaRPr sz="2100">
              <a:latin typeface="Tahoma"/>
              <a:cs typeface="Tahoma"/>
            </a:endParaRPr>
          </a:p>
          <a:p>
            <a:pPr marL="146685" marR="106204" indent="-137160">
              <a:lnSpc>
                <a:spcPts val="2265"/>
              </a:lnSpc>
              <a:spcBef>
                <a:spcPts val="104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11" dirty="0">
                <a:latin typeface="Tahoma"/>
                <a:cs typeface="Tahoma"/>
              </a:rPr>
              <a:t>Peliosis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hepatitis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has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been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associated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with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exposure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the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liver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to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androgens,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estrogens,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tamoxifen,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azathioprine.</a:t>
            </a:r>
            <a:endParaRPr sz="2100">
              <a:latin typeface="Tahoma"/>
              <a:cs typeface="Tahoma"/>
            </a:endParaRPr>
          </a:p>
          <a:p>
            <a:pPr marL="146685" marR="882968" indent="-137160">
              <a:lnSpc>
                <a:spcPts val="2265"/>
              </a:lnSpc>
              <a:spcBef>
                <a:spcPts val="1061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Rupture</a:t>
            </a:r>
            <a:r>
              <a:rPr sz="2100" spc="-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the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lacunae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can</a:t>
            </a:r>
            <a:r>
              <a:rPr sz="2100" spc="-4" dirty="0">
                <a:latin typeface="Tahoma"/>
                <a:cs typeface="Tahoma"/>
              </a:rPr>
              <a:t> lead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to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severe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peritoneal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hemorrhage.</a:t>
            </a:r>
            <a:endParaRPr sz="2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668295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6025" y="515238"/>
            <a:ext cx="41732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chemeClr val="tx1"/>
                </a:solidFill>
              </a:rPr>
              <a:t>HCC:</a:t>
            </a:r>
            <a:r>
              <a:rPr sz="4000" spc="-50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Metastases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23658"/>
            <a:ext cx="3192780" cy="353822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9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Rest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of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the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liver</a:t>
            </a:r>
            <a:endParaRPr sz="3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Portal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vein</a:t>
            </a:r>
            <a:endParaRPr sz="3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25" dirty="0">
                <a:latin typeface="Arial MT"/>
                <a:cs typeface="Arial MT"/>
              </a:rPr>
              <a:t>Lymph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nodes</a:t>
            </a:r>
            <a:endParaRPr sz="3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Lung</a:t>
            </a:r>
            <a:endParaRPr sz="3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Bone</a:t>
            </a:r>
            <a:endParaRPr sz="3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Brain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94050340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9725" y="515238"/>
            <a:ext cx="59226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chemeClr val="tx1"/>
                </a:solidFill>
              </a:rPr>
              <a:t>HCC: </a:t>
            </a:r>
            <a:r>
              <a:rPr sz="4000" spc="-5" dirty="0">
                <a:solidFill>
                  <a:schemeClr val="tx1"/>
                </a:solidFill>
              </a:rPr>
              <a:t>Systemic</a:t>
            </a:r>
            <a:r>
              <a:rPr sz="4000" spc="-10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Features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8839" y="1523658"/>
            <a:ext cx="2966085" cy="2367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5"/>
              </a:spcBef>
            </a:pPr>
            <a:r>
              <a:rPr sz="3200" dirty="0">
                <a:latin typeface="Arial MT"/>
                <a:cs typeface="Arial MT"/>
              </a:rPr>
              <a:t>Hypercalcemia 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Hypoglycemia 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Hyperlipidemia 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H</a:t>
            </a:r>
            <a:r>
              <a:rPr sz="3200" spc="5" dirty="0">
                <a:latin typeface="Arial MT"/>
                <a:cs typeface="Arial MT"/>
              </a:rPr>
              <a:t>y</a:t>
            </a:r>
            <a:r>
              <a:rPr sz="3200" dirty="0">
                <a:latin typeface="Arial MT"/>
                <a:cs typeface="Arial MT"/>
              </a:rPr>
              <a:t>pert</a:t>
            </a:r>
            <a:r>
              <a:rPr sz="3200" spc="-15" dirty="0">
                <a:latin typeface="Arial MT"/>
                <a:cs typeface="Arial MT"/>
              </a:rPr>
              <a:t>h</a:t>
            </a:r>
            <a:r>
              <a:rPr sz="3200" dirty="0">
                <a:latin typeface="Arial MT"/>
                <a:cs typeface="Arial MT"/>
              </a:rPr>
              <a:t>y</a:t>
            </a:r>
            <a:r>
              <a:rPr sz="3200" spc="5" dirty="0">
                <a:latin typeface="Arial MT"/>
                <a:cs typeface="Arial MT"/>
              </a:rPr>
              <a:t>r</a:t>
            </a:r>
            <a:r>
              <a:rPr sz="3200" dirty="0">
                <a:latin typeface="Arial MT"/>
                <a:cs typeface="Arial MT"/>
              </a:rPr>
              <a:t>oi</a:t>
            </a:r>
            <a:r>
              <a:rPr sz="3200" spc="-10" dirty="0">
                <a:latin typeface="Arial MT"/>
                <a:cs typeface="Arial MT"/>
              </a:rPr>
              <a:t>d</a:t>
            </a:r>
            <a:r>
              <a:rPr sz="3200" dirty="0">
                <a:latin typeface="Arial MT"/>
                <a:cs typeface="Arial MT"/>
              </a:rPr>
              <a:t>ism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880" y="1782445"/>
            <a:ext cx="232409" cy="2374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880" y="2367660"/>
            <a:ext cx="232409" cy="23748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880" y="2952876"/>
            <a:ext cx="232409" cy="2374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880" y="3538092"/>
            <a:ext cx="232409" cy="2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9985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5941" y="515238"/>
            <a:ext cx="2451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chemeClr val="tx1"/>
                </a:solidFill>
              </a:rPr>
              <a:t>HCC:</a:t>
            </a:r>
            <a:r>
              <a:rPr sz="4000" spc="-50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labs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0977"/>
            <a:ext cx="7226300" cy="39293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 MT"/>
                <a:cs typeface="Arial MT"/>
              </a:rPr>
              <a:t>Labs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of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liver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cirrhosis</a:t>
            </a:r>
            <a:endParaRPr sz="3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4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AFP</a:t>
            </a:r>
            <a:r>
              <a:rPr sz="3200" b="1" u="heavy" spc="-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(Alfa</a:t>
            </a:r>
            <a:r>
              <a:rPr sz="3200" b="1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feto</a:t>
            </a:r>
            <a:r>
              <a:rPr sz="3200" b="1" u="heavy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protein)</a:t>
            </a:r>
            <a:endParaRPr sz="3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Is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an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HCC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tumor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marker</a:t>
            </a:r>
            <a:endParaRPr sz="3200">
              <a:latin typeface="Arial MT"/>
              <a:cs typeface="Arial MT"/>
            </a:endParaRPr>
          </a:p>
          <a:p>
            <a:pPr marL="355600" marR="4826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40" dirty="0">
                <a:latin typeface="Arial MT"/>
                <a:cs typeface="Arial MT"/>
              </a:rPr>
              <a:t>Values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more</a:t>
            </a:r>
            <a:r>
              <a:rPr sz="3200" spc="-5" dirty="0">
                <a:latin typeface="Arial MT"/>
                <a:cs typeface="Arial MT"/>
              </a:rPr>
              <a:t> than 100ng/ml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are</a:t>
            </a:r>
            <a:r>
              <a:rPr sz="3200" spc="-5" dirty="0">
                <a:latin typeface="Arial MT"/>
                <a:cs typeface="Arial MT"/>
              </a:rPr>
              <a:t> highly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suggestive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of HCC</a:t>
            </a:r>
            <a:endParaRPr sz="3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Elevation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seen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in</a:t>
            </a:r>
            <a:r>
              <a:rPr sz="3200" spc="-5" dirty="0">
                <a:latin typeface="Arial MT"/>
                <a:cs typeface="Arial MT"/>
              </a:rPr>
              <a:t> more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than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70%</a:t>
            </a:r>
            <a:r>
              <a:rPr sz="3200" spc="-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of</a:t>
            </a:r>
            <a:r>
              <a:rPr sz="3200" spc="-7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pt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20148971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1854" y="515238"/>
            <a:ext cx="38601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chemeClr val="tx1"/>
                </a:solidFill>
              </a:rPr>
              <a:t>HCC:</a:t>
            </a:r>
            <a:r>
              <a:rPr sz="4000" spc="-55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Diagnosis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23658"/>
            <a:ext cx="6955790" cy="402653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9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Clinical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presentation</a:t>
            </a: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Elevated</a:t>
            </a:r>
            <a:r>
              <a:rPr sz="3200" spc="-22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AFP</a:t>
            </a: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5" dirty="0">
                <a:latin typeface="Arial MT"/>
                <a:cs typeface="Arial MT"/>
              </a:rPr>
              <a:t>US</a:t>
            </a:r>
            <a:endParaRPr sz="3200" dirty="0">
              <a:latin typeface="Arial MT"/>
              <a:cs typeface="Arial MT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Arial MT"/>
                <a:cs typeface="Arial MT"/>
              </a:rPr>
              <a:t>Triphasic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CT</a:t>
            </a:r>
            <a:r>
              <a:rPr sz="3200" spc="-5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scan: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very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early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arterial </a:t>
            </a:r>
            <a:r>
              <a:rPr sz="3200" spc="-875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perfusion</a:t>
            </a: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MRI</a:t>
            </a: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Biopsy</a:t>
            </a:r>
          </a:p>
        </p:txBody>
      </p:sp>
    </p:spTree>
    <p:extLst>
      <p:ext uri="{BB962C8B-B14F-4D97-AF65-F5344CB8AC3E}">
        <p14:creationId xmlns:p14="http://schemas.microsoft.com/office/powerpoint/2010/main" val="171547792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4041" y="515238"/>
            <a:ext cx="39185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chemeClr val="tx1"/>
                </a:solidFill>
              </a:rPr>
              <a:t>HCC:</a:t>
            </a:r>
            <a:r>
              <a:rPr sz="4000" spc="-50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Prognosis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23658"/>
            <a:ext cx="4685665" cy="236791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9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25" dirty="0">
                <a:latin typeface="Arial MT"/>
                <a:cs typeface="Arial MT"/>
              </a:rPr>
              <a:t>Tumor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size</a:t>
            </a:r>
            <a:endParaRPr sz="3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Extrahepatic</a:t>
            </a:r>
            <a:r>
              <a:rPr sz="3200" spc="-8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spread</a:t>
            </a:r>
            <a:endParaRPr sz="3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Underlying</a:t>
            </a:r>
            <a:r>
              <a:rPr sz="3200" spc="-5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liver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dirty="0">
                <a:latin typeface="Arial MT"/>
                <a:cs typeface="Arial MT"/>
              </a:rPr>
              <a:t>disease</a:t>
            </a:r>
            <a:endParaRPr sz="32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 MT"/>
                <a:cs typeface="Arial MT"/>
              </a:rPr>
              <a:t>Pt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performance</a:t>
            </a:r>
            <a:r>
              <a:rPr sz="3200" spc="-4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status</a:t>
            </a:r>
            <a:endParaRPr sz="3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0898663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853" y="515238"/>
            <a:ext cx="23380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chemeClr val="tx1"/>
                </a:solidFill>
              </a:rPr>
              <a:t>Summary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2772660"/>
            <a:ext cx="2213610" cy="214693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Hemangioma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Focal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nodular</a:t>
            </a:r>
            <a:endParaRPr sz="24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hyperplasia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Adenoma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Liver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cysts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7575" y="2843911"/>
            <a:ext cx="25361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6100" marR="5080" indent="-534035">
              <a:lnSpc>
                <a:spcPct val="100000"/>
              </a:lnSpc>
              <a:spcBef>
                <a:spcPts val="95"/>
              </a:spcBef>
              <a:tabLst>
                <a:tab pos="546100" algn="l"/>
              </a:tabLst>
            </a:pPr>
            <a:r>
              <a:rPr sz="2800" dirty="0">
                <a:latin typeface="Arial MT"/>
                <a:cs typeface="Arial MT"/>
              </a:rPr>
              <a:t>1.	</a:t>
            </a:r>
            <a:r>
              <a:rPr sz="2800" spc="-5" dirty="0">
                <a:latin typeface="Arial MT"/>
                <a:cs typeface="Arial MT"/>
              </a:rPr>
              <a:t>Primary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liver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cancers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7575" y="3772280"/>
            <a:ext cx="3816985" cy="1635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0" marR="1316355" indent="-534035">
              <a:lnSpc>
                <a:spcPct val="100000"/>
              </a:lnSpc>
              <a:spcBef>
                <a:spcPts val="100"/>
              </a:spcBef>
              <a:buChar char="•"/>
              <a:tabLst>
                <a:tab pos="546100" algn="l"/>
                <a:tab pos="546735" algn="l"/>
              </a:tabLst>
            </a:pPr>
            <a:r>
              <a:rPr sz="2400" spc="-5" dirty="0">
                <a:latin typeface="Arial MT"/>
                <a:cs typeface="Arial MT"/>
              </a:rPr>
              <a:t>H</a:t>
            </a:r>
            <a:r>
              <a:rPr sz="2400" spc="-15" dirty="0">
                <a:latin typeface="Arial MT"/>
                <a:cs typeface="Arial MT"/>
              </a:rPr>
              <a:t>e</a:t>
            </a:r>
            <a:r>
              <a:rPr sz="2400" spc="-5" dirty="0">
                <a:latin typeface="Arial MT"/>
                <a:cs typeface="Arial MT"/>
              </a:rPr>
              <a:t>patoce</a:t>
            </a:r>
            <a:r>
              <a:rPr sz="2400" spc="-15" dirty="0">
                <a:latin typeface="Arial MT"/>
                <a:cs typeface="Arial MT"/>
              </a:rPr>
              <a:t>l</a:t>
            </a:r>
            <a:r>
              <a:rPr sz="2400" spc="-5" dirty="0">
                <a:latin typeface="Arial MT"/>
                <a:cs typeface="Arial MT"/>
              </a:rPr>
              <a:t>l</a:t>
            </a:r>
            <a:r>
              <a:rPr sz="2400" spc="-15" dirty="0">
                <a:latin typeface="Arial MT"/>
                <a:cs typeface="Arial MT"/>
              </a:rPr>
              <a:t>u</a:t>
            </a:r>
            <a:r>
              <a:rPr sz="2400" spc="-5" dirty="0">
                <a:latin typeface="Arial MT"/>
                <a:cs typeface="Arial MT"/>
              </a:rPr>
              <a:t>lar  carcinoma</a:t>
            </a:r>
            <a:endParaRPr sz="2400">
              <a:latin typeface="Arial MT"/>
              <a:cs typeface="Arial MT"/>
            </a:endParaRPr>
          </a:p>
          <a:p>
            <a:pPr marL="546100" indent="-534035">
              <a:lnSpc>
                <a:spcPct val="100000"/>
              </a:lnSpc>
              <a:spcBef>
                <a:spcPts val="575"/>
              </a:spcBef>
              <a:buChar char="•"/>
              <a:tabLst>
                <a:tab pos="546100" algn="l"/>
                <a:tab pos="546735" algn="l"/>
              </a:tabLst>
            </a:pPr>
            <a:r>
              <a:rPr sz="2400" spc="-5" dirty="0">
                <a:latin typeface="Arial MT"/>
                <a:cs typeface="Arial MT"/>
              </a:rPr>
              <a:t>Fibrolamellar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carcinoma</a:t>
            </a:r>
            <a:endParaRPr sz="2400">
              <a:latin typeface="Arial MT"/>
              <a:cs typeface="Arial MT"/>
            </a:endParaRPr>
          </a:p>
          <a:p>
            <a:pPr marL="546100" indent="-534035">
              <a:lnSpc>
                <a:spcPct val="100000"/>
              </a:lnSpc>
              <a:spcBef>
                <a:spcPts val="575"/>
              </a:spcBef>
              <a:buChar char="•"/>
              <a:tabLst>
                <a:tab pos="546100" algn="l"/>
                <a:tab pos="546735" algn="l"/>
              </a:tabLst>
            </a:pPr>
            <a:r>
              <a:rPr sz="2400" spc="-5" dirty="0">
                <a:latin typeface="Arial MT"/>
                <a:cs typeface="Arial MT"/>
              </a:rPr>
              <a:t>Hepatoblastoma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27575" y="5904687"/>
            <a:ext cx="2338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06095" algn="l"/>
              </a:tabLst>
            </a:pPr>
            <a:r>
              <a:rPr sz="2800" spc="-5" dirty="0">
                <a:latin typeface="Arial MT"/>
                <a:cs typeface="Arial MT"/>
              </a:rPr>
              <a:t>2.	Metastases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200" y="1524000"/>
            <a:ext cx="1828800" cy="685800"/>
          </a:xfrm>
          <a:prstGeom prst="rect">
            <a:avLst/>
          </a:prstGeom>
          <a:solidFill>
            <a:srgbClr val="FF0000"/>
          </a:solidFill>
          <a:ln w="9144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67640">
              <a:lnSpc>
                <a:spcPct val="100000"/>
              </a:lnSpc>
              <a:spcBef>
                <a:spcPts val="265"/>
              </a:spcBef>
            </a:pPr>
            <a:r>
              <a:rPr sz="3600" b="1" spc="-5" dirty="0">
                <a:latin typeface="Arial"/>
                <a:cs typeface="Arial"/>
              </a:rPr>
              <a:t>Benign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10200" y="1524000"/>
            <a:ext cx="2362200" cy="685800"/>
          </a:xfrm>
          <a:prstGeom prst="rect">
            <a:avLst/>
          </a:prstGeom>
          <a:solidFill>
            <a:srgbClr val="FF0000"/>
          </a:solidFill>
          <a:ln w="9144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3600" b="1" spc="-5" dirty="0">
                <a:latin typeface="Arial"/>
                <a:cs typeface="Arial"/>
              </a:rPr>
              <a:t>Malignant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649597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66338" y="6428028"/>
            <a:ext cx="162813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omic Sans MS"/>
                <a:cs typeface="Comic Sans MS"/>
              </a:rPr>
              <a:t>©</a:t>
            </a:r>
            <a:r>
              <a:rPr sz="1200" spc="-30" dirty="0">
                <a:solidFill>
                  <a:srgbClr val="888888"/>
                </a:solidFill>
                <a:latin typeface="Comic Sans MS"/>
                <a:cs typeface="Comic Sans MS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Comic Sans MS"/>
                <a:cs typeface="Comic Sans MS"/>
              </a:rPr>
              <a:t>2007</a:t>
            </a:r>
            <a:r>
              <a:rPr sz="1200" spc="5" dirty="0">
                <a:solidFill>
                  <a:srgbClr val="88888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888888"/>
                </a:solidFill>
                <a:latin typeface="Comic Sans MS"/>
                <a:cs typeface="Comic Sans MS"/>
              </a:rPr>
              <a:t>Thomson</a:t>
            </a:r>
            <a:r>
              <a:rPr sz="1200" spc="-40" dirty="0">
                <a:solidFill>
                  <a:srgbClr val="88888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888888"/>
                </a:solidFill>
                <a:latin typeface="Comic Sans MS"/>
                <a:cs typeface="Comic Sans MS"/>
              </a:rPr>
              <a:t>-</a:t>
            </a:r>
            <a:r>
              <a:rPr sz="1200" spc="-20" dirty="0">
                <a:solidFill>
                  <a:srgbClr val="888888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888888"/>
                </a:solidFill>
                <a:latin typeface="Comic Sans MS"/>
                <a:cs typeface="Comic Sans MS"/>
              </a:rPr>
              <a:t>Wa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81565" y="6425145"/>
            <a:ext cx="585470" cy="2133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200" dirty="0">
                <a:solidFill>
                  <a:srgbClr val="888888"/>
                </a:solidFill>
                <a:latin typeface="Comic Sans MS"/>
                <a:cs typeface="Comic Sans MS"/>
              </a:rPr>
              <a:t>d</a:t>
            </a:r>
            <a:r>
              <a:rPr sz="1200" spc="5" dirty="0">
                <a:solidFill>
                  <a:srgbClr val="888888"/>
                </a:solidFill>
                <a:latin typeface="Comic Sans MS"/>
                <a:cs typeface="Comic Sans MS"/>
              </a:rPr>
              <a:t>s</a:t>
            </a:r>
            <a:r>
              <a:rPr sz="1200" spc="-5" dirty="0">
                <a:solidFill>
                  <a:srgbClr val="888888"/>
                </a:solidFill>
                <a:latin typeface="Comic Sans MS"/>
                <a:cs typeface="Comic Sans MS"/>
              </a:rPr>
              <a:t>w</a:t>
            </a:r>
            <a:r>
              <a:rPr sz="1200" spc="5" dirty="0">
                <a:solidFill>
                  <a:srgbClr val="888888"/>
                </a:solidFill>
                <a:latin typeface="Comic Sans MS"/>
                <a:cs typeface="Comic Sans MS"/>
              </a:rPr>
              <a:t>o</a:t>
            </a:r>
            <a:r>
              <a:rPr sz="1200" spc="10" dirty="0">
                <a:solidFill>
                  <a:srgbClr val="888888"/>
                </a:solidFill>
                <a:latin typeface="Comic Sans MS"/>
                <a:cs typeface="Comic Sans MS"/>
              </a:rPr>
              <a:t>r</a:t>
            </a:r>
            <a:r>
              <a:rPr sz="1200" spc="-5" dirty="0">
                <a:solidFill>
                  <a:srgbClr val="888888"/>
                </a:solidFill>
                <a:latin typeface="Comic Sans MS"/>
                <a:cs typeface="Comic Sans MS"/>
              </a:rPr>
              <a:t>th</a:t>
            </a:r>
            <a:endParaRPr sz="12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4835" y="0"/>
            <a:ext cx="3369564" cy="685799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1695653"/>
            <a:ext cx="3547745" cy="1854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chemeClr val="tx1"/>
                </a:solidFill>
              </a:rPr>
              <a:t>What</a:t>
            </a:r>
            <a:r>
              <a:rPr sz="4000" spc="-75" dirty="0">
                <a:solidFill>
                  <a:schemeClr val="tx1"/>
                </a:solidFill>
              </a:rPr>
              <a:t> </a:t>
            </a:r>
            <a:r>
              <a:rPr sz="4000" spc="-10" dirty="0">
                <a:solidFill>
                  <a:schemeClr val="tx1"/>
                </a:solidFill>
              </a:rPr>
              <a:t>Happens </a:t>
            </a:r>
            <a:r>
              <a:rPr sz="4000" spc="-1095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When Liver </a:t>
            </a:r>
            <a:r>
              <a:rPr sz="4000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Fails</a:t>
            </a:r>
            <a:endParaRPr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59250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2351" y="348437"/>
            <a:ext cx="56984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chemeClr val="tx1"/>
                </a:solidFill>
                <a:latin typeface="Arial MT"/>
                <a:cs typeface="Arial MT"/>
              </a:rPr>
              <a:t>Causes</a:t>
            </a:r>
            <a:r>
              <a:rPr sz="4000" b="0" spc="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4000" b="0" spc="-5" dirty="0">
                <a:solidFill>
                  <a:schemeClr val="tx1"/>
                </a:solidFill>
                <a:latin typeface="Arial MT"/>
                <a:cs typeface="Arial MT"/>
              </a:rPr>
              <a:t>of</a:t>
            </a:r>
            <a:r>
              <a:rPr sz="4000" b="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4000" b="0" spc="-5" dirty="0">
                <a:solidFill>
                  <a:schemeClr val="tx1"/>
                </a:solidFill>
                <a:latin typeface="Arial MT"/>
                <a:cs typeface="Arial MT"/>
              </a:rPr>
              <a:t>Liver</a:t>
            </a:r>
            <a:r>
              <a:rPr sz="4000" b="0" spc="-1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4000" b="0" spc="-5" dirty="0">
                <a:solidFill>
                  <a:schemeClr val="tx1"/>
                </a:solidFill>
                <a:latin typeface="Arial MT"/>
                <a:cs typeface="Arial MT"/>
              </a:rPr>
              <a:t>Cirrhosis</a:t>
            </a:r>
            <a:endParaRPr sz="40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7840" y="2453210"/>
            <a:ext cx="4104640" cy="167703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45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1400" b="1" spc="-5" dirty="0">
                <a:latin typeface="Arial"/>
                <a:cs typeface="Arial"/>
              </a:rPr>
              <a:t>HCV</a:t>
            </a:r>
            <a:endParaRPr sz="1400">
              <a:latin typeface="Arial"/>
              <a:cs typeface="Arial"/>
            </a:endParaRPr>
          </a:p>
          <a:p>
            <a:pPr marL="629920" marR="346075" lvl="1" indent="-197485">
              <a:lnSpc>
                <a:spcPct val="100000"/>
              </a:lnSpc>
              <a:spcBef>
                <a:spcPts val="295"/>
              </a:spcBef>
              <a:buChar char="–"/>
              <a:tabLst>
                <a:tab pos="630555" algn="l"/>
              </a:tabLst>
            </a:pPr>
            <a:r>
              <a:rPr sz="1200" spc="-5" dirty="0">
                <a:latin typeface="Arial MT"/>
                <a:cs typeface="Arial MT"/>
              </a:rPr>
              <a:t>HCV is the </a:t>
            </a:r>
            <a:r>
              <a:rPr sz="1200" dirty="0">
                <a:latin typeface="Arial MT"/>
                <a:cs typeface="Arial MT"/>
              </a:rPr>
              <a:t>most </a:t>
            </a:r>
            <a:r>
              <a:rPr sz="1200" spc="-5" dirty="0">
                <a:latin typeface="Arial MT"/>
                <a:cs typeface="Arial MT"/>
              </a:rPr>
              <a:t>frequent diagnosis in patients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undergoing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liver</a:t>
            </a:r>
            <a:r>
              <a:rPr sz="1200" dirty="0">
                <a:latin typeface="Arial MT"/>
                <a:cs typeface="Arial MT"/>
              </a:rPr>
              <a:t> transplantation</a:t>
            </a:r>
            <a:r>
              <a:rPr sz="1200" baseline="24305" dirty="0">
                <a:latin typeface="Arial MT"/>
                <a:cs typeface="Arial MT"/>
              </a:rPr>
              <a:t>1</a:t>
            </a:r>
            <a:endParaRPr sz="1200" baseline="24305">
              <a:latin typeface="Arial MT"/>
              <a:cs typeface="Arial MT"/>
            </a:endParaRPr>
          </a:p>
          <a:p>
            <a:pPr marL="629920" marR="55880" lvl="1" indent="-197485">
              <a:lnSpc>
                <a:spcPct val="100000"/>
              </a:lnSpc>
              <a:spcBef>
                <a:spcPts val="585"/>
              </a:spcBef>
              <a:buChar char="–"/>
              <a:tabLst>
                <a:tab pos="630555" algn="l"/>
              </a:tabLst>
            </a:pPr>
            <a:r>
              <a:rPr sz="1200" spc="-10" dirty="0">
                <a:latin typeface="Arial MT"/>
                <a:cs typeface="Arial MT"/>
              </a:rPr>
              <a:t>Viral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recurrence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nearly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universal,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 </a:t>
            </a:r>
            <a:r>
              <a:rPr sz="1200" dirty="0">
                <a:latin typeface="Arial MT"/>
                <a:cs typeface="Arial MT"/>
              </a:rPr>
              <a:t>up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30%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patients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progressing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 cirrhosis</a:t>
            </a:r>
            <a:r>
              <a:rPr sz="1200" baseline="24305" dirty="0">
                <a:latin typeface="Arial MT"/>
                <a:cs typeface="Arial MT"/>
              </a:rPr>
              <a:t>1,2</a:t>
            </a:r>
            <a:endParaRPr sz="1200" baseline="24305">
              <a:latin typeface="Arial MT"/>
              <a:cs typeface="Arial MT"/>
            </a:endParaRPr>
          </a:p>
          <a:p>
            <a:pPr marL="393700" indent="-342900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1400" b="1" spc="-5" dirty="0">
                <a:latin typeface="Arial"/>
                <a:cs typeface="Arial"/>
              </a:rPr>
              <a:t>HBV</a:t>
            </a:r>
            <a:endParaRPr sz="1400">
              <a:latin typeface="Arial"/>
              <a:cs typeface="Arial"/>
            </a:endParaRPr>
          </a:p>
          <a:p>
            <a:pPr marL="393700" indent="-342900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1400" b="1" spc="-5" dirty="0">
                <a:latin typeface="Arial"/>
                <a:cs typeface="Arial"/>
              </a:rPr>
              <a:t>HCC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5344" y="4067047"/>
            <a:ext cx="3402329" cy="98107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37185" indent="-287020">
              <a:lnSpc>
                <a:spcPct val="100000"/>
              </a:lnSpc>
              <a:spcBef>
                <a:spcPts val="685"/>
              </a:spcBef>
              <a:buChar char="–"/>
              <a:tabLst>
                <a:tab pos="337185" algn="l"/>
                <a:tab pos="337820" algn="l"/>
              </a:tabLst>
            </a:pPr>
            <a:r>
              <a:rPr sz="1200" dirty="0">
                <a:latin typeface="Arial MT"/>
                <a:cs typeface="Arial MT"/>
              </a:rPr>
              <a:t>Accounts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90%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5" dirty="0">
                <a:latin typeface="Arial MT"/>
                <a:cs typeface="Arial MT"/>
              </a:rPr>
              <a:t> all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liver </a:t>
            </a:r>
            <a:r>
              <a:rPr sz="1200" dirty="0">
                <a:latin typeface="Arial MT"/>
                <a:cs typeface="Arial MT"/>
              </a:rPr>
              <a:t>cancers</a:t>
            </a:r>
            <a:r>
              <a:rPr sz="1200" baseline="24305" dirty="0">
                <a:latin typeface="Arial MT"/>
                <a:cs typeface="Arial MT"/>
              </a:rPr>
              <a:t>3</a:t>
            </a:r>
            <a:endParaRPr sz="1200" baseline="24305">
              <a:latin typeface="Arial MT"/>
              <a:cs typeface="Arial MT"/>
            </a:endParaRPr>
          </a:p>
          <a:p>
            <a:pPr marL="337185" marR="55880" indent="-287020">
              <a:lnSpc>
                <a:spcPct val="100000"/>
              </a:lnSpc>
              <a:spcBef>
                <a:spcPts val="590"/>
              </a:spcBef>
              <a:buChar char="–"/>
              <a:tabLst>
                <a:tab pos="337185" algn="l"/>
                <a:tab pos="337820" algn="l"/>
              </a:tabLst>
            </a:pPr>
            <a:r>
              <a:rPr sz="1200" dirty="0">
                <a:latin typeface="Arial MT"/>
                <a:cs typeface="Arial MT"/>
              </a:rPr>
              <a:t>Causes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50%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70%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5" dirty="0">
                <a:latin typeface="Arial MT"/>
                <a:cs typeface="Arial MT"/>
              </a:rPr>
              <a:t> liver-related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mortality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among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patients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cirrhosis</a:t>
            </a:r>
            <a:r>
              <a:rPr sz="1200" baseline="24305" dirty="0">
                <a:latin typeface="Arial MT"/>
                <a:cs typeface="Arial MT"/>
              </a:rPr>
              <a:t>4</a:t>
            </a:r>
            <a:endParaRPr sz="1200" baseline="24305">
              <a:latin typeface="Arial MT"/>
              <a:cs typeface="Arial MT"/>
            </a:endParaRPr>
          </a:p>
          <a:p>
            <a:pPr marL="337185" indent="-287020">
              <a:lnSpc>
                <a:spcPct val="100000"/>
              </a:lnSpc>
              <a:spcBef>
                <a:spcPts val="590"/>
              </a:spcBef>
              <a:buChar char="–"/>
              <a:tabLst>
                <a:tab pos="337185" algn="l"/>
                <a:tab pos="337820" algn="l"/>
              </a:tabLst>
            </a:pPr>
            <a:r>
              <a:rPr sz="1200" dirty="0">
                <a:latin typeface="Arial MT"/>
                <a:cs typeface="Arial MT"/>
              </a:rPr>
              <a:t>Incidence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mortality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is</a:t>
            </a:r>
            <a:r>
              <a:rPr sz="1200" spc="-5" dirty="0">
                <a:latin typeface="Arial MT"/>
                <a:cs typeface="Arial MT"/>
              </a:rPr>
              <a:t> rising</a:t>
            </a:r>
            <a:r>
              <a:rPr sz="1200" spc="-7" baseline="24305" dirty="0">
                <a:latin typeface="Arial MT"/>
                <a:cs typeface="Arial MT"/>
              </a:rPr>
              <a:t>4</a:t>
            </a:r>
            <a:endParaRPr sz="1200" baseline="24305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05534" y="1865883"/>
            <a:ext cx="1605915" cy="1603375"/>
            <a:chOff x="6305534" y="1865883"/>
            <a:chExt cx="1605915" cy="1603375"/>
          </a:xfrm>
        </p:grpSpPr>
        <p:sp>
          <p:nvSpPr>
            <p:cNvPr id="6" name="object 6"/>
            <p:cNvSpPr/>
            <p:nvPr/>
          </p:nvSpPr>
          <p:spPr>
            <a:xfrm>
              <a:off x="7264145" y="1981834"/>
              <a:ext cx="641985" cy="1161415"/>
            </a:xfrm>
            <a:custGeom>
              <a:avLst/>
              <a:gdLst/>
              <a:ahLst/>
              <a:cxnLst/>
              <a:rect l="l" t="t" r="r" b="b"/>
              <a:pathLst>
                <a:path w="641984" h="1161414">
                  <a:moveTo>
                    <a:pt x="0" y="0"/>
                  </a:moveTo>
                  <a:lnTo>
                    <a:pt x="0" y="641730"/>
                  </a:lnTo>
                  <a:lnTo>
                    <a:pt x="377189" y="1161034"/>
                  </a:lnTo>
                  <a:lnTo>
                    <a:pt x="414906" y="1131447"/>
                  </a:lnTo>
                  <a:lnTo>
                    <a:pt x="449829" y="1099643"/>
                  </a:lnTo>
                  <a:lnTo>
                    <a:pt x="481931" y="1065794"/>
                  </a:lnTo>
                  <a:lnTo>
                    <a:pt x="511184" y="1030073"/>
                  </a:lnTo>
                  <a:lnTo>
                    <a:pt x="537560" y="992654"/>
                  </a:lnTo>
                  <a:lnTo>
                    <a:pt x="561033" y="953709"/>
                  </a:lnTo>
                  <a:lnTo>
                    <a:pt x="581574" y="913413"/>
                  </a:lnTo>
                  <a:lnTo>
                    <a:pt x="599156" y="871937"/>
                  </a:lnTo>
                  <a:lnTo>
                    <a:pt x="613752" y="829456"/>
                  </a:lnTo>
                  <a:lnTo>
                    <a:pt x="625333" y="786144"/>
                  </a:lnTo>
                  <a:lnTo>
                    <a:pt x="633872" y="742172"/>
                  </a:lnTo>
                  <a:lnTo>
                    <a:pt x="639343" y="697714"/>
                  </a:lnTo>
                  <a:lnTo>
                    <a:pt x="641716" y="652944"/>
                  </a:lnTo>
                  <a:lnTo>
                    <a:pt x="640965" y="608035"/>
                  </a:lnTo>
                  <a:lnTo>
                    <a:pt x="637063" y="563160"/>
                  </a:lnTo>
                  <a:lnTo>
                    <a:pt x="629980" y="518492"/>
                  </a:lnTo>
                  <a:lnTo>
                    <a:pt x="619691" y="474204"/>
                  </a:lnTo>
                  <a:lnTo>
                    <a:pt x="606167" y="430471"/>
                  </a:lnTo>
                  <a:lnTo>
                    <a:pt x="589381" y="387465"/>
                  </a:lnTo>
                  <a:lnTo>
                    <a:pt x="569306" y="345359"/>
                  </a:lnTo>
                  <a:lnTo>
                    <a:pt x="545913" y="304326"/>
                  </a:lnTo>
                  <a:lnTo>
                    <a:pt x="519175" y="264540"/>
                  </a:lnTo>
                  <a:lnTo>
                    <a:pt x="487513" y="224413"/>
                  </a:lnTo>
                  <a:lnTo>
                    <a:pt x="453051" y="187222"/>
                  </a:lnTo>
                  <a:lnTo>
                    <a:pt x="415998" y="153072"/>
                  </a:lnTo>
                  <a:lnTo>
                    <a:pt x="376559" y="122070"/>
                  </a:lnTo>
                  <a:lnTo>
                    <a:pt x="334942" y="94320"/>
                  </a:lnTo>
                  <a:lnTo>
                    <a:pt x="291353" y="69929"/>
                  </a:lnTo>
                  <a:lnTo>
                    <a:pt x="246000" y="49001"/>
                  </a:lnTo>
                  <a:lnTo>
                    <a:pt x="199088" y="31641"/>
                  </a:lnTo>
                  <a:lnTo>
                    <a:pt x="150826" y="17956"/>
                  </a:lnTo>
                  <a:lnTo>
                    <a:pt x="101419" y="8050"/>
                  </a:lnTo>
                  <a:lnTo>
                    <a:pt x="51075" y="2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64145" y="1981834"/>
              <a:ext cx="641985" cy="1161415"/>
            </a:xfrm>
            <a:custGeom>
              <a:avLst/>
              <a:gdLst/>
              <a:ahLst/>
              <a:cxnLst/>
              <a:rect l="l" t="t" r="r" b="b"/>
              <a:pathLst>
                <a:path w="641984" h="1161414">
                  <a:moveTo>
                    <a:pt x="0" y="641730"/>
                  </a:moveTo>
                  <a:lnTo>
                    <a:pt x="377189" y="1161034"/>
                  </a:lnTo>
                  <a:lnTo>
                    <a:pt x="414906" y="1131447"/>
                  </a:lnTo>
                  <a:lnTo>
                    <a:pt x="449829" y="1099643"/>
                  </a:lnTo>
                  <a:lnTo>
                    <a:pt x="481931" y="1065794"/>
                  </a:lnTo>
                  <a:lnTo>
                    <a:pt x="511184" y="1030073"/>
                  </a:lnTo>
                  <a:lnTo>
                    <a:pt x="537560" y="992654"/>
                  </a:lnTo>
                  <a:lnTo>
                    <a:pt x="561033" y="953709"/>
                  </a:lnTo>
                  <a:lnTo>
                    <a:pt x="581574" y="913413"/>
                  </a:lnTo>
                  <a:lnTo>
                    <a:pt x="599156" y="871937"/>
                  </a:lnTo>
                  <a:lnTo>
                    <a:pt x="613752" y="829456"/>
                  </a:lnTo>
                  <a:lnTo>
                    <a:pt x="625333" y="786144"/>
                  </a:lnTo>
                  <a:lnTo>
                    <a:pt x="633872" y="742172"/>
                  </a:lnTo>
                  <a:lnTo>
                    <a:pt x="639343" y="697714"/>
                  </a:lnTo>
                  <a:lnTo>
                    <a:pt x="641716" y="652944"/>
                  </a:lnTo>
                  <a:lnTo>
                    <a:pt x="640965" y="608035"/>
                  </a:lnTo>
                  <a:lnTo>
                    <a:pt x="637063" y="563160"/>
                  </a:lnTo>
                  <a:lnTo>
                    <a:pt x="629980" y="518492"/>
                  </a:lnTo>
                  <a:lnTo>
                    <a:pt x="619691" y="474204"/>
                  </a:lnTo>
                  <a:lnTo>
                    <a:pt x="606167" y="430471"/>
                  </a:lnTo>
                  <a:lnTo>
                    <a:pt x="589381" y="387465"/>
                  </a:lnTo>
                  <a:lnTo>
                    <a:pt x="569306" y="345359"/>
                  </a:lnTo>
                  <a:lnTo>
                    <a:pt x="545913" y="304326"/>
                  </a:lnTo>
                  <a:lnTo>
                    <a:pt x="519175" y="264540"/>
                  </a:lnTo>
                  <a:lnTo>
                    <a:pt x="487513" y="224413"/>
                  </a:lnTo>
                  <a:lnTo>
                    <a:pt x="453051" y="187222"/>
                  </a:lnTo>
                  <a:lnTo>
                    <a:pt x="415998" y="153072"/>
                  </a:lnTo>
                  <a:lnTo>
                    <a:pt x="376559" y="122070"/>
                  </a:lnTo>
                  <a:lnTo>
                    <a:pt x="334942" y="94320"/>
                  </a:lnTo>
                  <a:lnTo>
                    <a:pt x="291353" y="69929"/>
                  </a:lnTo>
                  <a:lnTo>
                    <a:pt x="246000" y="49001"/>
                  </a:lnTo>
                  <a:lnTo>
                    <a:pt x="199088" y="31641"/>
                  </a:lnTo>
                  <a:lnTo>
                    <a:pt x="150826" y="17956"/>
                  </a:lnTo>
                  <a:lnTo>
                    <a:pt x="101419" y="8050"/>
                  </a:lnTo>
                  <a:lnTo>
                    <a:pt x="51075" y="2030"/>
                  </a:lnTo>
                  <a:lnTo>
                    <a:pt x="0" y="0"/>
                  </a:lnTo>
                  <a:lnTo>
                    <a:pt x="0" y="64173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22008" y="2822320"/>
              <a:ext cx="1007744" cy="641985"/>
            </a:xfrm>
            <a:custGeom>
              <a:avLst/>
              <a:gdLst/>
              <a:ahLst/>
              <a:cxnLst/>
              <a:rect l="l" t="t" r="r" b="b"/>
              <a:pathLst>
                <a:path w="1007745" h="641985">
                  <a:moveTo>
                    <a:pt x="630427" y="0"/>
                  </a:moveTo>
                  <a:lnTo>
                    <a:pt x="0" y="120268"/>
                  </a:lnTo>
                  <a:lnTo>
                    <a:pt x="10705" y="166995"/>
                  </a:lnTo>
                  <a:lnTo>
                    <a:pt x="24609" y="212138"/>
                  </a:lnTo>
                  <a:lnTo>
                    <a:pt x="41566" y="255596"/>
                  </a:lnTo>
                  <a:lnTo>
                    <a:pt x="61431" y="297273"/>
                  </a:lnTo>
                  <a:lnTo>
                    <a:pt x="84060" y="337070"/>
                  </a:lnTo>
                  <a:lnTo>
                    <a:pt x="109306" y="374888"/>
                  </a:lnTo>
                  <a:lnTo>
                    <a:pt x="137024" y="410628"/>
                  </a:lnTo>
                  <a:lnTo>
                    <a:pt x="167070" y="444192"/>
                  </a:lnTo>
                  <a:lnTo>
                    <a:pt x="199297" y="475482"/>
                  </a:lnTo>
                  <a:lnTo>
                    <a:pt x="233561" y="504399"/>
                  </a:lnTo>
                  <a:lnTo>
                    <a:pt x="269716" y="530844"/>
                  </a:lnTo>
                  <a:lnTo>
                    <a:pt x="307617" y="554718"/>
                  </a:lnTo>
                  <a:lnTo>
                    <a:pt x="347119" y="575924"/>
                  </a:lnTo>
                  <a:lnTo>
                    <a:pt x="388076" y="594363"/>
                  </a:lnTo>
                  <a:lnTo>
                    <a:pt x="430343" y="609936"/>
                  </a:lnTo>
                  <a:lnTo>
                    <a:pt x="473775" y="622545"/>
                  </a:lnTo>
                  <a:lnTo>
                    <a:pt x="518227" y="632091"/>
                  </a:lnTo>
                  <a:lnTo>
                    <a:pt x="563553" y="638475"/>
                  </a:lnTo>
                  <a:lnTo>
                    <a:pt x="609609" y="641600"/>
                  </a:lnTo>
                  <a:lnTo>
                    <a:pt x="656248" y="641365"/>
                  </a:lnTo>
                  <a:lnTo>
                    <a:pt x="703326" y="637674"/>
                  </a:lnTo>
                  <a:lnTo>
                    <a:pt x="750696" y="630427"/>
                  </a:lnTo>
                  <a:lnTo>
                    <a:pt x="796663" y="619921"/>
                  </a:lnTo>
                  <a:lnTo>
                    <a:pt x="841610" y="606105"/>
                  </a:lnTo>
                  <a:lnTo>
                    <a:pt x="885364" y="589057"/>
                  </a:lnTo>
                  <a:lnTo>
                    <a:pt x="927753" y="568856"/>
                  </a:lnTo>
                  <a:lnTo>
                    <a:pt x="968604" y="545579"/>
                  </a:lnTo>
                  <a:lnTo>
                    <a:pt x="1007744" y="519302"/>
                  </a:lnTo>
                  <a:lnTo>
                    <a:pt x="630427" y="0"/>
                  </a:lnTo>
                  <a:close/>
                </a:path>
              </a:pathLst>
            </a:custGeom>
            <a:solidFill>
              <a:srgbClr val="DA70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22008" y="2822320"/>
              <a:ext cx="1007744" cy="641985"/>
            </a:xfrm>
            <a:custGeom>
              <a:avLst/>
              <a:gdLst/>
              <a:ahLst/>
              <a:cxnLst/>
              <a:rect l="l" t="t" r="r" b="b"/>
              <a:pathLst>
                <a:path w="1007745" h="641985">
                  <a:moveTo>
                    <a:pt x="630427" y="0"/>
                  </a:moveTo>
                  <a:lnTo>
                    <a:pt x="0" y="120268"/>
                  </a:lnTo>
                  <a:lnTo>
                    <a:pt x="10705" y="166995"/>
                  </a:lnTo>
                  <a:lnTo>
                    <a:pt x="24609" y="212138"/>
                  </a:lnTo>
                  <a:lnTo>
                    <a:pt x="41566" y="255596"/>
                  </a:lnTo>
                  <a:lnTo>
                    <a:pt x="61431" y="297273"/>
                  </a:lnTo>
                  <a:lnTo>
                    <a:pt x="84060" y="337070"/>
                  </a:lnTo>
                  <a:lnTo>
                    <a:pt x="109306" y="374888"/>
                  </a:lnTo>
                  <a:lnTo>
                    <a:pt x="137024" y="410628"/>
                  </a:lnTo>
                  <a:lnTo>
                    <a:pt x="167070" y="444192"/>
                  </a:lnTo>
                  <a:lnTo>
                    <a:pt x="199297" y="475482"/>
                  </a:lnTo>
                  <a:lnTo>
                    <a:pt x="233561" y="504399"/>
                  </a:lnTo>
                  <a:lnTo>
                    <a:pt x="269716" y="530844"/>
                  </a:lnTo>
                  <a:lnTo>
                    <a:pt x="307617" y="554718"/>
                  </a:lnTo>
                  <a:lnTo>
                    <a:pt x="347119" y="575924"/>
                  </a:lnTo>
                  <a:lnTo>
                    <a:pt x="388076" y="594363"/>
                  </a:lnTo>
                  <a:lnTo>
                    <a:pt x="430343" y="609936"/>
                  </a:lnTo>
                  <a:lnTo>
                    <a:pt x="473775" y="622545"/>
                  </a:lnTo>
                  <a:lnTo>
                    <a:pt x="518227" y="632091"/>
                  </a:lnTo>
                  <a:lnTo>
                    <a:pt x="563553" y="638475"/>
                  </a:lnTo>
                  <a:lnTo>
                    <a:pt x="609609" y="641600"/>
                  </a:lnTo>
                  <a:lnTo>
                    <a:pt x="656248" y="641365"/>
                  </a:lnTo>
                  <a:lnTo>
                    <a:pt x="703326" y="637674"/>
                  </a:lnTo>
                  <a:lnTo>
                    <a:pt x="750696" y="630427"/>
                  </a:lnTo>
                  <a:lnTo>
                    <a:pt x="796663" y="619921"/>
                  </a:lnTo>
                  <a:lnTo>
                    <a:pt x="841610" y="606105"/>
                  </a:lnTo>
                  <a:lnTo>
                    <a:pt x="885364" y="589057"/>
                  </a:lnTo>
                  <a:lnTo>
                    <a:pt x="927753" y="568856"/>
                  </a:lnTo>
                  <a:lnTo>
                    <a:pt x="968604" y="545579"/>
                  </a:lnTo>
                  <a:lnTo>
                    <a:pt x="1007744" y="519302"/>
                  </a:lnTo>
                  <a:lnTo>
                    <a:pt x="630427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10868" y="2379852"/>
              <a:ext cx="641985" cy="393700"/>
            </a:xfrm>
            <a:custGeom>
              <a:avLst/>
              <a:gdLst/>
              <a:ahLst/>
              <a:cxnLst/>
              <a:rect l="l" t="t" r="r" b="b"/>
              <a:pathLst>
                <a:path w="641984" h="393700">
                  <a:moveTo>
                    <a:pt x="60721" y="0"/>
                  </a:moveTo>
                  <a:lnTo>
                    <a:pt x="40992" y="46633"/>
                  </a:lnTo>
                  <a:lnTo>
                    <a:pt x="25066" y="94462"/>
                  </a:lnTo>
                  <a:lnTo>
                    <a:pt x="12974" y="143252"/>
                  </a:lnTo>
                  <a:lnTo>
                    <a:pt x="4746" y="192770"/>
                  </a:lnTo>
                  <a:lnTo>
                    <a:pt x="411" y="242782"/>
                  </a:lnTo>
                  <a:lnTo>
                    <a:pt x="0" y="293054"/>
                  </a:lnTo>
                  <a:lnTo>
                    <a:pt x="3541" y="343353"/>
                  </a:lnTo>
                  <a:lnTo>
                    <a:pt x="11064" y="393446"/>
                  </a:lnTo>
                  <a:lnTo>
                    <a:pt x="641492" y="273176"/>
                  </a:lnTo>
                  <a:lnTo>
                    <a:pt x="6072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10868" y="2379852"/>
              <a:ext cx="641985" cy="393700"/>
            </a:xfrm>
            <a:custGeom>
              <a:avLst/>
              <a:gdLst/>
              <a:ahLst/>
              <a:cxnLst/>
              <a:rect l="l" t="t" r="r" b="b"/>
              <a:pathLst>
                <a:path w="641984" h="393700">
                  <a:moveTo>
                    <a:pt x="641492" y="273176"/>
                  </a:moveTo>
                  <a:lnTo>
                    <a:pt x="60721" y="0"/>
                  </a:lnTo>
                  <a:lnTo>
                    <a:pt x="40992" y="46633"/>
                  </a:lnTo>
                  <a:lnTo>
                    <a:pt x="25066" y="94462"/>
                  </a:lnTo>
                  <a:lnTo>
                    <a:pt x="12974" y="143252"/>
                  </a:lnTo>
                  <a:lnTo>
                    <a:pt x="4746" y="192770"/>
                  </a:lnTo>
                  <a:lnTo>
                    <a:pt x="411" y="242782"/>
                  </a:lnTo>
                  <a:lnTo>
                    <a:pt x="0" y="293054"/>
                  </a:lnTo>
                  <a:lnTo>
                    <a:pt x="3541" y="343353"/>
                  </a:lnTo>
                  <a:lnTo>
                    <a:pt x="11064" y="393446"/>
                  </a:lnTo>
                  <a:lnTo>
                    <a:pt x="641492" y="273176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04101" y="2080386"/>
              <a:ext cx="581025" cy="494665"/>
            </a:xfrm>
            <a:custGeom>
              <a:avLst/>
              <a:gdLst/>
              <a:ahLst/>
              <a:cxnLst/>
              <a:rect l="l" t="t" r="r" b="b"/>
              <a:pathLst>
                <a:path w="581025" h="494664">
                  <a:moveTo>
                    <a:pt x="171576" y="0"/>
                  </a:moveTo>
                  <a:lnTo>
                    <a:pt x="136386" y="31354"/>
                  </a:lnTo>
                  <a:lnTo>
                    <a:pt x="103669" y="65118"/>
                  </a:lnTo>
                  <a:lnTo>
                    <a:pt x="73548" y="101139"/>
                  </a:lnTo>
                  <a:lnTo>
                    <a:pt x="46148" y="139267"/>
                  </a:lnTo>
                  <a:lnTo>
                    <a:pt x="21590" y="179349"/>
                  </a:lnTo>
                  <a:lnTo>
                    <a:pt x="0" y="221234"/>
                  </a:lnTo>
                  <a:lnTo>
                    <a:pt x="580644" y="494411"/>
                  </a:lnTo>
                  <a:lnTo>
                    <a:pt x="1715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04101" y="2080386"/>
              <a:ext cx="581025" cy="494665"/>
            </a:xfrm>
            <a:custGeom>
              <a:avLst/>
              <a:gdLst/>
              <a:ahLst/>
              <a:cxnLst/>
              <a:rect l="l" t="t" r="r" b="b"/>
              <a:pathLst>
                <a:path w="581025" h="494664">
                  <a:moveTo>
                    <a:pt x="580644" y="494411"/>
                  </a:moveTo>
                  <a:lnTo>
                    <a:pt x="171576" y="0"/>
                  </a:lnTo>
                  <a:lnTo>
                    <a:pt x="136386" y="31354"/>
                  </a:lnTo>
                  <a:lnTo>
                    <a:pt x="103669" y="65118"/>
                  </a:lnTo>
                  <a:lnTo>
                    <a:pt x="73548" y="101139"/>
                  </a:lnTo>
                  <a:lnTo>
                    <a:pt x="46148" y="139267"/>
                  </a:lnTo>
                  <a:lnTo>
                    <a:pt x="21590" y="179349"/>
                  </a:lnTo>
                  <a:lnTo>
                    <a:pt x="0" y="221234"/>
                  </a:lnTo>
                  <a:lnTo>
                    <a:pt x="580644" y="494411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20763" y="1938400"/>
              <a:ext cx="409575" cy="596900"/>
            </a:xfrm>
            <a:custGeom>
              <a:avLst/>
              <a:gdLst/>
              <a:ahLst/>
              <a:cxnLst/>
              <a:rect l="l" t="t" r="r" b="b"/>
              <a:pathLst>
                <a:path w="409575" h="596900">
                  <a:moveTo>
                    <a:pt x="172846" y="0"/>
                  </a:moveTo>
                  <a:lnTo>
                    <a:pt x="126730" y="20385"/>
                  </a:lnTo>
                  <a:lnTo>
                    <a:pt x="82422" y="44307"/>
                  </a:lnTo>
                  <a:lnTo>
                    <a:pt x="40116" y="71633"/>
                  </a:lnTo>
                  <a:lnTo>
                    <a:pt x="0" y="102235"/>
                  </a:lnTo>
                  <a:lnTo>
                    <a:pt x="409066" y="596646"/>
                  </a:lnTo>
                  <a:lnTo>
                    <a:pt x="172846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20763" y="1938400"/>
              <a:ext cx="409575" cy="596900"/>
            </a:xfrm>
            <a:custGeom>
              <a:avLst/>
              <a:gdLst/>
              <a:ahLst/>
              <a:cxnLst/>
              <a:rect l="l" t="t" r="r" b="b"/>
              <a:pathLst>
                <a:path w="409575" h="596900">
                  <a:moveTo>
                    <a:pt x="409066" y="596646"/>
                  </a:moveTo>
                  <a:lnTo>
                    <a:pt x="172846" y="0"/>
                  </a:lnTo>
                  <a:lnTo>
                    <a:pt x="126730" y="20385"/>
                  </a:lnTo>
                  <a:lnTo>
                    <a:pt x="82422" y="44307"/>
                  </a:lnTo>
                  <a:lnTo>
                    <a:pt x="40116" y="71633"/>
                  </a:lnTo>
                  <a:lnTo>
                    <a:pt x="0" y="102235"/>
                  </a:lnTo>
                  <a:lnTo>
                    <a:pt x="409066" y="596646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35393" y="1880996"/>
              <a:ext cx="236220" cy="636905"/>
            </a:xfrm>
            <a:custGeom>
              <a:avLst/>
              <a:gdLst/>
              <a:ahLst/>
              <a:cxnLst/>
              <a:rect l="l" t="t" r="r" b="b"/>
              <a:pathLst>
                <a:path w="236220" h="636905">
                  <a:moveTo>
                    <a:pt x="155828" y="0"/>
                  </a:moveTo>
                  <a:lnTo>
                    <a:pt x="115960" y="6357"/>
                  </a:lnTo>
                  <a:lnTo>
                    <a:pt x="76628" y="15144"/>
                  </a:lnTo>
                  <a:lnTo>
                    <a:pt x="37939" y="26360"/>
                  </a:lnTo>
                  <a:lnTo>
                    <a:pt x="0" y="40004"/>
                  </a:lnTo>
                  <a:lnTo>
                    <a:pt x="236220" y="636777"/>
                  </a:lnTo>
                  <a:lnTo>
                    <a:pt x="155828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35393" y="1880996"/>
              <a:ext cx="236220" cy="636905"/>
            </a:xfrm>
            <a:custGeom>
              <a:avLst/>
              <a:gdLst/>
              <a:ahLst/>
              <a:cxnLst/>
              <a:rect l="l" t="t" r="r" b="b"/>
              <a:pathLst>
                <a:path w="236220" h="636905">
                  <a:moveTo>
                    <a:pt x="236220" y="636777"/>
                  </a:moveTo>
                  <a:lnTo>
                    <a:pt x="155828" y="0"/>
                  </a:lnTo>
                  <a:lnTo>
                    <a:pt x="115960" y="6357"/>
                  </a:lnTo>
                  <a:lnTo>
                    <a:pt x="76628" y="15144"/>
                  </a:lnTo>
                  <a:lnTo>
                    <a:pt x="37939" y="26360"/>
                  </a:lnTo>
                  <a:lnTo>
                    <a:pt x="0" y="40004"/>
                  </a:lnTo>
                  <a:lnTo>
                    <a:pt x="236220" y="636777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21068" y="1871217"/>
              <a:ext cx="80645" cy="641985"/>
            </a:xfrm>
            <a:custGeom>
              <a:avLst/>
              <a:gdLst/>
              <a:ahLst/>
              <a:cxnLst/>
              <a:rect l="l" t="t" r="r" b="b"/>
              <a:pathLst>
                <a:path w="80645" h="641985">
                  <a:moveTo>
                    <a:pt x="80390" y="0"/>
                  </a:moveTo>
                  <a:lnTo>
                    <a:pt x="60221" y="329"/>
                  </a:lnTo>
                  <a:lnTo>
                    <a:pt x="40100" y="1301"/>
                  </a:lnTo>
                  <a:lnTo>
                    <a:pt x="20026" y="2893"/>
                  </a:lnTo>
                  <a:lnTo>
                    <a:pt x="0" y="5080"/>
                  </a:lnTo>
                  <a:lnTo>
                    <a:pt x="80390" y="641858"/>
                  </a:lnTo>
                  <a:lnTo>
                    <a:pt x="80390" y="0"/>
                  </a:lnTo>
                  <a:close/>
                </a:path>
              </a:pathLst>
            </a:custGeom>
            <a:solidFill>
              <a:srgbClr val="86CA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21068" y="1871217"/>
              <a:ext cx="80645" cy="641985"/>
            </a:xfrm>
            <a:custGeom>
              <a:avLst/>
              <a:gdLst/>
              <a:ahLst/>
              <a:cxnLst/>
              <a:rect l="l" t="t" r="r" b="b"/>
              <a:pathLst>
                <a:path w="80645" h="641985">
                  <a:moveTo>
                    <a:pt x="80390" y="641858"/>
                  </a:moveTo>
                  <a:lnTo>
                    <a:pt x="80390" y="0"/>
                  </a:lnTo>
                  <a:lnTo>
                    <a:pt x="60221" y="329"/>
                  </a:lnTo>
                  <a:lnTo>
                    <a:pt x="40100" y="1301"/>
                  </a:lnTo>
                  <a:lnTo>
                    <a:pt x="20026" y="2893"/>
                  </a:lnTo>
                  <a:lnTo>
                    <a:pt x="0" y="5080"/>
                  </a:lnTo>
                  <a:lnTo>
                    <a:pt x="80390" y="641858"/>
                  </a:lnTo>
                  <a:close/>
                </a:path>
              </a:pathLst>
            </a:custGeom>
            <a:ln w="10667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11491" y="1870963"/>
              <a:ext cx="0" cy="641985"/>
            </a:xfrm>
            <a:custGeom>
              <a:avLst/>
              <a:gdLst/>
              <a:ahLst/>
              <a:cxnLst/>
              <a:rect l="l" t="t" r="r" b="b"/>
              <a:pathLst>
                <a:path h="641985">
                  <a:moveTo>
                    <a:pt x="0" y="641731"/>
                  </a:moveTo>
                  <a:lnTo>
                    <a:pt x="0" y="0"/>
                  </a:lnTo>
                  <a:lnTo>
                    <a:pt x="0" y="641731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941691" y="2272664"/>
            <a:ext cx="106299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A03925"/>
                </a:solidFill>
                <a:latin typeface="Comic Sans MS"/>
                <a:cs typeface="Comic Sans MS"/>
              </a:rPr>
              <a:t>Viral</a:t>
            </a:r>
            <a:endParaRPr sz="11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solidFill>
                  <a:srgbClr val="A03925"/>
                </a:solidFill>
                <a:latin typeface="Comic Sans MS"/>
                <a:cs typeface="Comic Sans MS"/>
              </a:rPr>
              <a:t>hepatitis</a:t>
            </a:r>
            <a:r>
              <a:rPr sz="1100" b="1" spc="-55" dirty="0">
                <a:solidFill>
                  <a:srgbClr val="A03925"/>
                </a:solidFill>
                <a:latin typeface="Comic Sans MS"/>
                <a:cs typeface="Comic Sans MS"/>
              </a:rPr>
              <a:t> </a:t>
            </a:r>
            <a:r>
              <a:rPr sz="1100" b="1" spc="-5" dirty="0">
                <a:solidFill>
                  <a:srgbClr val="A03925"/>
                </a:solidFill>
                <a:latin typeface="Comic Sans MS"/>
                <a:cs typeface="Comic Sans MS"/>
              </a:rPr>
              <a:t>(40%)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29173" y="3058413"/>
            <a:ext cx="106426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D35844"/>
                </a:solidFill>
                <a:latin typeface="Comic Sans MS"/>
                <a:cs typeface="Comic Sans MS"/>
              </a:rPr>
              <a:t>Alcoholic</a:t>
            </a:r>
            <a:endParaRPr sz="1100">
              <a:latin typeface="Comic Sans MS"/>
              <a:cs typeface="Comic Sans MS"/>
            </a:endParaRPr>
          </a:p>
          <a:p>
            <a:pPr marR="5715" algn="r">
              <a:lnSpc>
                <a:spcPct val="100000"/>
              </a:lnSpc>
            </a:pPr>
            <a:r>
              <a:rPr sz="1100" b="1" spc="-5" dirty="0">
                <a:solidFill>
                  <a:srgbClr val="D35844"/>
                </a:solidFill>
                <a:latin typeface="Comic Sans MS"/>
                <a:cs typeface="Comic Sans MS"/>
              </a:rPr>
              <a:t>hepatitis</a:t>
            </a:r>
            <a:r>
              <a:rPr sz="1100" b="1" spc="-75" dirty="0">
                <a:solidFill>
                  <a:srgbClr val="D35844"/>
                </a:solidFill>
                <a:latin typeface="Comic Sans MS"/>
                <a:cs typeface="Comic Sans MS"/>
              </a:rPr>
              <a:t> </a:t>
            </a:r>
            <a:r>
              <a:rPr sz="1100" b="1" spc="-5" dirty="0">
                <a:solidFill>
                  <a:srgbClr val="D35844"/>
                </a:solidFill>
                <a:latin typeface="Comic Sans MS"/>
                <a:cs typeface="Comic Sans MS"/>
              </a:rPr>
              <a:t>(32%)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23815" y="1703933"/>
            <a:ext cx="1485265" cy="106108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520065">
              <a:lnSpc>
                <a:spcPct val="100000"/>
              </a:lnSpc>
              <a:spcBef>
                <a:spcPts val="860"/>
              </a:spcBef>
            </a:pPr>
            <a:r>
              <a:rPr sz="1100" b="1" spc="-5" dirty="0">
                <a:solidFill>
                  <a:srgbClr val="585858"/>
                </a:solidFill>
                <a:latin typeface="Comic Sans MS"/>
                <a:cs typeface="Comic Sans MS"/>
              </a:rPr>
              <a:t>hepatitis</a:t>
            </a:r>
            <a:r>
              <a:rPr sz="1100" b="1" spc="-60" dirty="0">
                <a:solidFill>
                  <a:srgbClr val="585858"/>
                </a:solidFill>
                <a:latin typeface="Comic Sans MS"/>
                <a:cs typeface="Comic Sans MS"/>
              </a:rPr>
              <a:t> </a:t>
            </a:r>
            <a:r>
              <a:rPr sz="1100" b="1" spc="-5" dirty="0">
                <a:solidFill>
                  <a:srgbClr val="585858"/>
                </a:solidFill>
                <a:latin typeface="Comic Sans MS"/>
                <a:cs typeface="Comic Sans MS"/>
              </a:rPr>
              <a:t>(5%)</a:t>
            </a:r>
            <a:endParaRPr sz="1100">
              <a:latin typeface="Comic Sans MS"/>
              <a:cs typeface="Comic Sans MS"/>
            </a:endParaRPr>
          </a:p>
          <a:p>
            <a:pPr marL="231775">
              <a:lnSpc>
                <a:spcPct val="100000"/>
              </a:lnSpc>
              <a:spcBef>
                <a:spcPts val="765"/>
              </a:spcBef>
            </a:pPr>
            <a:r>
              <a:rPr sz="1100" b="1" spc="-5" dirty="0">
                <a:solidFill>
                  <a:srgbClr val="799F18"/>
                </a:solidFill>
                <a:latin typeface="Comic Sans MS"/>
                <a:cs typeface="Comic Sans MS"/>
              </a:rPr>
              <a:t>Unknown</a:t>
            </a:r>
            <a:r>
              <a:rPr sz="1100" b="1" spc="-65" dirty="0">
                <a:solidFill>
                  <a:srgbClr val="799F18"/>
                </a:solidFill>
                <a:latin typeface="Comic Sans MS"/>
                <a:cs typeface="Comic Sans MS"/>
              </a:rPr>
              <a:t> </a:t>
            </a:r>
            <a:r>
              <a:rPr sz="1100" b="1" spc="-5" dirty="0">
                <a:solidFill>
                  <a:srgbClr val="799F18"/>
                </a:solidFill>
                <a:latin typeface="Comic Sans MS"/>
                <a:cs typeface="Comic Sans MS"/>
              </a:rPr>
              <a:t>(7%)</a:t>
            </a:r>
            <a:endParaRPr sz="1100">
              <a:latin typeface="Comic Sans MS"/>
              <a:cs typeface="Comic Sans MS"/>
            </a:endParaRPr>
          </a:p>
          <a:p>
            <a:pPr marL="12700" marR="440690" indent="28575">
              <a:lnSpc>
                <a:spcPct val="100000"/>
              </a:lnSpc>
              <a:spcBef>
                <a:spcPts val="1350"/>
              </a:spcBef>
            </a:pPr>
            <a:r>
              <a:rPr sz="1100" b="1" dirty="0">
                <a:solidFill>
                  <a:srgbClr val="764946"/>
                </a:solidFill>
                <a:latin typeface="Comic Sans MS"/>
                <a:cs typeface="Comic Sans MS"/>
              </a:rPr>
              <a:t>Primary</a:t>
            </a:r>
            <a:r>
              <a:rPr sz="1100" b="1" spc="-85" dirty="0">
                <a:solidFill>
                  <a:srgbClr val="764946"/>
                </a:solidFill>
                <a:latin typeface="Comic Sans MS"/>
                <a:cs typeface="Comic Sans MS"/>
              </a:rPr>
              <a:t> </a:t>
            </a:r>
            <a:r>
              <a:rPr sz="1100" b="1" spc="-5" dirty="0">
                <a:solidFill>
                  <a:srgbClr val="764946"/>
                </a:solidFill>
                <a:latin typeface="Comic Sans MS"/>
                <a:cs typeface="Comic Sans MS"/>
              </a:rPr>
              <a:t>biliary </a:t>
            </a:r>
            <a:r>
              <a:rPr sz="1100" b="1" spc="-465" dirty="0">
                <a:solidFill>
                  <a:srgbClr val="764946"/>
                </a:solidFill>
                <a:latin typeface="Comic Sans MS"/>
                <a:cs typeface="Comic Sans MS"/>
              </a:rPr>
              <a:t> </a:t>
            </a:r>
            <a:r>
              <a:rPr sz="1100" b="1" spc="-5" dirty="0">
                <a:solidFill>
                  <a:srgbClr val="764946"/>
                </a:solidFill>
                <a:latin typeface="Comic Sans MS"/>
                <a:cs typeface="Comic Sans MS"/>
              </a:rPr>
              <a:t>cirrhosis</a:t>
            </a:r>
            <a:r>
              <a:rPr sz="1100" b="1" spc="-65" dirty="0">
                <a:solidFill>
                  <a:srgbClr val="764946"/>
                </a:solidFill>
                <a:latin typeface="Comic Sans MS"/>
                <a:cs typeface="Comic Sans MS"/>
              </a:rPr>
              <a:t> </a:t>
            </a:r>
            <a:r>
              <a:rPr sz="1100" b="1" spc="-5" dirty="0">
                <a:solidFill>
                  <a:srgbClr val="764946"/>
                </a:solidFill>
                <a:latin typeface="Comic Sans MS"/>
                <a:cs typeface="Comic Sans MS"/>
              </a:rPr>
              <a:t>(10%)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72048" y="1553337"/>
            <a:ext cx="304800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650" b="1" baseline="-30303" dirty="0">
                <a:solidFill>
                  <a:srgbClr val="585858"/>
                </a:solidFill>
                <a:latin typeface="Comic Sans MS"/>
                <a:cs typeface="Comic Sans MS"/>
              </a:rPr>
              <a:t>Viral</a:t>
            </a:r>
            <a:r>
              <a:rPr sz="1650" b="1" spc="-22" baseline="-30303" dirty="0">
                <a:solidFill>
                  <a:srgbClr val="585858"/>
                </a:solidFill>
                <a:latin typeface="Comic Sans MS"/>
                <a:cs typeface="Comic Sans MS"/>
              </a:rPr>
              <a:t> </a:t>
            </a:r>
            <a:r>
              <a:rPr sz="1650" b="1" baseline="-30303" dirty="0">
                <a:solidFill>
                  <a:srgbClr val="585858"/>
                </a:solidFill>
                <a:latin typeface="Comic Sans MS"/>
                <a:cs typeface="Comic Sans MS"/>
              </a:rPr>
              <a:t>+</a:t>
            </a:r>
            <a:r>
              <a:rPr sz="1650" b="1" spc="7" baseline="-30303" dirty="0">
                <a:solidFill>
                  <a:srgbClr val="585858"/>
                </a:solidFill>
                <a:latin typeface="Comic Sans MS"/>
                <a:cs typeface="Comic Sans MS"/>
              </a:rPr>
              <a:t> </a:t>
            </a:r>
            <a:r>
              <a:rPr sz="1650" b="1" spc="-7" baseline="-30303" dirty="0">
                <a:solidFill>
                  <a:srgbClr val="585858"/>
                </a:solidFill>
                <a:latin typeface="Comic Sans MS"/>
                <a:cs typeface="Comic Sans MS"/>
              </a:rPr>
              <a:t>alcoholic</a:t>
            </a:r>
            <a:r>
              <a:rPr sz="1650" b="1" spc="232" baseline="-30303" dirty="0">
                <a:solidFill>
                  <a:srgbClr val="585858"/>
                </a:solidFill>
                <a:latin typeface="Comic Sans MS"/>
                <a:cs typeface="Comic Sans MS"/>
              </a:rPr>
              <a:t> </a:t>
            </a:r>
            <a:r>
              <a:rPr sz="1100" b="1" spc="-5" dirty="0">
                <a:latin typeface="Comic Sans MS"/>
                <a:cs typeface="Comic Sans MS"/>
              </a:rPr>
              <a:t>Autoimmune</a:t>
            </a:r>
            <a:r>
              <a:rPr sz="1100" b="1" spc="-25" dirty="0">
                <a:latin typeface="Comic Sans MS"/>
                <a:cs typeface="Comic Sans MS"/>
              </a:rPr>
              <a:t> </a:t>
            </a:r>
            <a:r>
              <a:rPr sz="1100" b="1" spc="-5" dirty="0">
                <a:latin typeface="Comic Sans MS"/>
                <a:cs typeface="Comic Sans MS"/>
              </a:rPr>
              <a:t>hepatitis</a:t>
            </a:r>
            <a:r>
              <a:rPr sz="1100" b="1" spc="-10" dirty="0">
                <a:latin typeface="Comic Sans MS"/>
                <a:cs typeface="Comic Sans MS"/>
              </a:rPr>
              <a:t> </a:t>
            </a:r>
            <a:r>
              <a:rPr sz="1100" b="1" spc="-5" dirty="0">
                <a:latin typeface="Comic Sans MS"/>
                <a:cs typeface="Comic Sans MS"/>
              </a:rPr>
              <a:t>(4%)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64069" y="1749932"/>
            <a:ext cx="12871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80C535"/>
                </a:solidFill>
                <a:latin typeface="Comic Sans MS"/>
                <a:cs typeface="Comic Sans MS"/>
              </a:rPr>
              <a:t>Other</a:t>
            </a:r>
            <a:r>
              <a:rPr sz="1100" b="1" spc="-45" dirty="0">
                <a:solidFill>
                  <a:srgbClr val="80C535"/>
                </a:solidFill>
                <a:latin typeface="Comic Sans MS"/>
                <a:cs typeface="Comic Sans MS"/>
              </a:rPr>
              <a:t> </a:t>
            </a:r>
            <a:r>
              <a:rPr sz="1100" b="1" dirty="0">
                <a:solidFill>
                  <a:srgbClr val="80C535"/>
                </a:solidFill>
                <a:latin typeface="Comic Sans MS"/>
                <a:cs typeface="Comic Sans MS"/>
              </a:rPr>
              <a:t>causes</a:t>
            </a:r>
            <a:r>
              <a:rPr sz="1100" b="1" spc="-40" dirty="0">
                <a:solidFill>
                  <a:srgbClr val="80C535"/>
                </a:solidFill>
                <a:latin typeface="Comic Sans MS"/>
                <a:cs typeface="Comic Sans MS"/>
              </a:rPr>
              <a:t> </a:t>
            </a:r>
            <a:r>
              <a:rPr sz="1100" b="1" spc="-5" dirty="0">
                <a:solidFill>
                  <a:srgbClr val="80C535"/>
                </a:solidFill>
                <a:latin typeface="Comic Sans MS"/>
                <a:cs typeface="Comic Sans MS"/>
              </a:rPr>
              <a:t>(2%)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3240" y="1243330"/>
            <a:ext cx="7419340" cy="9061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7780" algn="r">
              <a:lnSpc>
                <a:spcPts val="1585"/>
              </a:lnSpc>
              <a:spcBef>
                <a:spcPts val="105"/>
              </a:spcBef>
            </a:pPr>
            <a:r>
              <a:rPr sz="1400" b="1" dirty="0">
                <a:latin typeface="Comic Sans MS"/>
                <a:cs typeface="Comic Sans MS"/>
              </a:rPr>
              <a:t>Causes</a:t>
            </a:r>
            <a:r>
              <a:rPr sz="1400" b="1" spc="-30" dirty="0">
                <a:latin typeface="Comic Sans MS"/>
                <a:cs typeface="Comic Sans MS"/>
              </a:rPr>
              <a:t> </a:t>
            </a:r>
            <a:r>
              <a:rPr sz="1400" b="1" dirty="0">
                <a:latin typeface="Comic Sans MS"/>
                <a:cs typeface="Comic Sans MS"/>
              </a:rPr>
              <a:t>of</a:t>
            </a:r>
            <a:r>
              <a:rPr sz="1400" b="1" spc="-35" dirty="0">
                <a:latin typeface="Comic Sans MS"/>
                <a:cs typeface="Comic Sans MS"/>
              </a:rPr>
              <a:t> </a:t>
            </a:r>
            <a:r>
              <a:rPr sz="1400" b="1" dirty="0">
                <a:latin typeface="Comic Sans MS"/>
                <a:cs typeface="Comic Sans MS"/>
              </a:rPr>
              <a:t>cirrhosis</a:t>
            </a:r>
            <a:endParaRPr sz="1400" dirty="0">
              <a:latin typeface="Comic Sans MS"/>
              <a:cs typeface="Comic Sans MS"/>
            </a:endParaRPr>
          </a:p>
          <a:p>
            <a:pPr marL="368300" indent="-342900">
              <a:lnSpc>
                <a:spcPts val="1585"/>
              </a:lnSpc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1400" b="1" spc="-10" dirty="0">
                <a:latin typeface="Arial"/>
                <a:cs typeface="Arial"/>
              </a:rPr>
              <a:t>Acute</a:t>
            </a:r>
            <a:r>
              <a:rPr sz="1400" b="1" spc="-5" dirty="0">
                <a:latin typeface="Arial"/>
                <a:cs typeface="Arial"/>
              </a:rPr>
              <a:t> Liver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Failure</a:t>
            </a:r>
            <a:endParaRPr sz="1400" dirty="0">
              <a:latin typeface="Arial"/>
              <a:cs typeface="Arial"/>
            </a:endParaRPr>
          </a:p>
          <a:p>
            <a:pPr marL="368300" indent="-34290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1400" b="1" spc="-5" dirty="0">
                <a:latin typeface="Arial"/>
                <a:cs typeface="Arial"/>
              </a:rPr>
              <a:t>Alcoholic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cirrhosis</a:t>
            </a:r>
            <a:endParaRPr sz="1400" dirty="0">
              <a:latin typeface="Arial"/>
              <a:cs typeface="Arial"/>
            </a:endParaRPr>
          </a:p>
          <a:p>
            <a:pPr marL="482600">
              <a:lnSpc>
                <a:spcPct val="100000"/>
              </a:lnSpc>
              <a:spcBef>
                <a:spcPts val="300"/>
              </a:spcBef>
              <a:tabLst>
                <a:tab pos="768985" algn="l"/>
              </a:tabLst>
            </a:pPr>
            <a:r>
              <a:rPr sz="1200" dirty="0">
                <a:latin typeface="Arial MT"/>
                <a:cs typeface="Arial MT"/>
              </a:rPr>
              <a:t>–	</a:t>
            </a:r>
            <a:r>
              <a:rPr sz="1200" spc="-5" dirty="0">
                <a:latin typeface="Arial MT"/>
                <a:cs typeface="Arial MT"/>
              </a:rPr>
              <a:t>Represents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most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common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cause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 cirrhosis</a:t>
            </a:r>
            <a:r>
              <a:rPr sz="1200" baseline="24305" dirty="0">
                <a:latin typeface="Arial MT"/>
                <a:cs typeface="Arial MT"/>
              </a:rPr>
              <a:t>5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5456682" y="3438525"/>
            <a:ext cx="3406775" cy="391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350" indent="2310130" algn="r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latin typeface="Comic Sans MS"/>
                <a:cs typeface="Comic Sans MS"/>
              </a:rPr>
              <a:t>Source: CDC. Slide </a:t>
            </a:r>
            <a:r>
              <a:rPr sz="800" dirty="0">
                <a:latin typeface="Comic Sans MS"/>
                <a:cs typeface="Comic Sans MS"/>
              </a:rPr>
              <a:t>45. </a:t>
            </a:r>
            <a:r>
              <a:rPr sz="800" spc="-225" dirty="0">
                <a:latin typeface="Comic Sans MS"/>
                <a:cs typeface="Comic Sans MS"/>
              </a:rPr>
              <a:t> </a:t>
            </a:r>
            <a:r>
              <a:rPr sz="800" spc="-5" dirty="0">
                <a:latin typeface="Comic Sans MS"/>
                <a:cs typeface="Comic Sans MS"/>
              </a:rPr>
              <a:t>ftp://ftp.cdc.gov/pub/infectious_diseases/hepatitis/slides/technote.t</a:t>
            </a:r>
            <a:endParaRPr sz="800">
              <a:latin typeface="Comic Sans MS"/>
              <a:cs typeface="Comic Sans MS"/>
            </a:endParaRPr>
          </a:p>
          <a:p>
            <a:pPr marR="5080" algn="r">
              <a:lnSpc>
                <a:spcPct val="100000"/>
              </a:lnSpc>
            </a:pPr>
            <a:r>
              <a:rPr sz="800" spc="5" dirty="0">
                <a:latin typeface="Comic Sans MS"/>
                <a:cs typeface="Comic Sans MS"/>
              </a:rPr>
              <a:t>xt.</a:t>
            </a:r>
            <a:endParaRPr sz="800">
              <a:latin typeface="Comic Sans MS"/>
              <a:cs typeface="Comic Sans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0167" y="6096101"/>
            <a:ext cx="79876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omic Sans MS"/>
                <a:cs typeface="Comic Sans MS"/>
              </a:rPr>
              <a:t>HCV</a:t>
            </a:r>
            <a:r>
              <a:rPr sz="1000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=</a:t>
            </a:r>
            <a:r>
              <a:rPr sz="1000" spc="5" dirty="0">
                <a:latin typeface="Comic Sans MS"/>
                <a:cs typeface="Comic Sans MS"/>
              </a:rPr>
              <a:t> </a:t>
            </a:r>
            <a:r>
              <a:rPr sz="1000" spc="-10" dirty="0">
                <a:latin typeface="Comic Sans MS"/>
                <a:cs typeface="Comic Sans MS"/>
              </a:rPr>
              <a:t>hepatitis</a:t>
            </a:r>
            <a:r>
              <a:rPr sz="1000" spc="50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C</a:t>
            </a:r>
            <a:r>
              <a:rPr sz="1000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virus;</a:t>
            </a:r>
            <a:r>
              <a:rPr sz="1000" spc="20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HCC =</a:t>
            </a:r>
            <a:r>
              <a:rPr sz="1000" spc="10" dirty="0">
                <a:latin typeface="Comic Sans MS"/>
                <a:cs typeface="Comic Sans MS"/>
              </a:rPr>
              <a:t> </a:t>
            </a:r>
            <a:r>
              <a:rPr sz="1000" spc="-10" dirty="0">
                <a:latin typeface="Comic Sans MS"/>
                <a:cs typeface="Comic Sans MS"/>
              </a:rPr>
              <a:t>hepatocellular</a:t>
            </a:r>
            <a:r>
              <a:rPr sz="1000" spc="55" dirty="0">
                <a:latin typeface="Comic Sans MS"/>
                <a:cs typeface="Comic Sans MS"/>
              </a:rPr>
              <a:t> </a:t>
            </a:r>
            <a:r>
              <a:rPr sz="1000" spc="-10" dirty="0">
                <a:latin typeface="Comic Sans MS"/>
                <a:cs typeface="Comic Sans MS"/>
              </a:rPr>
              <a:t>carcinoma;</a:t>
            </a:r>
            <a:r>
              <a:rPr sz="1000" spc="10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HBV</a:t>
            </a:r>
            <a:r>
              <a:rPr sz="1000" spc="5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=</a:t>
            </a:r>
            <a:r>
              <a:rPr sz="1000" spc="15" dirty="0">
                <a:latin typeface="Comic Sans MS"/>
                <a:cs typeface="Comic Sans MS"/>
              </a:rPr>
              <a:t> </a:t>
            </a:r>
            <a:r>
              <a:rPr sz="1000" spc="-10" dirty="0">
                <a:latin typeface="Comic Sans MS"/>
                <a:cs typeface="Comic Sans MS"/>
              </a:rPr>
              <a:t>hepatitis</a:t>
            </a:r>
            <a:r>
              <a:rPr sz="1000" spc="50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B</a:t>
            </a:r>
            <a:r>
              <a:rPr sz="1000" spc="30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virus</a:t>
            </a:r>
            <a:endParaRPr sz="10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</a:pPr>
            <a:r>
              <a:rPr sz="1000" spc="-10" dirty="0">
                <a:latin typeface="Comic Sans MS"/>
                <a:cs typeface="Comic Sans MS"/>
              </a:rPr>
              <a:t>1.</a:t>
            </a:r>
            <a:r>
              <a:rPr sz="1000" spc="10" dirty="0">
                <a:latin typeface="Comic Sans MS"/>
                <a:cs typeface="Comic Sans MS"/>
              </a:rPr>
              <a:t> </a:t>
            </a:r>
            <a:r>
              <a:rPr sz="1000" spc="-10" dirty="0">
                <a:latin typeface="Comic Sans MS"/>
                <a:cs typeface="Comic Sans MS"/>
              </a:rPr>
              <a:t>Berenguer</a:t>
            </a:r>
            <a:r>
              <a:rPr sz="1000" spc="40" dirty="0">
                <a:latin typeface="Comic Sans MS"/>
                <a:cs typeface="Comic Sans MS"/>
              </a:rPr>
              <a:t> </a:t>
            </a:r>
            <a:r>
              <a:rPr sz="1000" spc="-10" dirty="0">
                <a:latin typeface="Comic Sans MS"/>
                <a:cs typeface="Comic Sans MS"/>
              </a:rPr>
              <a:t>M,</a:t>
            </a:r>
            <a:r>
              <a:rPr sz="1000" spc="25" dirty="0">
                <a:latin typeface="Comic Sans MS"/>
                <a:cs typeface="Comic Sans MS"/>
              </a:rPr>
              <a:t> </a:t>
            </a:r>
            <a:r>
              <a:rPr sz="1000" i="1" spc="-10" dirty="0">
                <a:latin typeface="Comic Sans MS"/>
                <a:cs typeface="Comic Sans MS"/>
              </a:rPr>
              <a:t>et</a:t>
            </a:r>
            <a:r>
              <a:rPr sz="1000" i="1" spc="35" dirty="0">
                <a:latin typeface="Comic Sans MS"/>
                <a:cs typeface="Comic Sans MS"/>
              </a:rPr>
              <a:t> </a:t>
            </a:r>
            <a:r>
              <a:rPr sz="1000" i="1" spc="-5" dirty="0">
                <a:latin typeface="Comic Sans MS"/>
                <a:cs typeface="Comic Sans MS"/>
              </a:rPr>
              <a:t>al.</a:t>
            </a:r>
            <a:r>
              <a:rPr sz="1000" i="1" spc="15" dirty="0">
                <a:latin typeface="Comic Sans MS"/>
                <a:cs typeface="Comic Sans MS"/>
              </a:rPr>
              <a:t> </a:t>
            </a:r>
            <a:r>
              <a:rPr sz="1000" i="1" spc="-10" dirty="0">
                <a:latin typeface="Comic Sans MS"/>
                <a:cs typeface="Comic Sans MS"/>
              </a:rPr>
              <a:t>Hepatology.</a:t>
            </a:r>
            <a:r>
              <a:rPr sz="1000" i="1" spc="45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2002;36:202–10;</a:t>
            </a:r>
            <a:r>
              <a:rPr sz="1000" spc="25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2.</a:t>
            </a:r>
            <a:r>
              <a:rPr sz="1000" spc="15" dirty="0">
                <a:latin typeface="Comic Sans MS"/>
                <a:cs typeface="Comic Sans MS"/>
              </a:rPr>
              <a:t> </a:t>
            </a:r>
            <a:r>
              <a:rPr sz="1000" spc="-10" dirty="0">
                <a:latin typeface="Comic Sans MS"/>
                <a:cs typeface="Comic Sans MS"/>
              </a:rPr>
              <a:t>Berenguer</a:t>
            </a:r>
            <a:r>
              <a:rPr sz="1000" spc="40" dirty="0">
                <a:latin typeface="Comic Sans MS"/>
                <a:cs typeface="Comic Sans MS"/>
              </a:rPr>
              <a:t> </a:t>
            </a:r>
            <a:r>
              <a:rPr sz="1000" spc="-10" dirty="0">
                <a:latin typeface="Comic Sans MS"/>
                <a:cs typeface="Comic Sans MS"/>
              </a:rPr>
              <a:t>M,</a:t>
            </a:r>
            <a:r>
              <a:rPr sz="1000" spc="10" dirty="0">
                <a:latin typeface="Comic Sans MS"/>
                <a:cs typeface="Comic Sans MS"/>
              </a:rPr>
              <a:t> </a:t>
            </a:r>
            <a:r>
              <a:rPr sz="1000" i="1" spc="-10" dirty="0">
                <a:latin typeface="Comic Sans MS"/>
                <a:cs typeface="Comic Sans MS"/>
              </a:rPr>
              <a:t>et</a:t>
            </a:r>
            <a:r>
              <a:rPr sz="1000" i="1" spc="35" dirty="0">
                <a:latin typeface="Comic Sans MS"/>
                <a:cs typeface="Comic Sans MS"/>
              </a:rPr>
              <a:t> </a:t>
            </a:r>
            <a:r>
              <a:rPr sz="1000" i="1" spc="-5" dirty="0">
                <a:latin typeface="Comic Sans MS"/>
                <a:cs typeface="Comic Sans MS"/>
              </a:rPr>
              <a:t>al.</a:t>
            </a:r>
            <a:r>
              <a:rPr sz="1000" i="1" spc="20" dirty="0">
                <a:latin typeface="Comic Sans MS"/>
                <a:cs typeface="Comic Sans MS"/>
              </a:rPr>
              <a:t> </a:t>
            </a:r>
            <a:r>
              <a:rPr sz="1000" i="1" spc="-5" dirty="0">
                <a:latin typeface="Comic Sans MS"/>
                <a:cs typeface="Comic Sans MS"/>
              </a:rPr>
              <a:t>J</a:t>
            </a:r>
            <a:r>
              <a:rPr sz="1000" i="1" spc="20" dirty="0">
                <a:latin typeface="Comic Sans MS"/>
                <a:cs typeface="Comic Sans MS"/>
              </a:rPr>
              <a:t> </a:t>
            </a:r>
            <a:r>
              <a:rPr sz="1000" i="1" spc="-10" dirty="0">
                <a:latin typeface="Comic Sans MS"/>
                <a:cs typeface="Comic Sans MS"/>
              </a:rPr>
              <a:t>Hepatol</a:t>
            </a:r>
            <a:r>
              <a:rPr sz="1000" spc="-10" dirty="0">
                <a:latin typeface="Comic Sans MS"/>
                <a:cs typeface="Comic Sans MS"/>
              </a:rPr>
              <a:t>.</a:t>
            </a:r>
            <a:r>
              <a:rPr sz="1000" spc="30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2001;35:666–78;</a:t>
            </a:r>
            <a:r>
              <a:rPr sz="1000" spc="20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3.</a:t>
            </a:r>
            <a:r>
              <a:rPr sz="1000" spc="15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Jelic</a:t>
            </a:r>
            <a:r>
              <a:rPr sz="1000" spc="15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S,</a:t>
            </a:r>
            <a:r>
              <a:rPr sz="1000" spc="10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Sotiropoulos GC.</a:t>
            </a:r>
            <a:r>
              <a:rPr sz="1000" spc="20" dirty="0">
                <a:latin typeface="Comic Sans MS"/>
                <a:cs typeface="Comic Sans MS"/>
              </a:rPr>
              <a:t> </a:t>
            </a:r>
            <a:r>
              <a:rPr sz="1000" i="1" spc="-5" dirty="0">
                <a:latin typeface="Comic Sans MS"/>
                <a:cs typeface="Comic Sans MS"/>
              </a:rPr>
              <a:t>Ann </a:t>
            </a:r>
            <a:r>
              <a:rPr sz="1000" i="1" dirty="0">
                <a:latin typeface="Comic Sans MS"/>
                <a:cs typeface="Comic Sans MS"/>
              </a:rPr>
              <a:t> </a:t>
            </a:r>
            <a:r>
              <a:rPr sz="1000" i="1" spc="-5" dirty="0">
                <a:latin typeface="Comic Sans MS"/>
                <a:cs typeface="Comic Sans MS"/>
              </a:rPr>
              <a:t>Oncol.</a:t>
            </a:r>
            <a:r>
              <a:rPr sz="1000" i="1" spc="25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2010;21</a:t>
            </a:r>
            <a:r>
              <a:rPr sz="1000" spc="10" dirty="0">
                <a:latin typeface="Comic Sans MS"/>
                <a:cs typeface="Comic Sans MS"/>
              </a:rPr>
              <a:t> </a:t>
            </a:r>
            <a:r>
              <a:rPr sz="1000" spc="-10" dirty="0">
                <a:latin typeface="Comic Sans MS"/>
                <a:cs typeface="Comic Sans MS"/>
              </a:rPr>
              <a:t>(Suppl</a:t>
            </a:r>
            <a:r>
              <a:rPr sz="1000" spc="30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5):v59–64;</a:t>
            </a:r>
            <a:r>
              <a:rPr sz="1000" spc="15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4.</a:t>
            </a:r>
            <a:r>
              <a:rPr sz="1000" spc="5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Varela</a:t>
            </a:r>
            <a:r>
              <a:rPr sz="1000" spc="15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M,</a:t>
            </a:r>
            <a:r>
              <a:rPr sz="1000" spc="20" dirty="0">
                <a:latin typeface="Comic Sans MS"/>
                <a:cs typeface="Comic Sans MS"/>
              </a:rPr>
              <a:t> </a:t>
            </a:r>
            <a:r>
              <a:rPr sz="1000" i="1" spc="-10" dirty="0">
                <a:latin typeface="Comic Sans MS"/>
                <a:cs typeface="Comic Sans MS"/>
              </a:rPr>
              <a:t>et</a:t>
            </a:r>
            <a:r>
              <a:rPr sz="1000" i="1" spc="15" dirty="0">
                <a:latin typeface="Comic Sans MS"/>
                <a:cs typeface="Comic Sans MS"/>
              </a:rPr>
              <a:t> </a:t>
            </a:r>
            <a:r>
              <a:rPr sz="1000" i="1" spc="-5" dirty="0">
                <a:latin typeface="Comic Sans MS"/>
                <a:cs typeface="Comic Sans MS"/>
              </a:rPr>
              <a:t>al.</a:t>
            </a:r>
            <a:r>
              <a:rPr sz="1000" i="1" spc="15" dirty="0">
                <a:latin typeface="Comic Sans MS"/>
                <a:cs typeface="Comic Sans MS"/>
              </a:rPr>
              <a:t> </a:t>
            </a:r>
            <a:r>
              <a:rPr sz="1000" i="1" spc="-10" dirty="0">
                <a:latin typeface="Comic Sans MS"/>
                <a:cs typeface="Comic Sans MS"/>
              </a:rPr>
              <a:t>Liver</a:t>
            </a:r>
            <a:r>
              <a:rPr sz="1000" i="1" spc="5" dirty="0">
                <a:latin typeface="Comic Sans MS"/>
                <a:cs typeface="Comic Sans MS"/>
              </a:rPr>
              <a:t> </a:t>
            </a:r>
            <a:r>
              <a:rPr sz="1000" i="1" spc="-10" dirty="0">
                <a:latin typeface="Comic Sans MS"/>
                <a:cs typeface="Comic Sans MS"/>
              </a:rPr>
              <a:t>Transpl.</a:t>
            </a:r>
            <a:r>
              <a:rPr sz="1000" i="1" spc="60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2006;12:1028–36;</a:t>
            </a:r>
            <a:r>
              <a:rPr sz="1000" spc="20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5.</a:t>
            </a:r>
            <a:r>
              <a:rPr sz="1000" spc="10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Murray</a:t>
            </a:r>
            <a:r>
              <a:rPr sz="1000" spc="5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KF,</a:t>
            </a:r>
            <a:r>
              <a:rPr sz="1000" spc="15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Carithers RL.</a:t>
            </a:r>
            <a:r>
              <a:rPr sz="1000" spc="10" dirty="0">
                <a:latin typeface="Comic Sans MS"/>
                <a:cs typeface="Comic Sans MS"/>
              </a:rPr>
              <a:t> </a:t>
            </a:r>
            <a:r>
              <a:rPr sz="1000" i="1" spc="-10" dirty="0">
                <a:latin typeface="Comic Sans MS"/>
                <a:cs typeface="Comic Sans MS"/>
              </a:rPr>
              <a:t>Hepatology. </a:t>
            </a:r>
            <a:r>
              <a:rPr sz="1000" i="1" spc="-5" dirty="0">
                <a:latin typeface="Comic Sans MS"/>
                <a:cs typeface="Comic Sans MS"/>
              </a:rPr>
              <a:t> </a:t>
            </a:r>
            <a:r>
              <a:rPr sz="1000" spc="-5" dirty="0">
                <a:latin typeface="Comic Sans MS"/>
                <a:cs typeface="Comic Sans MS"/>
              </a:rPr>
              <a:t>2005;41:1407–32</a:t>
            </a:r>
            <a:endParaRPr sz="1000">
              <a:latin typeface="Comic Sans MS"/>
              <a:cs typeface="Comic Sans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44533" y="6534098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mic Sans MS"/>
                <a:cs typeface="Comic Sans MS"/>
              </a:rPr>
              <a:t>41</a:t>
            </a:r>
            <a:endParaRPr sz="1200">
              <a:latin typeface="Comic Sans MS"/>
              <a:cs typeface="Comic Sans MS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2530" y="4191000"/>
            <a:ext cx="192024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904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600200"/>
            <a:ext cx="7924800" cy="4572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4861" y="483234"/>
            <a:ext cx="60331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20" dirty="0">
                <a:solidFill>
                  <a:schemeClr val="tx1"/>
                </a:solidFill>
                <a:latin typeface="Arial MT"/>
                <a:cs typeface="Arial MT"/>
              </a:rPr>
              <a:t>Treatment </a:t>
            </a:r>
            <a:r>
              <a:rPr sz="4400" b="0" dirty="0">
                <a:solidFill>
                  <a:schemeClr val="tx1"/>
                </a:solidFill>
                <a:latin typeface="Arial MT"/>
                <a:cs typeface="Arial MT"/>
              </a:rPr>
              <a:t>of</a:t>
            </a:r>
            <a:r>
              <a:rPr sz="4400" b="0" spc="-2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4400" b="0" dirty="0">
                <a:solidFill>
                  <a:schemeClr val="tx1"/>
                </a:solidFill>
                <a:latin typeface="Arial MT"/>
                <a:cs typeface="Arial MT"/>
              </a:rPr>
              <a:t>liver</a:t>
            </a:r>
            <a:r>
              <a:rPr sz="4400" b="0" spc="-3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sz="4400" b="0" dirty="0">
                <a:solidFill>
                  <a:schemeClr val="tx1"/>
                </a:solidFill>
                <a:latin typeface="Arial MT"/>
                <a:cs typeface="Arial MT"/>
              </a:rPr>
              <a:t>failure</a:t>
            </a:r>
            <a:endParaRPr sz="440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82116192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2667076"/>
            <a:ext cx="8441055" cy="3183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170D39"/>
                </a:solidFill>
                <a:latin typeface="Arial MT"/>
                <a:cs typeface="Arial MT"/>
              </a:rPr>
              <a:t>Determine</a:t>
            </a:r>
            <a:r>
              <a:rPr sz="2800" spc="25" dirty="0">
                <a:solidFill>
                  <a:srgbClr val="170D39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170D39"/>
                </a:solidFill>
                <a:latin typeface="Arial MT"/>
                <a:cs typeface="Arial MT"/>
              </a:rPr>
              <a:t>the need</a:t>
            </a:r>
            <a:r>
              <a:rPr sz="2800" spc="10" dirty="0">
                <a:solidFill>
                  <a:srgbClr val="170D39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170D39"/>
                </a:solidFill>
                <a:latin typeface="Arial MT"/>
                <a:cs typeface="Arial MT"/>
              </a:rPr>
              <a:t>for</a:t>
            </a:r>
            <a:r>
              <a:rPr sz="2800" spc="-10" dirty="0">
                <a:solidFill>
                  <a:srgbClr val="170D39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170D39"/>
                </a:solidFill>
                <a:latin typeface="Arial MT"/>
                <a:cs typeface="Arial MT"/>
              </a:rPr>
              <a:t>transplant</a:t>
            </a:r>
            <a:endParaRPr sz="2800">
              <a:latin typeface="Arial MT"/>
              <a:cs typeface="Arial MT"/>
            </a:endParaRPr>
          </a:p>
          <a:p>
            <a:pPr marL="355600" marR="1418590" indent="-342900">
              <a:lnSpc>
                <a:spcPct val="200000"/>
              </a:lnSpc>
              <a:spcBef>
                <a:spcPts val="6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Confirm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all effective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treatments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have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been </a:t>
            </a:r>
            <a:r>
              <a:rPr sz="2800" spc="-7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exhausted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"/>
            </a:pPr>
            <a:endParaRPr sz="35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latin typeface="Arial MT"/>
                <a:cs typeface="Arial MT"/>
              </a:rPr>
              <a:t>Assess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whether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patient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is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an</a:t>
            </a:r>
            <a:r>
              <a:rPr sz="2800" spc="1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appropriate</a:t>
            </a:r>
            <a:r>
              <a:rPr sz="2800" spc="2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candidate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227" y="329184"/>
            <a:ext cx="8843771" cy="115976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2322" y="609727"/>
            <a:ext cx="77444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chemeClr val="tx1"/>
                </a:solidFill>
              </a:rPr>
              <a:t>When</a:t>
            </a:r>
            <a:r>
              <a:rPr sz="3600" spc="-10" dirty="0">
                <a:solidFill>
                  <a:schemeClr val="tx1"/>
                </a:solidFill>
              </a:rPr>
              <a:t> </a:t>
            </a:r>
            <a:r>
              <a:rPr sz="3600" spc="-5" dirty="0">
                <a:solidFill>
                  <a:schemeClr val="tx1"/>
                </a:solidFill>
              </a:rPr>
              <a:t>to Consider </a:t>
            </a:r>
            <a:r>
              <a:rPr sz="3600" spc="-15" dirty="0">
                <a:solidFill>
                  <a:schemeClr val="tx1"/>
                </a:solidFill>
              </a:rPr>
              <a:t>Transplantation</a:t>
            </a:r>
            <a:r>
              <a:rPr sz="3600" spc="-15" dirty="0"/>
              <a:t>?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096425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646" y="2434590"/>
            <a:ext cx="5680709" cy="478881"/>
          </a:xfrm>
          <a:prstGeom prst="rect">
            <a:avLst/>
          </a:prstGeom>
        </p:spPr>
        <p:txBody>
          <a:bodyPr vert="horz" wrap="square" lIns="0" tIns="67151" rIns="0" bIns="0" rtlCol="0">
            <a:spAutoFit/>
          </a:bodyPr>
          <a:lstStyle/>
          <a:p>
            <a:pPr marL="9525" marR="3810">
              <a:lnSpc>
                <a:spcPts val="3563"/>
              </a:lnSpc>
              <a:spcBef>
                <a:spcPts val="529"/>
              </a:spcBef>
            </a:pPr>
            <a:r>
              <a:rPr spc="-4" dirty="0"/>
              <a:t>Mechanisms of DILI </a:t>
            </a:r>
            <a:r>
              <a:rPr spc="-4" dirty="0" err="1" smtClean="0"/>
              <a:t>ceobular</a:t>
            </a:r>
            <a:r>
              <a:rPr spc="-4" dirty="0" smtClean="0"/>
              <a:t> </a:t>
            </a:r>
            <a:r>
              <a:rPr spc="-956" dirty="0" smtClean="0"/>
              <a:t> </a:t>
            </a:r>
            <a:r>
              <a:rPr spc="-4" dirty="0"/>
              <a:t>necrosis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335244"/>
            <a:ext cx="7215188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6685" indent="-137160">
              <a:spcBef>
                <a:spcPts val="79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spc="-60" dirty="0">
                <a:latin typeface="Tahoma"/>
                <a:cs typeface="Tahoma"/>
              </a:rPr>
              <a:t>Two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spc="-8" dirty="0">
                <a:latin typeface="Tahoma"/>
                <a:cs typeface="Tahoma"/>
              </a:rPr>
              <a:t>types </a:t>
            </a:r>
            <a:r>
              <a:rPr sz="1950" dirty="0">
                <a:latin typeface="Tahoma"/>
                <a:cs typeface="Tahoma"/>
              </a:rPr>
              <a:t>:</a:t>
            </a:r>
            <a:r>
              <a:rPr sz="1950" spc="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Mild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drug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reactions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:</a:t>
            </a:r>
            <a:r>
              <a:rPr sz="1950" spc="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asymptomatic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elevations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in</a:t>
            </a:r>
            <a:r>
              <a:rPr sz="1950" spc="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the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7946" y="2543270"/>
            <a:ext cx="6619875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950" spc="-4" dirty="0">
                <a:latin typeface="Tahoma"/>
                <a:cs typeface="Tahoma"/>
              </a:rPr>
              <a:t>serum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spc="-4" dirty="0" smtClean="0">
                <a:latin typeface="Tahoma"/>
                <a:cs typeface="Tahoma"/>
              </a:rPr>
              <a:t>transaminases</a:t>
            </a:r>
            <a:r>
              <a:rPr lang="en-US" sz="1950" spc="-4" dirty="0" smtClean="0">
                <a:latin typeface="Tahoma"/>
                <a:cs typeface="Tahoma"/>
              </a:rPr>
              <a:t>.</a:t>
            </a:r>
            <a:endParaRPr sz="195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0785" y="3092101"/>
            <a:ext cx="6797040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6685" indent="-137160">
              <a:spcBef>
                <a:spcPts val="79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b="1" spc="-4" dirty="0">
                <a:latin typeface="Tahoma"/>
                <a:cs typeface="Tahoma"/>
              </a:rPr>
              <a:t>STEATOHEPATITIS</a:t>
            </a:r>
            <a:r>
              <a:rPr sz="1950" b="1" spc="19" dirty="0">
                <a:latin typeface="Tahoma"/>
                <a:cs typeface="Tahoma"/>
              </a:rPr>
              <a:t> </a:t>
            </a:r>
            <a:r>
              <a:rPr sz="1950" spc="-23" dirty="0">
                <a:latin typeface="Tahoma"/>
                <a:cs typeface="Tahoma"/>
              </a:rPr>
              <a:t>Tetracycline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given</a:t>
            </a:r>
            <a:r>
              <a:rPr sz="1950" dirty="0">
                <a:latin typeface="Tahoma"/>
                <a:cs typeface="Tahoma"/>
              </a:rPr>
              <a:t> </a:t>
            </a:r>
            <a:r>
              <a:rPr sz="1950" spc="-8" dirty="0">
                <a:latin typeface="Tahoma"/>
                <a:cs typeface="Tahoma"/>
              </a:rPr>
              <a:t>intravenously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and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in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87946" y="3300127"/>
            <a:ext cx="5955982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950" dirty="0">
                <a:latin typeface="Tahoma"/>
                <a:cs typeface="Tahoma"/>
              </a:rPr>
              <a:t>doses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greater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than</a:t>
            </a:r>
            <a:r>
              <a:rPr sz="1950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1.5 </a:t>
            </a:r>
            <a:r>
              <a:rPr sz="1950" spc="-30" dirty="0">
                <a:latin typeface="Tahoma"/>
                <a:cs typeface="Tahoma"/>
              </a:rPr>
              <a:t>g/day.</a:t>
            </a:r>
            <a:r>
              <a:rPr sz="1950" spc="-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(mortality </a:t>
            </a:r>
            <a:r>
              <a:rPr sz="1950" spc="-4" dirty="0">
                <a:latin typeface="Tahoma"/>
                <a:cs typeface="Tahoma"/>
              </a:rPr>
              <a:t>70%</a:t>
            </a:r>
            <a:r>
              <a:rPr sz="1950" spc="8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to 80%)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0785" y="3641656"/>
            <a:ext cx="7087076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6685" indent="-137160">
              <a:spcBef>
                <a:spcPts val="79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spc="-4" dirty="0">
                <a:latin typeface="Tahoma"/>
                <a:cs typeface="Tahoma"/>
              </a:rPr>
              <a:t>Sodium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valproate: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Cytochrome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P450</a:t>
            </a:r>
            <a:r>
              <a:rPr sz="1950" spc="11" dirty="0">
                <a:latin typeface="Tahoma"/>
                <a:cs typeface="Tahoma"/>
              </a:rPr>
              <a:t> </a:t>
            </a:r>
            <a:r>
              <a:rPr sz="1950" spc="-8" dirty="0">
                <a:latin typeface="Tahoma"/>
                <a:cs typeface="Tahoma"/>
              </a:rPr>
              <a:t>converts</a:t>
            </a:r>
            <a:r>
              <a:rPr sz="1950" spc="-4" dirty="0">
                <a:latin typeface="Tahoma"/>
                <a:cs typeface="Tahoma"/>
              </a:rPr>
              <a:t> valproate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to </a:t>
            </a:r>
            <a:r>
              <a:rPr sz="1950" spc="4" dirty="0">
                <a:latin typeface="Tahoma"/>
                <a:cs typeface="Tahoma"/>
              </a:rPr>
              <a:t>D-4-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7946" y="3850195"/>
            <a:ext cx="5602129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spc="-8" dirty="0">
                <a:latin typeface="Tahoma"/>
                <a:cs typeface="Tahoma"/>
              </a:rPr>
              <a:t>valproic</a:t>
            </a:r>
            <a:r>
              <a:rPr sz="1950" spc="-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acid,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potent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inducer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of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microvesicular</a:t>
            </a:r>
            <a:r>
              <a:rPr sz="1950" dirty="0">
                <a:latin typeface="Tahoma"/>
                <a:cs typeface="Tahoma"/>
              </a:rPr>
              <a:t> </a:t>
            </a:r>
            <a:r>
              <a:rPr sz="1950" spc="-11" dirty="0">
                <a:latin typeface="Tahoma"/>
                <a:cs typeface="Tahoma"/>
              </a:rPr>
              <a:t>fat</a:t>
            </a:r>
            <a:endParaRPr sz="195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7946" y="4058221"/>
            <a:ext cx="1536859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spc="-4" dirty="0">
                <a:latin typeface="Tahoma"/>
                <a:cs typeface="Tahoma"/>
              </a:rPr>
              <a:t>accumulation.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0785" y="4399978"/>
            <a:ext cx="6868478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6685" indent="-137160">
              <a:spcBef>
                <a:spcPts val="75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dirty="0">
                <a:latin typeface="Tahoma"/>
                <a:cs typeface="Tahoma"/>
              </a:rPr>
              <a:t>PHOSPHOLIPIDOSIS</a:t>
            </a:r>
            <a:r>
              <a:rPr sz="1950" spc="-3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Usually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the</a:t>
            </a:r>
            <a:r>
              <a:rPr sz="1950" dirty="0">
                <a:latin typeface="Tahoma"/>
                <a:cs typeface="Tahoma"/>
              </a:rPr>
              <a:t> phospholipidosis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develops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in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7946" y="4607776"/>
            <a:ext cx="6810851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950" dirty="0">
                <a:latin typeface="Tahoma"/>
                <a:cs typeface="Tahoma"/>
              </a:rPr>
              <a:t>patients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treated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spc="-8" dirty="0">
                <a:latin typeface="Tahoma"/>
                <a:cs typeface="Tahoma"/>
              </a:rPr>
              <a:t>for</a:t>
            </a:r>
            <a:r>
              <a:rPr sz="1950" spc="-4" dirty="0">
                <a:latin typeface="Tahoma"/>
                <a:cs typeface="Tahoma"/>
              </a:rPr>
              <a:t> more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than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1 </a:t>
            </a:r>
            <a:r>
              <a:rPr sz="1950" spc="-60" dirty="0">
                <a:latin typeface="Tahoma"/>
                <a:cs typeface="Tahoma"/>
              </a:rPr>
              <a:t>year.</a:t>
            </a:r>
            <a:r>
              <a:rPr sz="1950" spc="-4" dirty="0">
                <a:latin typeface="Tahoma"/>
                <a:cs typeface="Tahoma"/>
              </a:rPr>
              <a:t> </a:t>
            </a:r>
            <a:endParaRPr sz="195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6451099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75585" y="4406646"/>
            <a:ext cx="4432300" cy="221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170D39"/>
                </a:solidFill>
                <a:latin typeface="Arial MT"/>
                <a:cs typeface="Arial MT"/>
              </a:rPr>
              <a:t>Pledge</a:t>
            </a:r>
            <a:r>
              <a:rPr sz="4000" spc="-10" dirty="0">
                <a:solidFill>
                  <a:srgbClr val="170D39"/>
                </a:solidFill>
                <a:latin typeface="Arial MT"/>
                <a:cs typeface="Arial MT"/>
              </a:rPr>
              <a:t> </a:t>
            </a:r>
            <a:r>
              <a:rPr sz="4000" spc="-5" dirty="0">
                <a:solidFill>
                  <a:srgbClr val="170D39"/>
                </a:solidFill>
                <a:latin typeface="Arial MT"/>
                <a:cs typeface="Arial MT"/>
              </a:rPr>
              <a:t>your organs</a:t>
            </a:r>
            <a:endParaRPr sz="4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4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2620"/>
              </a:spcBef>
            </a:pPr>
            <a:r>
              <a:rPr sz="4000" spc="-10" dirty="0">
                <a:solidFill>
                  <a:srgbClr val="170D39"/>
                </a:solidFill>
                <a:latin typeface="Comic Sans MS"/>
                <a:cs typeface="Comic Sans MS"/>
              </a:rPr>
              <a:t>Save </a:t>
            </a:r>
            <a:r>
              <a:rPr sz="4000" spc="-5" dirty="0">
                <a:solidFill>
                  <a:srgbClr val="170D39"/>
                </a:solidFill>
                <a:latin typeface="Comic Sans MS"/>
                <a:cs typeface="Comic Sans MS"/>
              </a:rPr>
              <a:t>a</a:t>
            </a:r>
            <a:r>
              <a:rPr sz="4000" spc="-20" dirty="0">
                <a:solidFill>
                  <a:srgbClr val="170D39"/>
                </a:solidFill>
                <a:latin typeface="Comic Sans MS"/>
                <a:cs typeface="Comic Sans MS"/>
              </a:rPr>
              <a:t> </a:t>
            </a:r>
            <a:r>
              <a:rPr sz="4000" spc="-5" dirty="0">
                <a:solidFill>
                  <a:srgbClr val="170D39"/>
                </a:solidFill>
                <a:latin typeface="Comic Sans MS"/>
                <a:cs typeface="Comic Sans MS"/>
              </a:rPr>
              <a:t>life</a:t>
            </a:r>
            <a:endParaRPr sz="40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457200"/>
            <a:ext cx="2904744" cy="21244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51375" y="783082"/>
            <a:ext cx="3446779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 MT"/>
                <a:cs typeface="Arial MT"/>
              </a:rPr>
              <a:t>Don’t</a:t>
            </a:r>
            <a:r>
              <a:rPr sz="3600" spc="-110" dirty="0">
                <a:latin typeface="Arial MT"/>
                <a:cs typeface="Arial MT"/>
              </a:rPr>
              <a:t> </a:t>
            </a:r>
            <a:r>
              <a:rPr sz="3600" spc="-105" dirty="0">
                <a:latin typeface="Arial MT"/>
                <a:cs typeface="Arial MT"/>
              </a:rPr>
              <a:t>Take</a:t>
            </a:r>
            <a:r>
              <a:rPr sz="3600" spc="-25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me</a:t>
            </a:r>
            <a:r>
              <a:rPr sz="3600" spc="-20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to </a:t>
            </a:r>
            <a:r>
              <a:rPr sz="3600" spc="-985" dirty="0">
                <a:latin typeface="Arial MT"/>
                <a:cs typeface="Arial MT"/>
              </a:rPr>
              <a:t> </a:t>
            </a:r>
            <a:r>
              <a:rPr sz="3600" dirty="0">
                <a:latin typeface="Arial MT"/>
                <a:cs typeface="Arial MT"/>
              </a:rPr>
              <a:t>heaven, no one </a:t>
            </a:r>
            <a:r>
              <a:rPr sz="3600" spc="5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needs</a:t>
            </a:r>
            <a:r>
              <a:rPr sz="3600" spc="-20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me</a:t>
            </a:r>
            <a:r>
              <a:rPr sz="3600" spc="-20" dirty="0">
                <a:latin typeface="Arial MT"/>
                <a:cs typeface="Arial MT"/>
              </a:rPr>
              <a:t> </a:t>
            </a:r>
            <a:r>
              <a:rPr sz="3600" spc="-5" dirty="0">
                <a:latin typeface="Arial MT"/>
                <a:cs typeface="Arial MT"/>
              </a:rPr>
              <a:t>there!</a:t>
            </a:r>
            <a:endParaRPr sz="3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361486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0785" y="1446656"/>
            <a:ext cx="7236143" cy="3076227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46685" marR="3810" indent="-137160">
              <a:lnSpc>
                <a:spcPts val="2265"/>
              </a:lnSpc>
              <a:spcBef>
                <a:spcPts val="360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b="1" spc="-8" dirty="0">
                <a:latin typeface="Tahoma"/>
                <a:cs typeface="Tahoma"/>
              </a:rPr>
              <a:t>GENERALIZED</a:t>
            </a:r>
            <a:r>
              <a:rPr sz="2100" b="1" spc="26" dirty="0">
                <a:latin typeface="Tahoma"/>
                <a:cs typeface="Tahoma"/>
              </a:rPr>
              <a:t> </a:t>
            </a:r>
            <a:r>
              <a:rPr sz="2100" b="1" spc="-8" dirty="0">
                <a:latin typeface="Tahoma"/>
                <a:cs typeface="Tahoma"/>
              </a:rPr>
              <a:t>HEPATOCELLULAR</a:t>
            </a:r>
            <a:r>
              <a:rPr sz="2100" b="1" spc="23" dirty="0">
                <a:latin typeface="Tahoma"/>
                <a:cs typeface="Tahoma"/>
              </a:rPr>
              <a:t> </a:t>
            </a:r>
            <a:r>
              <a:rPr sz="2100" b="1" spc="-4" dirty="0">
                <a:latin typeface="Tahoma"/>
                <a:cs typeface="Tahoma"/>
              </a:rPr>
              <a:t>NECROSIS</a:t>
            </a:r>
            <a:r>
              <a:rPr sz="2100" b="1" spc="6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Isoniazid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ketoconazole.</a:t>
            </a:r>
            <a:endParaRPr sz="2100" dirty="0">
              <a:latin typeface="Tahoma"/>
              <a:cs typeface="Tahoma"/>
            </a:endParaRPr>
          </a:p>
          <a:p>
            <a:pPr marL="146685" indent="-137160">
              <a:spcBef>
                <a:spcPts val="77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b="1" spc="-8" dirty="0">
                <a:latin typeface="Tahoma"/>
                <a:cs typeface="Tahoma"/>
              </a:rPr>
              <a:t>CHOLESTATIC</a:t>
            </a:r>
            <a:r>
              <a:rPr sz="2100" b="1" spc="8" dirty="0">
                <a:latin typeface="Tahoma"/>
                <a:cs typeface="Tahoma"/>
              </a:rPr>
              <a:t> </a:t>
            </a:r>
            <a:r>
              <a:rPr sz="2100" b="1" spc="-4" dirty="0">
                <a:latin typeface="Tahoma"/>
                <a:cs typeface="Tahoma"/>
              </a:rPr>
              <a:t>JAUNDICE</a:t>
            </a:r>
            <a:endParaRPr sz="2100" dirty="0">
              <a:latin typeface="Tahoma"/>
              <a:cs typeface="Tahoma"/>
            </a:endParaRPr>
          </a:p>
          <a:p>
            <a:pPr marL="146685" marR="270510" indent="-137160">
              <a:lnSpc>
                <a:spcPct val="90000"/>
              </a:lnSpc>
              <a:spcBef>
                <a:spcPts val="104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The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administration</a:t>
            </a:r>
            <a:r>
              <a:rPr sz="2100" spc="3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total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parenteral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nutrition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for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periods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greater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than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1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week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induces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cholestatic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changes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 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nonspecific enzyme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elevations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some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patients.</a:t>
            </a:r>
            <a:endParaRPr sz="2100" dirty="0">
              <a:latin typeface="Tahoma"/>
              <a:cs typeface="Tahoma"/>
            </a:endParaRPr>
          </a:p>
          <a:p>
            <a:pPr marL="146685" marR="202883" indent="-137160">
              <a:lnSpc>
                <a:spcPct val="90000"/>
              </a:lnSpc>
              <a:spcBef>
                <a:spcPts val="1054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11" dirty="0">
                <a:latin typeface="Tahoma"/>
                <a:cs typeface="Tahoma"/>
              </a:rPr>
              <a:t>Patients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with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low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serum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albumin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concentrations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may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be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at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greater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risk than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patients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with normal serum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albumin 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concentrations.</a:t>
            </a:r>
            <a:r>
              <a:rPr sz="2100" spc="11" dirty="0">
                <a:latin typeface="Tahoma"/>
                <a:cs typeface="Tahoma"/>
              </a:rPr>
              <a:t> </a:t>
            </a:r>
            <a:endParaRPr sz="21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217566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646" y="2434590"/>
            <a:ext cx="5680709" cy="991136"/>
          </a:xfrm>
          <a:prstGeom prst="rect">
            <a:avLst/>
          </a:prstGeom>
        </p:spPr>
        <p:txBody>
          <a:bodyPr vert="horz" wrap="square" lIns="0" tIns="67151" rIns="0" bIns="0" rtlCol="0">
            <a:spAutoFit/>
          </a:bodyPr>
          <a:lstStyle/>
          <a:p>
            <a:pPr marL="9525" marR="3810">
              <a:lnSpc>
                <a:spcPts val="3563"/>
              </a:lnSpc>
              <a:spcBef>
                <a:spcPts val="529"/>
              </a:spcBef>
            </a:pPr>
            <a:r>
              <a:rPr spc="-4" dirty="0"/>
              <a:t>Mixed hepatocellular necrosis </a:t>
            </a:r>
            <a:r>
              <a:rPr dirty="0"/>
              <a:t>and </a:t>
            </a:r>
            <a:r>
              <a:rPr spc="-956" dirty="0"/>
              <a:t> </a:t>
            </a:r>
            <a:r>
              <a:rPr spc="-4" dirty="0"/>
              <a:t>cholestatic</a:t>
            </a:r>
            <a:r>
              <a:rPr spc="-15" dirty="0"/>
              <a:t> </a:t>
            </a:r>
            <a:r>
              <a:rPr spc="-4" dirty="0"/>
              <a:t>disease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392394"/>
            <a:ext cx="7067074" cy="2658677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46685" marR="136208" indent="-137160">
              <a:lnSpc>
                <a:spcPts val="2265"/>
              </a:lnSpc>
              <a:spcBef>
                <a:spcPts val="360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8" dirty="0">
                <a:latin typeface="Tahoma"/>
                <a:cs typeface="Tahoma"/>
              </a:rPr>
              <a:t>Flutamide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causes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mix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lesions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that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appear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at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or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about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the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forty-eighth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week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treatment.</a:t>
            </a:r>
            <a:endParaRPr sz="2100" dirty="0">
              <a:latin typeface="Tahoma"/>
              <a:cs typeface="Tahoma"/>
            </a:endParaRPr>
          </a:p>
          <a:p>
            <a:pPr marL="146685" marR="3810" indent="-137160">
              <a:lnSpc>
                <a:spcPts val="2265"/>
              </a:lnSpc>
              <a:spcBef>
                <a:spcPts val="1061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8" dirty="0">
                <a:latin typeface="Tahoma"/>
                <a:cs typeface="Tahoma"/>
              </a:rPr>
              <a:t>Niacin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doses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greater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than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3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38" dirty="0" smtClean="0">
                <a:latin typeface="Tahoma"/>
                <a:cs typeface="Tahoma"/>
              </a:rPr>
              <a:t>g/day</a:t>
            </a:r>
            <a:r>
              <a:rPr lang="en-US" sz="2100" spc="-38" dirty="0" smtClean="0">
                <a:latin typeface="Tahoma"/>
                <a:cs typeface="Tahoma"/>
              </a:rPr>
              <a:t>; </a:t>
            </a:r>
            <a:r>
              <a:rPr sz="2100" spc="-8" dirty="0" smtClean="0">
                <a:latin typeface="Tahoma"/>
                <a:cs typeface="Tahoma"/>
              </a:rPr>
              <a:t>causes</a:t>
            </a:r>
            <a:r>
              <a:rPr sz="2100" spc="4" dirty="0" smtClean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the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same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mixed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pattern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damage.</a:t>
            </a:r>
            <a:endParaRPr sz="2100" dirty="0">
              <a:latin typeface="Tahoma"/>
              <a:cs typeface="Tahoma"/>
            </a:endParaRPr>
          </a:p>
          <a:p>
            <a:pPr marL="146685" marR="195263" indent="-137160">
              <a:lnSpc>
                <a:spcPct val="90000"/>
              </a:lnSpc>
              <a:spcBef>
                <a:spcPts val="1016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8" dirty="0">
                <a:latin typeface="Tahoma"/>
                <a:cs typeface="Tahoma"/>
              </a:rPr>
              <a:t>NEOPLASTIC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DISEASE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Both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carcinoma-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sarcoma-like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lesions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15" dirty="0">
                <a:latin typeface="Tahoma"/>
                <a:cs typeface="Tahoma"/>
              </a:rPr>
              <a:t>have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been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identified.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Lesions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are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associated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with </a:t>
            </a:r>
            <a:r>
              <a:rPr sz="2100" spc="-4" dirty="0">
                <a:latin typeface="Tahoma"/>
                <a:cs typeface="Tahoma"/>
              </a:rPr>
              <a:t> long-term </a:t>
            </a:r>
            <a:r>
              <a:rPr sz="2100" spc="-8" dirty="0">
                <a:latin typeface="Tahoma"/>
                <a:cs typeface="Tahoma"/>
              </a:rPr>
              <a:t>exposure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to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the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offending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agent.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Androgens, 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estrogens,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other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hormonal-related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agents.</a:t>
            </a:r>
            <a:endParaRPr sz="21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50622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646" y="2434590"/>
            <a:ext cx="5680709" cy="991136"/>
          </a:xfrm>
          <a:prstGeom prst="rect">
            <a:avLst/>
          </a:prstGeom>
        </p:spPr>
        <p:txBody>
          <a:bodyPr vert="horz" wrap="square" lIns="0" tIns="67151" rIns="0" bIns="0" rtlCol="0">
            <a:spAutoFit/>
          </a:bodyPr>
          <a:lstStyle/>
          <a:p>
            <a:pPr marL="9525" marR="3810">
              <a:lnSpc>
                <a:spcPts val="3563"/>
              </a:lnSpc>
              <a:spcBef>
                <a:spcPts val="529"/>
              </a:spcBef>
            </a:pPr>
            <a:r>
              <a:rPr spc="-4" dirty="0"/>
              <a:t>Host</a:t>
            </a:r>
            <a:r>
              <a:rPr spc="-30" dirty="0"/>
              <a:t> </a:t>
            </a:r>
            <a:r>
              <a:rPr spc="-4" dirty="0"/>
              <a:t>factors</a:t>
            </a:r>
            <a:r>
              <a:rPr spc="-8" dirty="0"/>
              <a:t> </a:t>
            </a:r>
            <a:r>
              <a:rPr dirty="0"/>
              <a:t>that</a:t>
            </a:r>
            <a:r>
              <a:rPr spc="-34" dirty="0"/>
              <a:t> </a:t>
            </a:r>
            <a:r>
              <a:rPr dirty="0"/>
              <a:t>may</a:t>
            </a:r>
            <a:r>
              <a:rPr spc="-4" dirty="0"/>
              <a:t> </a:t>
            </a:r>
            <a:r>
              <a:rPr dirty="0"/>
              <a:t>enhance </a:t>
            </a:r>
            <a:r>
              <a:rPr spc="-956" dirty="0"/>
              <a:t> </a:t>
            </a:r>
            <a:r>
              <a:rPr dirty="0"/>
              <a:t>susceptibility</a:t>
            </a:r>
            <a:r>
              <a:rPr spc="-30" dirty="0"/>
              <a:t> </a:t>
            </a:r>
            <a:r>
              <a:rPr dirty="0"/>
              <a:t>to</a:t>
            </a:r>
            <a:r>
              <a:rPr spc="-19" dirty="0"/>
              <a:t> </a:t>
            </a:r>
            <a:r>
              <a:rPr spc="-4" dirty="0"/>
              <a:t>drugs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293404"/>
            <a:ext cx="6690360" cy="2457179"/>
          </a:xfrm>
          <a:prstGeom prst="rect">
            <a:avLst/>
          </a:prstGeom>
        </p:spPr>
        <p:txBody>
          <a:bodyPr vert="horz" wrap="square" lIns="0" tIns="93821" rIns="0" bIns="0" rtlCol="0">
            <a:spAutoFit/>
          </a:bodyPr>
          <a:lstStyle/>
          <a:p>
            <a:pPr marL="146685" indent="-137160">
              <a:spcBef>
                <a:spcPts val="739"/>
              </a:spcBef>
              <a:buClr>
                <a:srgbClr val="A6B727"/>
              </a:buClr>
              <a:buSzPct val="76271"/>
              <a:buFont typeface="Corbel"/>
              <a:buChar char="•"/>
              <a:tabLst>
                <a:tab pos="146685" algn="l"/>
              </a:tabLst>
            </a:pPr>
            <a:r>
              <a:rPr sz="2213" b="1" i="1" spc="-225" dirty="0">
                <a:latin typeface="Verdana"/>
                <a:cs typeface="Verdana"/>
              </a:rPr>
              <a:t>F</a:t>
            </a:r>
            <a:r>
              <a:rPr sz="2213" b="1" i="1" spc="-233" dirty="0">
                <a:latin typeface="Verdana"/>
                <a:cs typeface="Verdana"/>
              </a:rPr>
              <a:t>e</a:t>
            </a:r>
            <a:r>
              <a:rPr sz="2213" b="1" i="1" spc="-349" dirty="0">
                <a:latin typeface="Verdana"/>
                <a:cs typeface="Verdana"/>
              </a:rPr>
              <a:t>m</a:t>
            </a:r>
            <a:r>
              <a:rPr sz="2213" b="1" i="1" spc="-233" dirty="0">
                <a:latin typeface="Verdana"/>
                <a:cs typeface="Verdana"/>
              </a:rPr>
              <a:t>a</a:t>
            </a:r>
            <a:r>
              <a:rPr sz="2213" b="1" i="1" spc="-176" dirty="0">
                <a:latin typeface="Verdana"/>
                <a:cs typeface="Verdana"/>
              </a:rPr>
              <a:t>le</a:t>
            </a:r>
            <a:r>
              <a:rPr sz="2213" b="1" i="1" spc="-105" dirty="0">
                <a:latin typeface="Verdana"/>
                <a:cs typeface="Verdana"/>
              </a:rPr>
              <a:t> </a:t>
            </a:r>
            <a:r>
              <a:rPr sz="2100" spc="-4" dirty="0">
                <a:latin typeface="Tahoma"/>
                <a:cs typeface="Tahoma"/>
              </a:rPr>
              <a:t>-</a:t>
            </a:r>
            <a:r>
              <a:rPr sz="2100" spc="-8" dirty="0">
                <a:latin typeface="Tahoma"/>
                <a:cs typeface="Tahoma"/>
              </a:rPr>
              <a:t> Ha</a:t>
            </a:r>
            <a:r>
              <a:rPr sz="2100" spc="-15" dirty="0">
                <a:latin typeface="Tahoma"/>
                <a:cs typeface="Tahoma"/>
              </a:rPr>
              <a:t>l</a:t>
            </a:r>
            <a:r>
              <a:rPr sz="2100" spc="-4" dirty="0">
                <a:latin typeface="Tahoma"/>
                <a:cs typeface="Tahoma"/>
              </a:rPr>
              <a:t>othan</a:t>
            </a:r>
            <a:r>
              <a:rPr sz="2100" dirty="0">
                <a:latin typeface="Tahoma"/>
                <a:cs typeface="Tahoma"/>
              </a:rPr>
              <a:t>e</a:t>
            </a:r>
            <a:r>
              <a:rPr sz="2100" spc="-4" dirty="0">
                <a:latin typeface="Tahoma"/>
                <a:cs typeface="Tahoma"/>
              </a:rPr>
              <a:t>,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nit</a:t>
            </a:r>
            <a:r>
              <a:rPr sz="2100" spc="-15" dirty="0">
                <a:latin typeface="Tahoma"/>
                <a:cs typeface="Tahoma"/>
              </a:rPr>
              <a:t>r</a:t>
            </a:r>
            <a:r>
              <a:rPr sz="2100" spc="-4" dirty="0">
                <a:latin typeface="Tahoma"/>
                <a:cs typeface="Tahoma"/>
              </a:rPr>
              <a:t>o</a:t>
            </a:r>
            <a:r>
              <a:rPr sz="2100" spc="-19" dirty="0">
                <a:latin typeface="Tahoma"/>
                <a:cs typeface="Tahoma"/>
              </a:rPr>
              <a:t>f</a:t>
            </a:r>
            <a:r>
              <a:rPr sz="2100" spc="-4" dirty="0">
                <a:latin typeface="Tahoma"/>
                <a:cs typeface="Tahoma"/>
              </a:rPr>
              <a:t>u</a:t>
            </a:r>
            <a:r>
              <a:rPr sz="2100" spc="-41" dirty="0">
                <a:latin typeface="Tahoma"/>
                <a:cs typeface="Tahoma"/>
              </a:rPr>
              <a:t>r</a:t>
            </a:r>
            <a:r>
              <a:rPr sz="2100" spc="-4" dirty="0">
                <a:latin typeface="Tahoma"/>
                <a:cs typeface="Tahoma"/>
              </a:rPr>
              <a:t>antoi</a:t>
            </a:r>
            <a:r>
              <a:rPr sz="2100" spc="-8" dirty="0">
                <a:latin typeface="Tahoma"/>
                <a:cs typeface="Tahoma"/>
              </a:rPr>
              <a:t>n</a:t>
            </a:r>
            <a:r>
              <a:rPr sz="2100" spc="-4" dirty="0">
                <a:latin typeface="Tahoma"/>
                <a:cs typeface="Tahoma"/>
              </a:rPr>
              <a:t>,</a:t>
            </a:r>
            <a:r>
              <a:rPr sz="2100" spc="3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sulind</a:t>
            </a:r>
            <a:r>
              <a:rPr sz="2100" spc="-15" dirty="0">
                <a:latin typeface="Tahoma"/>
                <a:cs typeface="Tahoma"/>
              </a:rPr>
              <a:t>a</a:t>
            </a:r>
            <a:r>
              <a:rPr sz="2100" spc="-4" dirty="0">
                <a:latin typeface="Tahoma"/>
                <a:cs typeface="Tahoma"/>
              </a:rPr>
              <a:t>c</a:t>
            </a:r>
            <a:endParaRPr sz="2100">
              <a:latin typeface="Tahoma"/>
              <a:cs typeface="Tahoma"/>
            </a:endParaRPr>
          </a:p>
          <a:p>
            <a:pPr marL="146685" indent="-137160">
              <a:spcBef>
                <a:spcPts val="664"/>
              </a:spcBef>
              <a:buClr>
                <a:srgbClr val="A6B727"/>
              </a:buClr>
              <a:buSzPct val="76271"/>
              <a:buFont typeface="Corbel"/>
              <a:buChar char="•"/>
              <a:tabLst>
                <a:tab pos="146685" algn="l"/>
              </a:tabLst>
            </a:pPr>
            <a:r>
              <a:rPr sz="2213" b="1" i="1" spc="-203" dirty="0">
                <a:latin typeface="Verdana"/>
                <a:cs typeface="Verdana"/>
              </a:rPr>
              <a:t>Male</a:t>
            </a:r>
            <a:r>
              <a:rPr sz="2213" b="1" i="1" spc="-124" dirty="0">
                <a:latin typeface="Verdana"/>
                <a:cs typeface="Verdana"/>
              </a:rPr>
              <a:t> </a:t>
            </a:r>
            <a:r>
              <a:rPr sz="2100" spc="-4" dirty="0">
                <a:latin typeface="Tahoma"/>
                <a:cs typeface="Tahoma"/>
              </a:rPr>
              <a:t>-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Amoxicillin-clavulanic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acid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(Augmentin)</a:t>
            </a:r>
            <a:endParaRPr sz="2100">
              <a:latin typeface="Tahoma"/>
              <a:cs typeface="Tahoma"/>
            </a:endParaRPr>
          </a:p>
          <a:p>
            <a:pPr marL="146685" marR="3810" indent="-137160">
              <a:lnSpc>
                <a:spcPts val="2265"/>
              </a:lnSpc>
              <a:spcBef>
                <a:spcPts val="1061"/>
              </a:spcBef>
              <a:buClr>
                <a:srgbClr val="A6B727"/>
              </a:buClr>
              <a:buSzPct val="76271"/>
              <a:buFont typeface="Corbel"/>
              <a:buChar char="•"/>
              <a:tabLst>
                <a:tab pos="146685" algn="l"/>
              </a:tabLst>
            </a:pPr>
            <a:r>
              <a:rPr sz="2213" b="1" i="1" spc="-210" dirty="0">
                <a:latin typeface="Verdana"/>
                <a:cs typeface="Verdana"/>
              </a:rPr>
              <a:t>Old</a:t>
            </a:r>
            <a:r>
              <a:rPr sz="2213" b="1" i="1" spc="-124" dirty="0">
                <a:latin typeface="Verdana"/>
                <a:cs typeface="Verdana"/>
              </a:rPr>
              <a:t> </a:t>
            </a:r>
            <a:r>
              <a:rPr sz="2213" b="1" i="1" spc="-225" dirty="0">
                <a:latin typeface="Verdana"/>
                <a:cs typeface="Verdana"/>
              </a:rPr>
              <a:t>age</a:t>
            </a:r>
            <a:r>
              <a:rPr sz="2213" b="1" i="1" spc="-139" dirty="0">
                <a:latin typeface="Verdana"/>
                <a:cs typeface="Verdana"/>
              </a:rPr>
              <a:t> </a:t>
            </a:r>
            <a:r>
              <a:rPr sz="2100" b="1" spc="-4" dirty="0">
                <a:latin typeface="Tahoma"/>
                <a:cs typeface="Tahoma"/>
              </a:rPr>
              <a:t>-</a:t>
            </a:r>
            <a:r>
              <a:rPr sz="2100" b="1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Acetaminophen,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halothane,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INH,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amoxicillin-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clavulanic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acid</a:t>
            </a:r>
            <a:endParaRPr sz="2100">
              <a:latin typeface="Tahoma"/>
              <a:cs typeface="Tahoma"/>
            </a:endParaRPr>
          </a:p>
          <a:p>
            <a:pPr marL="146685" indent="-137160">
              <a:spcBef>
                <a:spcPts val="660"/>
              </a:spcBef>
              <a:buClr>
                <a:srgbClr val="A6B727"/>
              </a:buClr>
              <a:buSzPct val="76271"/>
              <a:buFont typeface="Corbel"/>
              <a:buChar char="•"/>
              <a:tabLst>
                <a:tab pos="146685" algn="l"/>
              </a:tabLst>
            </a:pPr>
            <a:r>
              <a:rPr sz="2213" b="1" i="1" spc="-236" dirty="0">
                <a:latin typeface="Verdana"/>
                <a:cs typeface="Verdana"/>
              </a:rPr>
              <a:t>Youn</a:t>
            </a:r>
            <a:r>
              <a:rPr sz="2213" b="1" i="1" spc="-229" dirty="0">
                <a:latin typeface="Verdana"/>
                <a:cs typeface="Verdana"/>
              </a:rPr>
              <a:t>g</a:t>
            </a:r>
            <a:r>
              <a:rPr sz="2213" b="1" i="1" spc="-139" dirty="0">
                <a:latin typeface="Verdana"/>
                <a:cs typeface="Verdana"/>
              </a:rPr>
              <a:t> </a:t>
            </a:r>
            <a:r>
              <a:rPr sz="2213" b="1" i="1" spc="-225" dirty="0">
                <a:latin typeface="Verdana"/>
                <a:cs typeface="Verdana"/>
              </a:rPr>
              <a:t>age</a:t>
            </a:r>
            <a:r>
              <a:rPr sz="2213" b="1" i="1" spc="-135" dirty="0">
                <a:latin typeface="Verdana"/>
                <a:cs typeface="Verdana"/>
              </a:rPr>
              <a:t> </a:t>
            </a:r>
            <a:r>
              <a:rPr sz="2100" spc="-4" dirty="0">
                <a:latin typeface="Tahoma"/>
                <a:cs typeface="Tahoma"/>
              </a:rPr>
              <a:t>-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Sal</a:t>
            </a:r>
            <a:r>
              <a:rPr sz="2100" spc="-15" dirty="0">
                <a:latin typeface="Tahoma"/>
                <a:cs typeface="Tahoma"/>
              </a:rPr>
              <a:t>i</a:t>
            </a:r>
            <a:r>
              <a:rPr sz="2100" spc="-8" dirty="0">
                <a:latin typeface="Tahoma"/>
                <a:cs typeface="Tahoma"/>
              </a:rPr>
              <a:t>cylates</a:t>
            </a:r>
            <a:r>
              <a:rPr sz="2100" spc="-4" dirty="0">
                <a:latin typeface="Tahoma"/>
                <a:cs typeface="Tahoma"/>
              </a:rPr>
              <a:t>,</a:t>
            </a:r>
            <a:r>
              <a:rPr sz="2100" spc="34" dirty="0">
                <a:latin typeface="Tahoma"/>
                <a:cs typeface="Tahoma"/>
              </a:rPr>
              <a:t> </a:t>
            </a:r>
            <a:r>
              <a:rPr sz="2100" spc="-38" dirty="0">
                <a:latin typeface="Tahoma"/>
                <a:cs typeface="Tahoma"/>
              </a:rPr>
              <a:t>v</a:t>
            </a:r>
            <a:r>
              <a:rPr sz="2100" spc="-4" dirty="0">
                <a:latin typeface="Tahoma"/>
                <a:cs typeface="Tahoma"/>
              </a:rPr>
              <a:t>alp</a:t>
            </a:r>
            <a:r>
              <a:rPr sz="2100" spc="-15" dirty="0">
                <a:latin typeface="Tahoma"/>
                <a:cs typeface="Tahoma"/>
              </a:rPr>
              <a:t>r</a:t>
            </a:r>
            <a:r>
              <a:rPr sz="2100" spc="-4" dirty="0">
                <a:latin typeface="Tahoma"/>
                <a:cs typeface="Tahoma"/>
              </a:rPr>
              <a:t>oic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acid</a:t>
            </a:r>
            <a:endParaRPr sz="2100">
              <a:latin typeface="Tahoma"/>
              <a:cs typeface="Tahoma"/>
            </a:endParaRPr>
          </a:p>
          <a:p>
            <a:pPr marL="146685" indent="-137160">
              <a:spcBef>
                <a:spcPts val="668"/>
              </a:spcBef>
              <a:buClr>
                <a:srgbClr val="A6B727"/>
              </a:buClr>
              <a:buSzPct val="76271"/>
              <a:buFont typeface="Corbel"/>
              <a:buChar char="•"/>
              <a:tabLst>
                <a:tab pos="146685" algn="l"/>
              </a:tabLst>
            </a:pPr>
            <a:r>
              <a:rPr sz="2213" b="1" i="1" spc="-225" dirty="0">
                <a:latin typeface="Verdana"/>
                <a:cs typeface="Verdana"/>
              </a:rPr>
              <a:t>F</a:t>
            </a:r>
            <a:r>
              <a:rPr sz="2213" b="1" i="1" spc="-236" dirty="0">
                <a:latin typeface="Verdana"/>
                <a:cs typeface="Verdana"/>
              </a:rPr>
              <a:t>a</a:t>
            </a:r>
            <a:r>
              <a:rPr sz="2213" b="1" i="1" spc="-191" dirty="0">
                <a:latin typeface="Verdana"/>
                <a:cs typeface="Verdana"/>
              </a:rPr>
              <a:t>sting</a:t>
            </a:r>
            <a:r>
              <a:rPr sz="2213" b="1" i="1" spc="-131" dirty="0">
                <a:latin typeface="Verdana"/>
                <a:cs typeface="Verdana"/>
              </a:rPr>
              <a:t> </a:t>
            </a:r>
            <a:r>
              <a:rPr sz="2213" b="1" i="1" spc="-244" dirty="0">
                <a:latin typeface="Verdana"/>
                <a:cs typeface="Verdana"/>
              </a:rPr>
              <a:t>o</a:t>
            </a:r>
            <a:r>
              <a:rPr sz="2213" b="1" i="1" spc="-176" dirty="0">
                <a:latin typeface="Verdana"/>
                <a:cs typeface="Verdana"/>
              </a:rPr>
              <a:t>r</a:t>
            </a:r>
            <a:r>
              <a:rPr sz="2213" b="1" i="1" spc="-139" dirty="0">
                <a:latin typeface="Verdana"/>
                <a:cs typeface="Verdana"/>
              </a:rPr>
              <a:t> </a:t>
            </a:r>
            <a:r>
              <a:rPr sz="2213" b="1" i="1" spc="-349" dirty="0">
                <a:latin typeface="Verdana"/>
                <a:cs typeface="Verdana"/>
              </a:rPr>
              <a:t>m</a:t>
            </a:r>
            <a:r>
              <a:rPr sz="2213" b="1" i="1" spc="-233" dirty="0">
                <a:latin typeface="Verdana"/>
                <a:cs typeface="Verdana"/>
              </a:rPr>
              <a:t>a</a:t>
            </a:r>
            <a:r>
              <a:rPr sz="2213" b="1" i="1" spc="-188" dirty="0">
                <a:latin typeface="Verdana"/>
                <a:cs typeface="Verdana"/>
              </a:rPr>
              <a:t>lnutr</a:t>
            </a:r>
            <a:r>
              <a:rPr sz="2213" b="1" i="1" spc="-131" dirty="0">
                <a:latin typeface="Verdana"/>
                <a:cs typeface="Verdana"/>
              </a:rPr>
              <a:t>i</a:t>
            </a:r>
            <a:r>
              <a:rPr sz="2213" b="1" i="1" spc="-180" dirty="0">
                <a:latin typeface="Verdana"/>
                <a:cs typeface="Verdana"/>
              </a:rPr>
              <a:t>tion</a:t>
            </a:r>
            <a:r>
              <a:rPr sz="2213" b="1" i="1" spc="-109" dirty="0">
                <a:latin typeface="Verdana"/>
                <a:cs typeface="Verdana"/>
              </a:rPr>
              <a:t> </a:t>
            </a:r>
            <a:r>
              <a:rPr sz="2100" spc="-4" dirty="0">
                <a:latin typeface="Tahoma"/>
                <a:cs typeface="Tahoma"/>
              </a:rPr>
              <a:t>-</a:t>
            </a:r>
            <a:r>
              <a:rPr sz="2100" spc="-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</a:t>
            </a:r>
            <a:r>
              <a:rPr sz="2100" dirty="0">
                <a:latin typeface="Tahoma"/>
                <a:cs typeface="Tahoma"/>
              </a:rPr>
              <a:t>c</a:t>
            </a:r>
            <a:r>
              <a:rPr sz="2100" spc="-8" dirty="0">
                <a:latin typeface="Tahoma"/>
                <a:cs typeface="Tahoma"/>
              </a:rPr>
              <a:t>etamino</a:t>
            </a:r>
            <a:r>
              <a:rPr sz="2100" dirty="0">
                <a:latin typeface="Tahoma"/>
                <a:cs typeface="Tahoma"/>
              </a:rPr>
              <a:t>p</a:t>
            </a:r>
            <a:r>
              <a:rPr sz="2100" spc="-4" dirty="0">
                <a:latin typeface="Tahoma"/>
                <a:cs typeface="Tahoma"/>
              </a:rPr>
              <a:t>hen</a:t>
            </a:r>
            <a:endParaRPr sz="2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15395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4" y="1534630"/>
            <a:ext cx="1815941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pc="-4" dirty="0"/>
              <a:t>Cont</a:t>
            </a:r>
            <a:r>
              <a:rPr dirty="0"/>
              <a:t>d….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293404"/>
            <a:ext cx="6083618" cy="2887489"/>
          </a:xfrm>
          <a:prstGeom prst="rect">
            <a:avLst/>
          </a:prstGeom>
        </p:spPr>
        <p:txBody>
          <a:bodyPr vert="horz" wrap="square" lIns="0" tIns="93821" rIns="0" bIns="0" rtlCol="0">
            <a:spAutoFit/>
          </a:bodyPr>
          <a:lstStyle/>
          <a:p>
            <a:pPr marL="146685" indent="-137160">
              <a:spcBef>
                <a:spcPts val="739"/>
              </a:spcBef>
              <a:buClr>
                <a:srgbClr val="A6B727"/>
              </a:buClr>
              <a:buSzPct val="76271"/>
              <a:buFont typeface="Corbel"/>
              <a:buChar char="•"/>
              <a:tabLst>
                <a:tab pos="146685" algn="l"/>
              </a:tabLst>
            </a:pPr>
            <a:r>
              <a:rPr sz="2213" b="1" i="1" spc="-221" dirty="0">
                <a:latin typeface="Verdana"/>
                <a:cs typeface="Verdana"/>
              </a:rPr>
              <a:t>Large</a:t>
            </a:r>
            <a:r>
              <a:rPr sz="2213" b="1" i="1" spc="-127" dirty="0">
                <a:latin typeface="Verdana"/>
                <a:cs typeface="Verdana"/>
              </a:rPr>
              <a:t> </a:t>
            </a:r>
            <a:r>
              <a:rPr sz="2213" b="1" i="1" spc="-229" dirty="0">
                <a:latin typeface="Verdana"/>
                <a:cs typeface="Verdana"/>
              </a:rPr>
              <a:t>body</a:t>
            </a:r>
            <a:r>
              <a:rPr sz="2213" b="1" i="1" spc="-127" dirty="0">
                <a:latin typeface="Verdana"/>
                <a:cs typeface="Verdana"/>
              </a:rPr>
              <a:t> </a:t>
            </a:r>
            <a:r>
              <a:rPr sz="2213" b="1" i="1" spc="-263" dirty="0">
                <a:latin typeface="Verdana"/>
                <a:cs typeface="Verdana"/>
              </a:rPr>
              <a:t>mass</a:t>
            </a:r>
            <a:r>
              <a:rPr sz="2213" b="1" i="1" spc="-131" dirty="0">
                <a:latin typeface="Verdana"/>
                <a:cs typeface="Verdana"/>
              </a:rPr>
              <a:t> </a:t>
            </a:r>
            <a:r>
              <a:rPr sz="2213" b="1" i="1" spc="-214" dirty="0">
                <a:latin typeface="Verdana"/>
                <a:cs typeface="Verdana"/>
              </a:rPr>
              <a:t>index/obesity</a:t>
            </a:r>
            <a:r>
              <a:rPr sz="2213" b="1" i="1" spc="-116" dirty="0">
                <a:latin typeface="Verdana"/>
                <a:cs typeface="Verdana"/>
              </a:rPr>
              <a:t> </a:t>
            </a:r>
            <a:r>
              <a:rPr sz="2100" spc="-4" dirty="0">
                <a:latin typeface="Tahoma"/>
                <a:cs typeface="Tahoma"/>
              </a:rPr>
              <a:t>-</a:t>
            </a:r>
            <a:r>
              <a:rPr sz="2100" spc="-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Halothane</a:t>
            </a:r>
            <a:endParaRPr sz="2100">
              <a:latin typeface="Tahoma"/>
              <a:cs typeface="Tahoma"/>
            </a:endParaRPr>
          </a:p>
          <a:p>
            <a:pPr marL="146685" indent="-137160">
              <a:spcBef>
                <a:spcPts val="664"/>
              </a:spcBef>
              <a:buClr>
                <a:srgbClr val="A6B727"/>
              </a:buClr>
              <a:buSzPct val="76271"/>
              <a:buFont typeface="Corbel"/>
              <a:buChar char="•"/>
              <a:tabLst>
                <a:tab pos="146685" algn="l"/>
              </a:tabLst>
            </a:pPr>
            <a:r>
              <a:rPr sz="2213" b="1" i="1" spc="-266" dirty="0">
                <a:latin typeface="Verdana"/>
                <a:cs typeface="Verdana"/>
              </a:rPr>
              <a:t>D</a:t>
            </a:r>
            <a:r>
              <a:rPr sz="2213" b="1" i="1" spc="-120" dirty="0">
                <a:latin typeface="Verdana"/>
                <a:cs typeface="Verdana"/>
              </a:rPr>
              <a:t>i</a:t>
            </a:r>
            <a:r>
              <a:rPr sz="2213" b="1" i="1" spc="-217" dirty="0">
                <a:latin typeface="Verdana"/>
                <a:cs typeface="Verdana"/>
              </a:rPr>
              <a:t>a</a:t>
            </a:r>
            <a:r>
              <a:rPr sz="2213" b="1" i="1" spc="-240" dirty="0">
                <a:latin typeface="Verdana"/>
                <a:cs typeface="Verdana"/>
              </a:rPr>
              <a:t>b</a:t>
            </a:r>
            <a:r>
              <a:rPr sz="2213" b="1" i="1" spc="-184" dirty="0">
                <a:latin typeface="Verdana"/>
                <a:cs typeface="Verdana"/>
              </a:rPr>
              <a:t>et</a:t>
            </a:r>
            <a:r>
              <a:rPr sz="2213" b="1" i="1" spc="-229" dirty="0">
                <a:latin typeface="Verdana"/>
                <a:cs typeface="Verdana"/>
              </a:rPr>
              <a:t>e</a:t>
            </a:r>
            <a:r>
              <a:rPr sz="2213" b="1" i="1" spc="-233" dirty="0">
                <a:latin typeface="Verdana"/>
                <a:cs typeface="Verdana"/>
              </a:rPr>
              <a:t>s</a:t>
            </a:r>
            <a:r>
              <a:rPr sz="2213" b="1" i="1" spc="-101" dirty="0">
                <a:latin typeface="Verdana"/>
                <a:cs typeface="Verdana"/>
              </a:rPr>
              <a:t> </a:t>
            </a:r>
            <a:r>
              <a:rPr sz="2213" b="1" i="1" spc="-349" dirty="0">
                <a:latin typeface="Verdana"/>
                <a:cs typeface="Verdana"/>
              </a:rPr>
              <a:t>m</a:t>
            </a:r>
            <a:r>
              <a:rPr sz="2213" b="1" i="1" spc="-229" dirty="0">
                <a:latin typeface="Verdana"/>
                <a:cs typeface="Verdana"/>
              </a:rPr>
              <a:t>e</a:t>
            </a:r>
            <a:r>
              <a:rPr sz="2213" b="1" i="1" spc="-124" dirty="0">
                <a:latin typeface="Verdana"/>
                <a:cs typeface="Verdana"/>
              </a:rPr>
              <a:t>l</a:t>
            </a:r>
            <a:r>
              <a:rPr sz="2213" b="1" i="1" spc="-135" dirty="0">
                <a:latin typeface="Verdana"/>
                <a:cs typeface="Verdana"/>
              </a:rPr>
              <a:t>l</a:t>
            </a:r>
            <a:r>
              <a:rPr sz="2213" b="1" i="1" spc="-184" dirty="0">
                <a:latin typeface="Verdana"/>
                <a:cs typeface="Verdana"/>
              </a:rPr>
              <a:t>itus</a:t>
            </a:r>
            <a:r>
              <a:rPr sz="2213" b="1" i="1" spc="-75" dirty="0">
                <a:latin typeface="Verdana"/>
                <a:cs typeface="Verdana"/>
              </a:rPr>
              <a:t> </a:t>
            </a:r>
            <a:r>
              <a:rPr sz="2100" spc="-4" dirty="0">
                <a:latin typeface="Tahoma"/>
                <a:cs typeface="Tahoma"/>
              </a:rPr>
              <a:t>-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Meth</a:t>
            </a:r>
            <a:r>
              <a:rPr sz="2100" dirty="0">
                <a:latin typeface="Tahoma"/>
                <a:cs typeface="Tahoma"/>
              </a:rPr>
              <a:t>o</a:t>
            </a:r>
            <a:r>
              <a:rPr sz="2100" spc="-8" dirty="0">
                <a:latin typeface="Tahoma"/>
                <a:cs typeface="Tahoma"/>
              </a:rPr>
              <a:t>t</a:t>
            </a:r>
            <a:r>
              <a:rPr sz="2100" spc="-15" dirty="0">
                <a:latin typeface="Tahoma"/>
                <a:cs typeface="Tahoma"/>
              </a:rPr>
              <a:t>r</a:t>
            </a:r>
            <a:r>
              <a:rPr sz="2100" spc="-8" dirty="0">
                <a:latin typeface="Tahoma"/>
                <a:cs typeface="Tahoma"/>
              </a:rPr>
              <a:t>exate</a:t>
            </a:r>
            <a:r>
              <a:rPr sz="2100" spc="-4" dirty="0">
                <a:latin typeface="Tahoma"/>
                <a:cs typeface="Tahoma"/>
              </a:rPr>
              <a:t>,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ni</a:t>
            </a:r>
            <a:r>
              <a:rPr sz="2100" spc="-15" dirty="0">
                <a:latin typeface="Tahoma"/>
                <a:cs typeface="Tahoma"/>
              </a:rPr>
              <a:t>a</a:t>
            </a:r>
            <a:r>
              <a:rPr sz="2100" spc="-8" dirty="0">
                <a:latin typeface="Tahoma"/>
                <a:cs typeface="Tahoma"/>
              </a:rPr>
              <a:t>cin</a:t>
            </a:r>
            <a:endParaRPr sz="2100">
              <a:latin typeface="Tahoma"/>
              <a:cs typeface="Tahoma"/>
            </a:endParaRPr>
          </a:p>
          <a:p>
            <a:pPr marL="146685" indent="-137160">
              <a:spcBef>
                <a:spcPts val="660"/>
              </a:spcBef>
              <a:buClr>
                <a:srgbClr val="A6B727"/>
              </a:buClr>
              <a:buSzPct val="76271"/>
              <a:buFont typeface="Corbel"/>
              <a:buChar char="•"/>
              <a:tabLst>
                <a:tab pos="146685" algn="l"/>
              </a:tabLst>
            </a:pPr>
            <a:r>
              <a:rPr sz="2213" b="1" i="1" spc="-210" dirty="0">
                <a:latin typeface="Verdana"/>
                <a:cs typeface="Verdana"/>
              </a:rPr>
              <a:t>Renal</a:t>
            </a:r>
            <a:r>
              <a:rPr sz="2213" b="1" i="1" spc="-120" dirty="0">
                <a:latin typeface="Verdana"/>
                <a:cs typeface="Verdana"/>
              </a:rPr>
              <a:t> </a:t>
            </a:r>
            <a:r>
              <a:rPr sz="2213" b="1" i="1" spc="-184" dirty="0">
                <a:latin typeface="Verdana"/>
                <a:cs typeface="Verdana"/>
              </a:rPr>
              <a:t>failure</a:t>
            </a:r>
            <a:r>
              <a:rPr sz="2213" b="1" i="1" spc="-98" dirty="0">
                <a:latin typeface="Verdana"/>
                <a:cs typeface="Verdana"/>
              </a:rPr>
              <a:t> </a:t>
            </a:r>
            <a:r>
              <a:rPr sz="2100" spc="-4" dirty="0">
                <a:latin typeface="Tahoma"/>
                <a:cs typeface="Tahoma"/>
              </a:rPr>
              <a:t>- </a:t>
            </a:r>
            <a:r>
              <a:rPr sz="2100" spc="-26" dirty="0">
                <a:latin typeface="Tahoma"/>
                <a:cs typeface="Tahoma"/>
              </a:rPr>
              <a:t>Tetracycline,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allopurinol</a:t>
            </a:r>
            <a:endParaRPr sz="2100">
              <a:latin typeface="Tahoma"/>
              <a:cs typeface="Tahoma"/>
            </a:endParaRPr>
          </a:p>
          <a:p>
            <a:pPr marL="146685" indent="-137160">
              <a:spcBef>
                <a:spcPts val="668"/>
              </a:spcBef>
              <a:buClr>
                <a:srgbClr val="A6B727"/>
              </a:buClr>
              <a:buSzPct val="76271"/>
              <a:buFont typeface="Corbel"/>
              <a:buChar char="•"/>
              <a:tabLst>
                <a:tab pos="146685" algn="l"/>
              </a:tabLst>
            </a:pPr>
            <a:r>
              <a:rPr sz="2213" b="1" i="1" spc="-244" dirty="0">
                <a:latin typeface="Verdana"/>
                <a:cs typeface="Verdana"/>
              </a:rPr>
              <a:t>AIDS</a:t>
            </a:r>
            <a:r>
              <a:rPr sz="2213" b="1" i="1" spc="-135" dirty="0">
                <a:latin typeface="Verdana"/>
                <a:cs typeface="Verdana"/>
              </a:rPr>
              <a:t> </a:t>
            </a:r>
            <a:r>
              <a:rPr sz="2100" spc="-4" dirty="0">
                <a:latin typeface="Tahoma"/>
                <a:cs typeface="Tahoma"/>
              </a:rPr>
              <a:t>-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Dapsone,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trimethoprim-sulfamethoxazole</a:t>
            </a:r>
            <a:endParaRPr sz="2100">
              <a:latin typeface="Tahoma"/>
              <a:cs typeface="Tahoma"/>
            </a:endParaRPr>
          </a:p>
          <a:p>
            <a:pPr marL="146685" indent="-137160">
              <a:spcBef>
                <a:spcPts val="668"/>
              </a:spcBef>
              <a:buClr>
                <a:srgbClr val="A6B727"/>
              </a:buClr>
              <a:buSzPct val="76271"/>
              <a:buFont typeface="Corbel"/>
              <a:buChar char="•"/>
              <a:tabLst>
                <a:tab pos="146685" algn="l"/>
              </a:tabLst>
            </a:pPr>
            <a:r>
              <a:rPr sz="2213" b="1" i="1" spc="-191" dirty="0">
                <a:latin typeface="Verdana"/>
                <a:cs typeface="Verdana"/>
              </a:rPr>
              <a:t>Hepatitis</a:t>
            </a:r>
            <a:r>
              <a:rPr sz="2213" b="1" i="1" spc="-124" dirty="0">
                <a:latin typeface="Verdana"/>
                <a:cs typeface="Verdana"/>
              </a:rPr>
              <a:t> </a:t>
            </a:r>
            <a:r>
              <a:rPr sz="2213" b="1" i="1" spc="-203" dirty="0">
                <a:latin typeface="Verdana"/>
                <a:cs typeface="Verdana"/>
              </a:rPr>
              <a:t>C</a:t>
            </a:r>
            <a:r>
              <a:rPr sz="2213" b="1" i="1" spc="-90" dirty="0">
                <a:latin typeface="Verdana"/>
                <a:cs typeface="Verdana"/>
              </a:rPr>
              <a:t> </a:t>
            </a:r>
            <a:r>
              <a:rPr sz="2100" spc="-4" dirty="0">
                <a:latin typeface="Tahoma"/>
                <a:cs typeface="Tahoma"/>
              </a:rPr>
              <a:t>-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Ibuprofen,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38" dirty="0">
                <a:latin typeface="Tahoma"/>
                <a:cs typeface="Tahoma"/>
              </a:rPr>
              <a:t>ritonavir,</a:t>
            </a:r>
            <a:r>
              <a:rPr sz="2100" spc="53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flutamide</a:t>
            </a:r>
            <a:endParaRPr sz="2100">
              <a:latin typeface="Tahoma"/>
              <a:cs typeface="Tahoma"/>
            </a:endParaRPr>
          </a:p>
          <a:p>
            <a:pPr marL="146685" marR="3810" indent="-137160">
              <a:lnSpc>
                <a:spcPts val="2273"/>
              </a:lnSpc>
              <a:spcBef>
                <a:spcPts val="1050"/>
              </a:spcBef>
              <a:buClr>
                <a:srgbClr val="A6B727"/>
              </a:buClr>
              <a:buSzPct val="76271"/>
              <a:buFont typeface="Corbel"/>
              <a:buChar char="•"/>
              <a:tabLst>
                <a:tab pos="146685" algn="l"/>
              </a:tabLst>
            </a:pPr>
            <a:r>
              <a:rPr sz="2213" b="1" i="1" spc="-199" dirty="0">
                <a:latin typeface="Verdana"/>
                <a:cs typeface="Verdana"/>
              </a:rPr>
              <a:t>Pre-existing</a:t>
            </a:r>
            <a:r>
              <a:rPr sz="2213" b="1" i="1" spc="-109" dirty="0">
                <a:latin typeface="Verdana"/>
                <a:cs typeface="Verdana"/>
              </a:rPr>
              <a:t> </a:t>
            </a:r>
            <a:r>
              <a:rPr sz="2213" b="1" i="1" spc="-180" dirty="0">
                <a:latin typeface="Verdana"/>
                <a:cs typeface="Verdana"/>
              </a:rPr>
              <a:t>liver</a:t>
            </a:r>
            <a:r>
              <a:rPr sz="2213" b="1" i="1" spc="-116" dirty="0">
                <a:latin typeface="Verdana"/>
                <a:cs typeface="Verdana"/>
              </a:rPr>
              <a:t> </a:t>
            </a:r>
            <a:r>
              <a:rPr sz="2213" b="1" i="1" spc="-217" dirty="0">
                <a:latin typeface="Verdana"/>
                <a:cs typeface="Verdana"/>
              </a:rPr>
              <a:t>disease</a:t>
            </a:r>
            <a:r>
              <a:rPr sz="2213" b="1" i="1" spc="-105" dirty="0">
                <a:latin typeface="Verdana"/>
                <a:cs typeface="Verdana"/>
              </a:rPr>
              <a:t> </a:t>
            </a:r>
            <a:r>
              <a:rPr sz="2100" spc="-4" dirty="0">
                <a:latin typeface="Tahoma"/>
                <a:cs typeface="Tahoma"/>
              </a:rPr>
              <a:t>- </a:t>
            </a:r>
            <a:r>
              <a:rPr sz="2100" spc="-8" dirty="0">
                <a:latin typeface="Tahoma"/>
                <a:cs typeface="Tahoma"/>
              </a:rPr>
              <a:t>Niacin,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tetracycline,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methotrexate</a:t>
            </a:r>
            <a:endParaRPr sz="2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82789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860" y="2103120"/>
            <a:ext cx="7574279" cy="135421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Drugs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Alcohol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nutritional supplements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herbs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30887"/>
          </a:xfrm>
        </p:spPr>
        <p:txBody>
          <a:bodyPr/>
          <a:lstStyle/>
          <a:p>
            <a:r>
              <a:rPr lang="en-US" sz="2800" b="1" dirty="0" smtClean="0"/>
              <a:t>Drugs that cause toxic </a:t>
            </a:r>
            <a:r>
              <a:rPr lang="en-US" sz="2800" b="1" dirty="0" err="1" smtClean="0"/>
              <a:t>hepaitis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43010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3" y="1385602"/>
            <a:ext cx="5505926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-4" dirty="0">
                <a:solidFill>
                  <a:schemeClr val="tx1"/>
                </a:solidFill>
              </a:rPr>
              <a:t>Drug</a:t>
            </a:r>
            <a:r>
              <a:rPr b="1" spc="-15" dirty="0">
                <a:solidFill>
                  <a:schemeClr val="tx1"/>
                </a:solidFill>
              </a:rPr>
              <a:t> </a:t>
            </a:r>
            <a:r>
              <a:rPr b="1" spc="-4" dirty="0">
                <a:solidFill>
                  <a:schemeClr val="tx1"/>
                </a:solidFill>
              </a:rPr>
              <a:t>Induced</a:t>
            </a:r>
            <a:r>
              <a:rPr b="1" spc="-11" dirty="0">
                <a:solidFill>
                  <a:schemeClr val="tx1"/>
                </a:solidFill>
              </a:rPr>
              <a:t> </a:t>
            </a:r>
            <a:r>
              <a:rPr b="1" spc="-4" dirty="0">
                <a:solidFill>
                  <a:schemeClr val="tx1"/>
                </a:solidFill>
              </a:rPr>
              <a:t>Liver</a:t>
            </a:r>
            <a:r>
              <a:rPr b="1" spc="-30" dirty="0">
                <a:solidFill>
                  <a:schemeClr val="tx1"/>
                </a:solidFill>
              </a:rPr>
              <a:t> </a:t>
            </a:r>
            <a:r>
              <a:rPr b="1" spc="-4" dirty="0">
                <a:solidFill>
                  <a:schemeClr val="tx1"/>
                </a:solidFill>
              </a:rPr>
              <a:t>Injury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57250" y="1885950"/>
            <a:ext cx="7508558" cy="3636169"/>
            <a:chOff x="1143000" y="1371600"/>
            <a:chExt cx="10011410" cy="4848225"/>
          </a:xfrm>
        </p:grpSpPr>
        <p:sp>
          <p:nvSpPr>
            <p:cNvPr id="4" name="object 4"/>
            <p:cNvSpPr/>
            <p:nvPr/>
          </p:nvSpPr>
          <p:spPr>
            <a:xfrm>
              <a:off x="1143000" y="1371600"/>
              <a:ext cx="10011410" cy="1170940"/>
            </a:xfrm>
            <a:custGeom>
              <a:avLst/>
              <a:gdLst/>
              <a:ahLst/>
              <a:cxnLst/>
              <a:rect l="l" t="t" r="r" b="b"/>
              <a:pathLst>
                <a:path w="10011410" h="1170939">
                  <a:moveTo>
                    <a:pt x="0" y="1170431"/>
                  </a:moveTo>
                  <a:lnTo>
                    <a:pt x="10011156" y="1170431"/>
                  </a:lnTo>
                  <a:lnTo>
                    <a:pt x="10011156" y="0"/>
                  </a:lnTo>
                  <a:lnTo>
                    <a:pt x="0" y="0"/>
                  </a:lnTo>
                  <a:lnTo>
                    <a:pt x="0" y="1170431"/>
                  </a:lnTo>
                  <a:close/>
                </a:path>
              </a:pathLst>
            </a:custGeom>
            <a:solidFill>
              <a:srgbClr val="EFF5D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1143000" y="2542032"/>
              <a:ext cx="10011410" cy="1224280"/>
            </a:xfrm>
            <a:custGeom>
              <a:avLst/>
              <a:gdLst/>
              <a:ahLst/>
              <a:cxnLst/>
              <a:rect l="l" t="t" r="r" b="b"/>
              <a:pathLst>
                <a:path w="10011410" h="1224279">
                  <a:moveTo>
                    <a:pt x="0" y="1223772"/>
                  </a:moveTo>
                  <a:lnTo>
                    <a:pt x="10011156" y="1223772"/>
                  </a:lnTo>
                  <a:lnTo>
                    <a:pt x="10011156" y="0"/>
                  </a:lnTo>
                  <a:lnTo>
                    <a:pt x="0" y="0"/>
                  </a:lnTo>
                  <a:lnTo>
                    <a:pt x="0" y="1223772"/>
                  </a:lnTo>
                  <a:close/>
                </a:path>
              </a:pathLst>
            </a:custGeom>
            <a:solidFill>
              <a:srgbClr val="E1EB9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1143000" y="3765804"/>
              <a:ext cx="10011410" cy="1214755"/>
            </a:xfrm>
            <a:custGeom>
              <a:avLst/>
              <a:gdLst/>
              <a:ahLst/>
              <a:cxnLst/>
              <a:rect l="l" t="t" r="r" b="b"/>
              <a:pathLst>
                <a:path w="10011410" h="1214754">
                  <a:moveTo>
                    <a:pt x="0" y="1214628"/>
                  </a:moveTo>
                  <a:lnTo>
                    <a:pt x="10011156" y="1214628"/>
                  </a:lnTo>
                  <a:lnTo>
                    <a:pt x="10011156" y="0"/>
                  </a:lnTo>
                  <a:lnTo>
                    <a:pt x="0" y="0"/>
                  </a:lnTo>
                  <a:lnTo>
                    <a:pt x="0" y="1214628"/>
                  </a:lnTo>
                  <a:close/>
                </a:path>
              </a:pathLst>
            </a:custGeom>
            <a:solidFill>
              <a:srgbClr val="D2E07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1143000" y="4980432"/>
              <a:ext cx="10011410" cy="1239520"/>
            </a:xfrm>
            <a:custGeom>
              <a:avLst/>
              <a:gdLst/>
              <a:ahLst/>
              <a:cxnLst/>
              <a:rect l="l" t="t" r="r" b="b"/>
              <a:pathLst>
                <a:path w="10011410" h="1239520">
                  <a:moveTo>
                    <a:pt x="10011156" y="0"/>
                  </a:moveTo>
                  <a:lnTo>
                    <a:pt x="0" y="0"/>
                  </a:lnTo>
                  <a:lnTo>
                    <a:pt x="0" y="1239012"/>
                  </a:lnTo>
                  <a:lnTo>
                    <a:pt x="10011156" y="1239012"/>
                  </a:lnTo>
                  <a:lnTo>
                    <a:pt x="10011156" y="0"/>
                  </a:lnTo>
                  <a:close/>
                </a:path>
              </a:pathLst>
            </a:custGeom>
            <a:solidFill>
              <a:srgbClr val="7C881D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99375" y="2068259"/>
            <a:ext cx="7024688" cy="3371083"/>
          </a:xfrm>
          <a:prstGeom prst="rect">
            <a:avLst/>
          </a:prstGeom>
        </p:spPr>
        <p:txBody>
          <a:bodyPr vert="horz" wrap="square" lIns="0" tIns="64294" rIns="0" bIns="0" rtlCol="0">
            <a:spAutoFit/>
          </a:bodyPr>
          <a:lstStyle/>
          <a:p>
            <a:pPr marL="1745933" marR="1506854" indent="-1304448">
              <a:lnSpc>
                <a:spcPct val="80000"/>
              </a:lnSpc>
              <a:spcBef>
                <a:spcPts val="506"/>
              </a:spcBef>
              <a:tabLst>
                <a:tab pos="4576286" algn="l"/>
              </a:tabLst>
            </a:pPr>
            <a:r>
              <a:rPr spc="-11" dirty="0">
                <a:latin typeface="Tahoma"/>
                <a:cs typeface="Tahoma"/>
              </a:rPr>
              <a:t>Liver</a:t>
            </a:r>
            <a:r>
              <a:rPr spc="-8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injury</a:t>
            </a:r>
            <a:r>
              <a:rPr spc="-8" dirty="0">
                <a:latin typeface="Tahoma"/>
                <a:cs typeface="Tahoma"/>
              </a:rPr>
              <a:t> </a:t>
            </a:r>
            <a:r>
              <a:rPr spc="-19" dirty="0">
                <a:latin typeface="Tahoma"/>
                <a:cs typeface="Tahoma"/>
              </a:rPr>
              <a:t>may </a:t>
            </a:r>
            <a:r>
              <a:rPr dirty="0">
                <a:latin typeface="Tahoma"/>
                <a:cs typeface="Tahoma"/>
              </a:rPr>
              <a:t>be</a:t>
            </a:r>
            <a:r>
              <a:rPr spc="-8" dirty="0">
                <a:latin typeface="Tahoma"/>
                <a:cs typeface="Tahoma"/>
              </a:rPr>
              <a:t> </a:t>
            </a:r>
            <a:r>
              <a:rPr spc="-4" dirty="0">
                <a:latin typeface="Tahoma"/>
                <a:cs typeface="Tahoma"/>
              </a:rPr>
              <a:t>produced</a:t>
            </a:r>
            <a:r>
              <a:rPr spc="-38" dirty="0">
                <a:latin typeface="Tahoma"/>
                <a:cs typeface="Tahoma"/>
              </a:rPr>
              <a:t> </a:t>
            </a:r>
            <a:r>
              <a:rPr spc="-4" dirty="0">
                <a:latin typeface="Tahoma"/>
                <a:cs typeface="Tahoma"/>
              </a:rPr>
              <a:t>by</a:t>
            </a:r>
            <a:r>
              <a:rPr spc="-23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a</a:t>
            </a:r>
            <a:r>
              <a:rPr spc="8" dirty="0">
                <a:latin typeface="Tahoma"/>
                <a:cs typeface="Tahoma"/>
              </a:rPr>
              <a:t> </a:t>
            </a:r>
            <a:r>
              <a:rPr spc="-8" dirty="0">
                <a:latin typeface="Tahoma"/>
                <a:cs typeface="Tahoma"/>
              </a:rPr>
              <a:t>large	</a:t>
            </a:r>
            <a:r>
              <a:rPr spc="-19" dirty="0">
                <a:latin typeface="Tahoma"/>
                <a:cs typeface="Tahoma"/>
              </a:rPr>
              <a:t>variety</a:t>
            </a:r>
            <a:r>
              <a:rPr spc="-6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of </a:t>
            </a:r>
            <a:r>
              <a:rPr spc="-551" dirty="0">
                <a:latin typeface="Tahoma"/>
                <a:cs typeface="Tahoma"/>
              </a:rPr>
              <a:t> </a:t>
            </a:r>
            <a:r>
              <a:rPr spc="-11" dirty="0">
                <a:latin typeface="Tahoma"/>
                <a:cs typeface="Tahoma"/>
              </a:rPr>
              <a:t>chemical</a:t>
            </a:r>
            <a:r>
              <a:rPr dirty="0">
                <a:latin typeface="Tahoma"/>
                <a:cs typeface="Tahoma"/>
              </a:rPr>
              <a:t> </a:t>
            </a:r>
            <a:r>
              <a:rPr spc="-11" dirty="0">
                <a:latin typeface="Tahoma"/>
                <a:cs typeface="Tahoma"/>
              </a:rPr>
              <a:t>substances</a:t>
            </a:r>
            <a:endParaRPr>
              <a:latin typeface="Tahoma"/>
              <a:cs typeface="Tahoma"/>
            </a:endParaRPr>
          </a:p>
          <a:p>
            <a:pPr>
              <a:spcBef>
                <a:spcPts val="11"/>
              </a:spcBef>
            </a:pPr>
            <a:endParaRPr sz="2925">
              <a:latin typeface="Tahoma"/>
              <a:cs typeface="Tahoma"/>
            </a:endParaRPr>
          </a:p>
          <a:p>
            <a:pPr marL="201454" marR="498158" indent="112871">
              <a:lnSpc>
                <a:spcPts val="1980"/>
              </a:lnSpc>
              <a:tabLst>
                <a:tab pos="2906078" algn="l"/>
                <a:tab pos="4687253" algn="l"/>
              </a:tabLst>
            </a:pPr>
            <a:r>
              <a:rPr dirty="0">
                <a:latin typeface="Tahoma"/>
                <a:cs typeface="Tahoma"/>
              </a:rPr>
              <a:t>The</a:t>
            </a:r>
            <a:r>
              <a:rPr spc="-23" dirty="0">
                <a:latin typeface="Tahoma"/>
                <a:cs typeface="Tahoma"/>
              </a:rPr>
              <a:t> </a:t>
            </a:r>
            <a:r>
              <a:rPr spc="-8" dirty="0">
                <a:latin typeface="Tahoma"/>
                <a:cs typeface="Tahoma"/>
              </a:rPr>
              <a:t>type</a:t>
            </a:r>
            <a:r>
              <a:rPr dirty="0">
                <a:latin typeface="Tahoma"/>
                <a:cs typeface="Tahoma"/>
              </a:rPr>
              <a:t> and</a:t>
            </a:r>
            <a:r>
              <a:rPr spc="-15" dirty="0">
                <a:latin typeface="Tahoma"/>
                <a:cs typeface="Tahoma"/>
              </a:rPr>
              <a:t> </a:t>
            </a:r>
            <a:r>
              <a:rPr spc="-4" dirty="0">
                <a:latin typeface="Tahoma"/>
                <a:cs typeface="Tahoma"/>
              </a:rPr>
              <a:t>degree</a:t>
            </a:r>
            <a:r>
              <a:rPr spc="-3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of</a:t>
            </a:r>
            <a:r>
              <a:rPr spc="-8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injury</a:t>
            </a:r>
            <a:r>
              <a:rPr spc="4" dirty="0">
                <a:latin typeface="Tahoma"/>
                <a:cs typeface="Tahoma"/>
              </a:rPr>
              <a:t> </a:t>
            </a:r>
            <a:r>
              <a:rPr spc="-4" dirty="0">
                <a:latin typeface="Tahoma"/>
                <a:cs typeface="Tahoma"/>
              </a:rPr>
              <a:t>produced</a:t>
            </a:r>
            <a:r>
              <a:rPr spc="-38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is	</a:t>
            </a:r>
            <a:r>
              <a:rPr spc="-15" dirty="0">
                <a:latin typeface="Tahoma"/>
                <a:cs typeface="Tahoma"/>
              </a:rPr>
              <a:t>extremely varied, </a:t>
            </a:r>
            <a:r>
              <a:rPr spc="-11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and </a:t>
            </a:r>
            <a:r>
              <a:rPr spc="-19" dirty="0">
                <a:latin typeface="Tahoma"/>
                <a:cs typeface="Tahoma"/>
              </a:rPr>
              <a:t>may</a:t>
            </a:r>
            <a:r>
              <a:rPr spc="-23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mimic</a:t>
            </a:r>
            <a:r>
              <a:rPr spc="-19" dirty="0">
                <a:latin typeface="Tahoma"/>
                <a:cs typeface="Tahoma"/>
              </a:rPr>
              <a:t> </a:t>
            </a:r>
            <a:r>
              <a:rPr spc="-4" dirty="0">
                <a:latin typeface="Tahoma"/>
                <a:cs typeface="Tahoma"/>
              </a:rPr>
              <a:t>the</a:t>
            </a:r>
            <a:r>
              <a:rPr spc="4" dirty="0">
                <a:latin typeface="Tahoma"/>
                <a:cs typeface="Tahoma"/>
              </a:rPr>
              <a:t> </a:t>
            </a:r>
            <a:r>
              <a:rPr spc="-11" dirty="0">
                <a:latin typeface="Tahoma"/>
                <a:cs typeface="Tahoma"/>
              </a:rPr>
              <a:t>entire	</a:t>
            </a:r>
            <a:r>
              <a:rPr spc="-4" dirty="0">
                <a:latin typeface="Tahoma"/>
                <a:cs typeface="Tahoma"/>
              </a:rPr>
              <a:t>spectrum </a:t>
            </a:r>
            <a:r>
              <a:rPr dirty="0">
                <a:latin typeface="Tahoma"/>
                <a:cs typeface="Tahoma"/>
              </a:rPr>
              <a:t>of</a:t>
            </a:r>
            <a:r>
              <a:rPr spc="-8" dirty="0">
                <a:latin typeface="Tahoma"/>
                <a:cs typeface="Tahoma"/>
              </a:rPr>
              <a:t> </a:t>
            </a:r>
            <a:r>
              <a:rPr spc="-4" dirty="0">
                <a:latin typeface="Tahoma"/>
                <a:cs typeface="Tahoma"/>
              </a:rPr>
              <a:t>hepatobiliary</a:t>
            </a:r>
            <a:r>
              <a:rPr spc="-56" dirty="0">
                <a:latin typeface="Tahoma"/>
                <a:cs typeface="Tahoma"/>
              </a:rPr>
              <a:t> </a:t>
            </a:r>
            <a:r>
              <a:rPr spc="-8" dirty="0">
                <a:latin typeface="Tahoma"/>
                <a:cs typeface="Tahoma"/>
              </a:rPr>
              <a:t>disorders.</a:t>
            </a:r>
            <a:endParaRPr>
              <a:latin typeface="Tahoma"/>
              <a:cs typeface="Tahoma"/>
            </a:endParaRPr>
          </a:p>
          <a:p>
            <a:pPr>
              <a:spcBef>
                <a:spcPts val="8"/>
              </a:spcBef>
            </a:pPr>
            <a:endParaRPr sz="2438">
              <a:latin typeface="Tahoma"/>
              <a:cs typeface="Tahoma"/>
            </a:endParaRPr>
          </a:p>
          <a:p>
            <a:pPr marL="674370" marR="74771" algn="ctr">
              <a:lnSpc>
                <a:spcPct val="80100"/>
              </a:lnSpc>
              <a:tabLst>
                <a:tab pos="3991928" algn="l"/>
                <a:tab pos="4935855" algn="l"/>
              </a:tabLst>
            </a:pPr>
            <a:r>
              <a:rPr dirty="0">
                <a:latin typeface="Tahoma"/>
                <a:cs typeface="Tahoma"/>
              </a:rPr>
              <a:t>The</a:t>
            </a:r>
            <a:r>
              <a:rPr spc="-19" dirty="0">
                <a:latin typeface="Tahoma"/>
                <a:cs typeface="Tahoma"/>
              </a:rPr>
              <a:t> </a:t>
            </a:r>
            <a:r>
              <a:rPr spc="-15" dirty="0">
                <a:latin typeface="Tahoma"/>
                <a:cs typeface="Tahoma"/>
              </a:rPr>
              <a:t>central</a:t>
            </a:r>
            <a:r>
              <a:rPr spc="-38" dirty="0">
                <a:latin typeface="Tahoma"/>
                <a:cs typeface="Tahoma"/>
              </a:rPr>
              <a:t> </a:t>
            </a:r>
            <a:r>
              <a:rPr spc="-11" dirty="0">
                <a:latin typeface="Tahoma"/>
                <a:cs typeface="Tahoma"/>
              </a:rPr>
              <a:t>role played</a:t>
            </a:r>
            <a:r>
              <a:rPr spc="-41" dirty="0">
                <a:latin typeface="Tahoma"/>
                <a:cs typeface="Tahoma"/>
              </a:rPr>
              <a:t> </a:t>
            </a:r>
            <a:r>
              <a:rPr spc="-4" dirty="0">
                <a:latin typeface="Tahoma"/>
                <a:cs typeface="Tahoma"/>
              </a:rPr>
              <a:t>by</a:t>
            </a:r>
            <a:r>
              <a:rPr spc="-19" dirty="0">
                <a:latin typeface="Tahoma"/>
                <a:cs typeface="Tahoma"/>
              </a:rPr>
              <a:t> </a:t>
            </a:r>
            <a:r>
              <a:rPr spc="-4" dirty="0">
                <a:latin typeface="Tahoma"/>
                <a:cs typeface="Tahoma"/>
              </a:rPr>
              <a:t>the</a:t>
            </a:r>
            <a:r>
              <a:rPr spc="4" dirty="0">
                <a:latin typeface="Tahoma"/>
                <a:cs typeface="Tahoma"/>
              </a:rPr>
              <a:t> </a:t>
            </a:r>
            <a:r>
              <a:rPr spc="-11" dirty="0">
                <a:latin typeface="Tahoma"/>
                <a:cs typeface="Tahoma"/>
              </a:rPr>
              <a:t>liver </a:t>
            </a:r>
            <a:r>
              <a:rPr dirty="0">
                <a:latin typeface="Tahoma"/>
                <a:cs typeface="Tahoma"/>
              </a:rPr>
              <a:t>in</a:t>
            </a:r>
            <a:r>
              <a:rPr spc="8" dirty="0">
                <a:latin typeface="Tahoma"/>
                <a:cs typeface="Tahoma"/>
              </a:rPr>
              <a:t> </a:t>
            </a:r>
            <a:r>
              <a:rPr spc="-4" dirty="0">
                <a:latin typeface="Tahoma"/>
                <a:cs typeface="Tahoma"/>
              </a:rPr>
              <a:t>the	</a:t>
            </a:r>
            <a:r>
              <a:rPr spc="-15" dirty="0">
                <a:latin typeface="Tahoma"/>
                <a:cs typeface="Tahoma"/>
              </a:rPr>
              <a:t>clearance</a:t>
            </a:r>
            <a:r>
              <a:rPr spc="-8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and </a:t>
            </a:r>
            <a:r>
              <a:rPr spc="4" dirty="0">
                <a:latin typeface="Tahoma"/>
                <a:cs typeface="Tahoma"/>
              </a:rPr>
              <a:t> </a:t>
            </a:r>
            <a:r>
              <a:rPr spc="-11" dirty="0">
                <a:latin typeface="Tahoma"/>
                <a:cs typeface="Tahoma"/>
              </a:rPr>
              <a:t>biotransformation</a:t>
            </a:r>
            <a:r>
              <a:rPr spc="-41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of</a:t>
            </a:r>
            <a:r>
              <a:rPr spc="-8" dirty="0">
                <a:latin typeface="Tahoma"/>
                <a:cs typeface="Tahoma"/>
              </a:rPr>
              <a:t> </a:t>
            </a:r>
            <a:r>
              <a:rPr spc="-11" dirty="0">
                <a:latin typeface="Tahoma"/>
                <a:cs typeface="Tahoma"/>
              </a:rPr>
              <a:t>chemical	</a:t>
            </a:r>
            <a:r>
              <a:rPr spc="-8" dirty="0">
                <a:latin typeface="Tahoma"/>
                <a:cs typeface="Tahoma"/>
              </a:rPr>
              <a:t>susceptibility to </a:t>
            </a:r>
            <a:r>
              <a:rPr spc="-4" dirty="0">
                <a:latin typeface="Tahoma"/>
                <a:cs typeface="Tahoma"/>
              </a:rPr>
              <a:t>drug-induced </a:t>
            </a:r>
            <a:r>
              <a:rPr spc="-551" dirty="0">
                <a:latin typeface="Tahoma"/>
                <a:cs typeface="Tahoma"/>
              </a:rPr>
              <a:t> </a:t>
            </a:r>
            <a:r>
              <a:rPr spc="-41" dirty="0">
                <a:latin typeface="Tahoma"/>
                <a:cs typeface="Tahoma"/>
              </a:rPr>
              <a:t>injury.</a:t>
            </a:r>
            <a:endParaRPr>
              <a:latin typeface="Tahoma"/>
              <a:cs typeface="Tahoma"/>
            </a:endParaRPr>
          </a:p>
          <a:p>
            <a:pPr>
              <a:spcBef>
                <a:spcPts val="38"/>
              </a:spcBef>
            </a:pPr>
            <a:endParaRPr sz="1988">
              <a:latin typeface="Tahoma"/>
              <a:cs typeface="Tahoma"/>
            </a:endParaRPr>
          </a:p>
          <a:p>
            <a:pPr marL="1764030" marR="3810" indent="-1754981">
              <a:tabLst>
                <a:tab pos="3541395" algn="l"/>
                <a:tab pos="4390073" algn="l"/>
              </a:tabLst>
            </a:pPr>
            <a:r>
              <a:rPr spc="-4" dirty="0">
                <a:latin typeface="Tahoma"/>
                <a:cs typeface="Tahoma"/>
              </a:rPr>
              <a:t>Drugs</a:t>
            </a:r>
            <a:r>
              <a:rPr spc="-23" dirty="0">
                <a:latin typeface="Tahoma"/>
                <a:cs typeface="Tahoma"/>
              </a:rPr>
              <a:t> </a:t>
            </a:r>
            <a:r>
              <a:rPr spc="-11" dirty="0">
                <a:latin typeface="Tahoma"/>
                <a:cs typeface="Tahoma"/>
              </a:rPr>
              <a:t>can</a:t>
            </a:r>
            <a:r>
              <a:rPr spc="4" dirty="0">
                <a:latin typeface="Tahoma"/>
                <a:cs typeface="Tahoma"/>
              </a:rPr>
              <a:t> </a:t>
            </a:r>
            <a:r>
              <a:rPr spc="-11" dirty="0">
                <a:latin typeface="Tahoma"/>
                <a:cs typeface="Tahoma"/>
              </a:rPr>
              <a:t>initiate</a:t>
            </a:r>
            <a:r>
              <a:rPr dirty="0">
                <a:latin typeface="Tahoma"/>
                <a:cs typeface="Tahoma"/>
              </a:rPr>
              <a:t> </a:t>
            </a:r>
            <a:r>
              <a:rPr spc="-15" dirty="0">
                <a:latin typeface="Tahoma"/>
                <a:cs typeface="Tahoma"/>
              </a:rPr>
              <a:t>progressive</a:t>
            </a:r>
            <a:r>
              <a:rPr spc="11" dirty="0">
                <a:latin typeface="Tahoma"/>
                <a:cs typeface="Tahoma"/>
              </a:rPr>
              <a:t> </a:t>
            </a:r>
            <a:r>
              <a:rPr spc="-4" dirty="0">
                <a:latin typeface="Tahoma"/>
                <a:cs typeface="Tahoma"/>
              </a:rPr>
              <a:t>chronic</a:t>
            </a:r>
            <a:r>
              <a:rPr spc="-23" dirty="0">
                <a:latin typeface="Tahoma"/>
                <a:cs typeface="Tahoma"/>
              </a:rPr>
              <a:t> </a:t>
            </a:r>
            <a:r>
              <a:rPr spc="-11" dirty="0">
                <a:latin typeface="Tahoma"/>
                <a:cs typeface="Tahoma"/>
              </a:rPr>
              <a:t>liver	</a:t>
            </a:r>
            <a:r>
              <a:rPr spc="-4" dirty="0">
                <a:latin typeface="Tahoma"/>
                <a:cs typeface="Tahoma"/>
              </a:rPr>
              <a:t>disease</a:t>
            </a:r>
            <a:r>
              <a:rPr spc="-1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and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1" dirty="0">
                <a:latin typeface="Tahoma"/>
                <a:cs typeface="Tahoma"/>
              </a:rPr>
              <a:t>are</a:t>
            </a:r>
            <a:r>
              <a:rPr spc="-38" dirty="0">
                <a:latin typeface="Tahoma"/>
                <a:cs typeface="Tahoma"/>
              </a:rPr>
              <a:t> </a:t>
            </a:r>
            <a:r>
              <a:rPr spc="-4" dirty="0">
                <a:latin typeface="Tahoma"/>
                <a:cs typeface="Tahoma"/>
              </a:rPr>
              <a:t>the</a:t>
            </a:r>
            <a:r>
              <a:rPr spc="-15" dirty="0">
                <a:latin typeface="Tahoma"/>
                <a:cs typeface="Tahoma"/>
              </a:rPr>
              <a:t> </a:t>
            </a:r>
            <a:r>
              <a:rPr spc="-4" dirty="0">
                <a:latin typeface="Tahoma"/>
                <a:cs typeface="Tahoma"/>
              </a:rPr>
              <a:t>single </a:t>
            </a:r>
            <a:r>
              <a:rPr spc="-551" dirty="0">
                <a:latin typeface="Tahoma"/>
                <a:cs typeface="Tahoma"/>
              </a:rPr>
              <a:t> </a:t>
            </a:r>
            <a:r>
              <a:rPr spc="-4" dirty="0">
                <a:latin typeface="Tahoma"/>
                <a:cs typeface="Tahoma"/>
              </a:rPr>
              <a:t>leading</a:t>
            </a:r>
            <a:r>
              <a:rPr spc="-26" dirty="0">
                <a:latin typeface="Tahoma"/>
                <a:cs typeface="Tahoma"/>
              </a:rPr>
              <a:t> </a:t>
            </a:r>
            <a:r>
              <a:rPr spc="-4" dirty="0">
                <a:latin typeface="Tahoma"/>
                <a:cs typeface="Tahoma"/>
              </a:rPr>
              <a:t>cause </a:t>
            </a:r>
            <a:r>
              <a:rPr dirty="0">
                <a:latin typeface="Tahoma"/>
                <a:cs typeface="Tahoma"/>
              </a:rPr>
              <a:t>of	</a:t>
            </a:r>
            <a:r>
              <a:rPr spc="-11" dirty="0">
                <a:latin typeface="Tahoma"/>
                <a:cs typeface="Tahoma"/>
              </a:rPr>
              <a:t>acute</a:t>
            </a:r>
            <a:r>
              <a:rPr spc="-15" dirty="0">
                <a:latin typeface="Tahoma"/>
                <a:cs typeface="Tahoma"/>
              </a:rPr>
              <a:t> liver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1" dirty="0">
                <a:latin typeface="Tahoma"/>
                <a:cs typeface="Tahoma"/>
              </a:rPr>
              <a:t>failure</a:t>
            </a:r>
            <a:endParaRPr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42644" y="5615178"/>
            <a:ext cx="6665595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i="1" spc="-4" dirty="0">
                <a:latin typeface="Calibri"/>
                <a:cs typeface="Calibri"/>
              </a:rPr>
              <a:t>Friedman,</a:t>
            </a:r>
            <a:r>
              <a:rPr sz="1050" b="1" i="1" spc="-38" dirty="0">
                <a:latin typeface="Calibri"/>
                <a:cs typeface="Calibri"/>
              </a:rPr>
              <a:t> </a:t>
            </a:r>
            <a:r>
              <a:rPr sz="1050" b="1" i="1" spc="-4" dirty="0">
                <a:latin typeface="Calibri"/>
                <a:cs typeface="Calibri"/>
              </a:rPr>
              <a:t>S.L.,</a:t>
            </a:r>
            <a:r>
              <a:rPr sz="1050" b="1" i="1" spc="-11" dirty="0">
                <a:latin typeface="Calibri"/>
                <a:cs typeface="Calibri"/>
              </a:rPr>
              <a:t> </a:t>
            </a:r>
            <a:r>
              <a:rPr sz="1050" b="1" i="1" spc="-4" dirty="0">
                <a:latin typeface="Calibri"/>
                <a:cs typeface="Calibri"/>
              </a:rPr>
              <a:t>McQuaid</a:t>
            </a:r>
            <a:r>
              <a:rPr sz="1050" b="1" i="1" spc="-30" dirty="0">
                <a:latin typeface="Calibri"/>
                <a:cs typeface="Calibri"/>
              </a:rPr>
              <a:t> </a:t>
            </a:r>
            <a:r>
              <a:rPr sz="1050" b="1" i="1" dirty="0">
                <a:latin typeface="Calibri"/>
                <a:cs typeface="Calibri"/>
              </a:rPr>
              <a:t>K.R., </a:t>
            </a:r>
            <a:r>
              <a:rPr sz="1050" b="1" i="1" spc="-4" dirty="0">
                <a:latin typeface="Calibri"/>
                <a:cs typeface="Calibri"/>
              </a:rPr>
              <a:t>2003,</a:t>
            </a:r>
            <a:r>
              <a:rPr sz="1050" b="1" i="1" spc="-8" dirty="0">
                <a:latin typeface="Calibri"/>
                <a:cs typeface="Calibri"/>
              </a:rPr>
              <a:t> Current</a:t>
            </a:r>
            <a:r>
              <a:rPr sz="1050" b="1" i="1" spc="-30" dirty="0">
                <a:latin typeface="Calibri"/>
                <a:cs typeface="Calibri"/>
              </a:rPr>
              <a:t> </a:t>
            </a:r>
            <a:r>
              <a:rPr sz="1050" b="1" i="1" dirty="0">
                <a:latin typeface="Calibri"/>
                <a:cs typeface="Calibri"/>
              </a:rPr>
              <a:t>Diagnosis</a:t>
            </a:r>
            <a:r>
              <a:rPr sz="1050" b="1" i="1" spc="-15" dirty="0">
                <a:latin typeface="Calibri"/>
                <a:cs typeface="Calibri"/>
              </a:rPr>
              <a:t> </a:t>
            </a:r>
            <a:r>
              <a:rPr sz="1050" b="1" i="1" dirty="0">
                <a:latin typeface="Calibri"/>
                <a:cs typeface="Calibri"/>
              </a:rPr>
              <a:t>and</a:t>
            </a:r>
            <a:r>
              <a:rPr sz="1050" b="1" i="1" spc="-8" dirty="0">
                <a:latin typeface="Calibri"/>
                <a:cs typeface="Calibri"/>
              </a:rPr>
              <a:t> </a:t>
            </a:r>
            <a:r>
              <a:rPr sz="1050" b="1" i="1" spc="-15" dirty="0">
                <a:latin typeface="Calibri"/>
                <a:cs typeface="Calibri"/>
              </a:rPr>
              <a:t>Treatment</a:t>
            </a:r>
            <a:r>
              <a:rPr sz="1050" b="1" i="1" spc="-23" dirty="0">
                <a:latin typeface="Calibri"/>
                <a:cs typeface="Calibri"/>
              </a:rPr>
              <a:t> </a:t>
            </a:r>
            <a:r>
              <a:rPr sz="1050" b="1" i="1" dirty="0">
                <a:latin typeface="Calibri"/>
                <a:cs typeface="Calibri"/>
              </a:rPr>
              <a:t>in</a:t>
            </a:r>
            <a:r>
              <a:rPr sz="1050" b="1" i="1" spc="8" dirty="0">
                <a:latin typeface="Calibri"/>
                <a:cs typeface="Calibri"/>
              </a:rPr>
              <a:t> </a:t>
            </a:r>
            <a:r>
              <a:rPr sz="1050" b="1" i="1" spc="-15" dirty="0">
                <a:latin typeface="Calibri"/>
                <a:cs typeface="Calibri"/>
              </a:rPr>
              <a:t>Gastroenterology,</a:t>
            </a:r>
            <a:r>
              <a:rPr sz="1050" b="1" i="1" spc="-38" dirty="0">
                <a:latin typeface="Calibri"/>
                <a:cs typeface="Calibri"/>
              </a:rPr>
              <a:t> </a:t>
            </a:r>
            <a:r>
              <a:rPr sz="1050" b="1" i="1" spc="-4" dirty="0">
                <a:latin typeface="Calibri"/>
                <a:cs typeface="Calibri"/>
              </a:rPr>
              <a:t>USA:</a:t>
            </a:r>
            <a:r>
              <a:rPr sz="1050" b="1" i="1" spc="-8" dirty="0">
                <a:latin typeface="Calibri"/>
                <a:cs typeface="Calibri"/>
              </a:rPr>
              <a:t> </a:t>
            </a:r>
            <a:r>
              <a:rPr sz="1050" b="1" i="1" dirty="0">
                <a:latin typeface="Calibri"/>
                <a:cs typeface="Calibri"/>
              </a:rPr>
              <a:t>The</a:t>
            </a:r>
            <a:r>
              <a:rPr sz="1050" b="1" i="1" spc="-11" dirty="0">
                <a:latin typeface="Calibri"/>
                <a:cs typeface="Calibri"/>
              </a:rPr>
              <a:t> </a:t>
            </a:r>
            <a:r>
              <a:rPr sz="1050" b="1" i="1" dirty="0">
                <a:latin typeface="Calibri"/>
                <a:cs typeface="Calibri"/>
              </a:rPr>
              <a:t>McGraw-Hills,</a:t>
            </a:r>
            <a:r>
              <a:rPr sz="1050" b="1" i="1" spc="-135" dirty="0">
                <a:latin typeface="Calibri"/>
                <a:cs typeface="Calibri"/>
              </a:rPr>
              <a:t> </a:t>
            </a:r>
            <a:r>
              <a:rPr sz="1050" b="1" i="1" dirty="0">
                <a:latin typeface="Calibri"/>
                <a:cs typeface="Calibri"/>
              </a:rPr>
              <a:t>Comp.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978783" y="2664334"/>
            <a:ext cx="1081564" cy="2185511"/>
            <a:chOff x="5305044" y="2409444"/>
            <a:chExt cx="1442085" cy="2914015"/>
          </a:xfrm>
        </p:grpSpPr>
        <p:sp>
          <p:nvSpPr>
            <p:cNvPr id="11" name="object 11"/>
            <p:cNvSpPr/>
            <p:nvPr/>
          </p:nvSpPr>
          <p:spPr>
            <a:xfrm>
              <a:off x="6424422" y="4418838"/>
              <a:ext cx="312420" cy="143510"/>
            </a:xfrm>
            <a:custGeom>
              <a:avLst/>
              <a:gdLst/>
              <a:ahLst/>
              <a:cxnLst/>
              <a:rect l="l" t="t" r="r" b="b"/>
              <a:pathLst>
                <a:path w="312420" h="143510">
                  <a:moveTo>
                    <a:pt x="240792" y="0"/>
                  </a:moveTo>
                  <a:lnTo>
                    <a:pt x="240792" y="35813"/>
                  </a:lnTo>
                  <a:lnTo>
                    <a:pt x="0" y="35813"/>
                  </a:lnTo>
                  <a:lnTo>
                    <a:pt x="0" y="107442"/>
                  </a:lnTo>
                  <a:lnTo>
                    <a:pt x="240792" y="107442"/>
                  </a:lnTo>
                  <a:lnTo>
                    <a:pt x="240792" y="143256"/>
                  </a:lnTo>
                  <a:lnTo>
                    <a:pt x="312420" y="71628"/>
                  </a:lnTo>
                  <a:lnTo>
                    <a:pt x="2407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424422" y="4418838"/>
              <a:ext cx="312420" cy="143510"/>
            </a:xfrm>
            <a:custGeom>
              <a:avLst/>
              <a:gdLst/>
              <a:ahLst/>
              <a:cxnLst/>
              <a:rect l="l" t="t" r="r" b="b"/>
              <a:pathLst>
                <a:path w="312420" h="143510">
                  <a:moveTo>
                    <a:pt x="0" y="35813"/>
                  </a:moveTo>
                  <a:lnTo>
                    <a:pt x="240792" y="35813"/>
                  </a:lnTo>
                  <a:lnTo>
                    <a:pt x="240792" y="0"/>
                  </a:lnTo>
                  <a:lnTo>
                    <a:pt x="312420" y="71628"/>
                  </a:lnTo>
                  <a:lnTo>
                    <a:pt x="240792" y="143256"/>
                  </a:lnTo>
                  <a:lnTo>
                    <a:pt x="240792" y="107442"/>
                  </a:lnTo>
                  <a:lnTo>
                    <a:pt x="0" y="107442"/>
                  </a:lnTo>
                  <a:lnTo>
                    <a:pt x="0" y="35813"/>
                  </a:lnTo>
                  <a:close/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314950" y="2419350"/>
              <a:ext cx="965200" cy="405765"/>
            </a:xfrm>
            <a:custGeom>
              <a:avLst/>
              <a:gdLst/>
              <a:ahLst/>
              <a:cxnLst/>
              <a:rect l="l" t="t" r="r" b="b"/>
              <a:pathLst>
                <a:path w="965200" h="405764">
                  <a:moveTo>
                    <a:pt x="723519" y="0"/>
                  </a:moveTo>
                  <a:lnTo>
                    <a:pt x="241173" y="0"/>
                  </a:lnTo>
                  <a:lnTo>
                    <a:pt x="241173" y="202691"/>
                  </a:lnTo>
                  <a:lnTo>
                    <a:pt x="0" y="202691"/>
                  </a:lnTo>
                  <a:lnTo>
                    <a:pt x="482346" y="405384"/>
                  </a:lnTo>
                  <a:lnTo>
                    <a:pt x="964691" y="202691"/>
                  </a:lnTo>
                  <a:lnTo>
                    <a:pt x="723519" y="202691"/>
                  </a:lnTo>
                  <a:lnTo>
                    <a:pt x="723519" y="0"/>
                  </a:lnTo>
                  <a:close/>
                </a:path>
              </a:pathLst>
            </a:custGeom>
            <a:solidFill>
              <a:srgbClr val="A6B72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314950" y="2419350"/>
              <a:ext cx="965200" cy="405765"/>
            </a:xfrm>
            <a:custGeom>
              <a:avLst/>
              <a:gdLst/>
              <a:ahLst/>
              <a:cxnLst/>
              <a:rect l="l" t="t" r="r" b="b"/>
              <a:pathLst>
                <a:path w="965200" h="405764">
                  <a:moveTo>
                    <a:pt x="0" y="202691"/>
                  </a:moveTo>
                  <a:lnTo>
                    <a:pt x="241173" y="202691"/>
                  </a:lnTo>
                  <a:lnTo>
                    <a:pt x="241173" y="0"/>
                  </a:lnTo>
                  <a:lnTo>
                    <a:pt x="723519" y="0"/>
                  </a:lnTo>
                  <a:lnTo>
                    <a:pt x="723519" y="202691"/>
                  </a:lnTo>
                  <a:lnTo>
                    <a:pt x="964691" y="202691"/>
                  </a:lnTo>
                  <a:lnTo>
                    <a:pt x="482346" y="405384"/>
                  </a:lnTo>
                  <a:lnTo>
                    <a:pt x="0" y="202691"/>
                  </a:lnTo>
                  <a:close/>
                </a:path>
              </a:pathLst>
            </a:custGeom>
            <a:ln w="19812">
              <a:solidFill>
                <a:srgbClr val="79851A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314950" y="3554730"/>
              <a:ext cx="965200" cy="407034"/>
            </a:xfrm>
            <a:custGeom>
              <a:avLst/>
              <a:gdLst/>
              <a:ahLst/>
              <a:cxnLst/>
              <a:rect l="l" t="t" r="r" b="b"/>
              <a:pathLst>
                <a:path w="965200" h="407035">
                  <a:moveTo>
                    <a:pt x="723519" y="0"/>
                  </a:moveTo>
                  <a:lnTo>
                    <a:pt x="241173" y="0"/>
                  </a:lnTo>
                  <a:lnTo>
                    <a:pt x="241173" y="203454"/>
                  </a:lnTo>
                  <a:lnTo>
                    <a:pt x="0" y="203454"/>
                  </a:lnTo>
                  <a:lnTo>
                    <a:pt x="482346" y="406908"/>
                  </a:lnTo>
                  <a:lnTo>
                    <a:pt x="964691" y="203454"/>
                  </a:lnTo>
                  <a:lnTo>
                    <a:pt x="723519" y="203454"/>
                  </a:lnTo>
                  <a:lnTo>
                    <a:pt x="723519" y="0"/>
                  </a:lnTo>
                  <a:close/>
                </a:path>
              </a:pathLst>
            </a:custGeom>
            <a:solidFill>
              <a:srgbClr val="A6B72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314950" y="3554730"/>
              <a:ext cx="965200" cy="407034"/>
            </a:xfrm>
            <a:custGeom>
              <a:avLst/>
              <a:gdLst/>
              <a:ahLst/>
              <a:cxnLst/>
              <a:rect l="l" t="t" r="r" b="b"/>
              <a:pathLst>
                <a:path w="965200" h="407035">
                  <a:moveTo>
                    <a:pt x="0" y="203454"/>
                  </a:moveTo>
                  <a:lnTo>
                    <a:pt x="241173" y="203454"/>
                  </a:lnTo>
                  <a:lnTo>
                    <a:pt x="241173" y="0"/>
                  </a:lnTo>
                  <a:lnTo>
                    <a:pt x="723519" y="0"/>
                  </a:lnTo>
                  <a:lnTo>
                    <a:pt x="723519" y="203454"/>
                  </a:lnTo>
                  <a:lnTo>
                    <a:pt x="964691" y="203454"/>
                  </a:lnTo>
                  <a:lnTo>
                    <a:pt x="482346" y="406908"/>
                  </a:lnTo>
                  <a:lnTo>
                    <a:pt x="0" y="203454"/>
                  </a:lnTo>
                  <a:close/>
                </a:path>
              </a:pathLst>
            </a:custGeom>
            <a:ln w="19811">
              <a:solidFill>
                <a:srgbClr val="79851A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314950" y="4908042"/>
              <a:ext cx="965200" cy="405765"/>
            </a:xfrm>
            <a:custGeom>
              <a:avLst/>
              <a:gdLst/>
              <a:ahLst/>
              <a:cxnLst/>
              <a:rect l="l" t="t" r="r" b="b"/>
              <a:pathLst>
                <a:path w="965200" h="405764">
                  <a:moveTo>
                    <a:pt x="723519" y="0"/>
                  </a:moveTo>
                  <a:lnTo>
                    <a:pt x="241173" y="0"/>
                  </a:lnTo>
                  <a:lnTo>
                    <a:pt x="241173" y="202691"/>
                  </a:lnTo>
                  <a:lnTo>
                    <a:pt x="0" y="202691"/>
                  </a:lnTo>
                  <a:lnTo>
                    <a:pt x="482346" y="405383"/>
                  </a:lnTo>
                  <a:lnTo>
                    <a:pt x="964691" y="202691"/>
                  </a:lnTo>
                  <a:lnTo>
                    <a:pt x="723519" y="202691"/>
                  </a:lnTo>
                  <a:lnTo>
                    <a:pt x="723519" y="0"/>
                  </a:lnTo>
                  <a:close/>
                </a:path>
              </a:pathLst>
            </a:custGeom>
            <a:solidFill>
              <a:srgbClr val="A6B72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314950" y="4908042"/>
              <a:ext cx="965200" cy="405765"/>
            </a:xfrm>
            <a:custGeom>
              <a:avLst/>
              <a:gdLst/>
              <a:ahLst/>
              <a:cxnLst/>
              <a:rect l="l" t="t" r="r" b="b"/>
              <a:pathLst>
                <a:path w="965200" h="405764">
                  <a:moveTo>
                    <a:pt x="0" y="202691"/>
                  </a:moveTo>
                  <a:lnTo>
                    <a:pt x="241173" y="202691"/>
                  </a:lnTo>
                  <a:lnTo>
                    <a:pt x="241173" y="0"/>
                  </a:lnTo>
                  <a:lnTo>
                    <a:pt x="723519" y="0"/>
                  </a:lnTo>
                  <a:lnTo>
                    <a:pt x="723519" y="202691"/>
                  </a:lnTo>
                  <a:lnTo>
                    <a:pt x="964691" y="202691"/>
                  </a:lnTo>
                  <a:lnTo>
                    <a:pt x="482346" y="405383"/>
                  </a:lnTo>
                  <a:lnTo>
                    <a:pt x="0" y="202691"/>
                  </a:lnTo>
                  <a:close/>
                </a:path>
              </a:pathLst>
            </a:custGeom>
            <a:ln w="19812">
              <a:solidFill>
                <a:srgbClr val="79851A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299755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939" y="1614170"/>
            <a:ext cx="7548880" cy="157353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85750" marR="5080" indent="-273050">
              <a:lnSpc>
                <a:spcPct val="96900"/>
              </a:lnSpc>
              <a:spcBef>
                <a:spcPts val="195"/>
              </a:spcBef>
            </a:pPr>
            <a:r>
              <a:rPr sz="2600" spc="-5" dirty="0">
                <a:solidFill>
                  <a:srgbClr val="000000"/>
                </a:solidFill>
              </a:rPr>
              <a:t>Hepatitis</a:t>
            </a:r>
            <a:r>
              <a:rPr sz="2600" spc="5" dirty="0">
                <a:solidFill>
                  <a:srgbClr val="000000"/>
                </a:solidFill>
              </a:rPr>
              <a:t> </a:t>
            </a:r>
            <a:r>
              <a:rPr sz="2600" spc="-5" dirty="0">
                <a:solidFill>
                  <a:srgbClr val="000000"/>
                </a:solidFill>
              </a:rPr>
              <a:t>is</a:t>
            </a:r>
            <a:r>
              <a:rPr sz="2600" spc="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the injury </a:t>
            </a:r>
            <a:r>
              <a:rPr sz="2600" spc="-5" dirty="0">
                <a:solidFill>
                  <a:srgbClr val="000000"/>
                </a:solidFill>
              </a:rPr>
              <a:t>and</a:t>
            </a:r>
            <a:r>
              <a:rPr sz="2600" dirty="0">
                <a:solidFill>
                  <a:srgbClr val="000000"/>
                </a:solidFill>
              </a:rPr>
              <a:t> the</a:t>
            </a:r>
            <a:r>
              <a:rPr sz="2600" spc="-15" dirty="0">
                <a:solidFill>
                  <a:srgbClr val="000000"/>
                </a:solidFill>
              </a:rPr>
              <a:t> </a:t>
            </a:r>
            <a:r>
              <a:rPr sz="2600" spc="-5" dirty="0">
                <a:solidFill>
                  <a:srgbClr val="000000"/>
                </a:solidFill>
              </a:rPr>
              <a:t>inflammation</a:t>
            </a:r>
            <a:r>
              <a:rPr sz="2600" spc="10" dirty="0">
                <a:solidFill>
                  <a:srgbClr val="000000"/>
                </a:solidFill>
              </a:rPr>
              <a:t> </a:t>
            </a:r>
            <a:r>
              <a:rPr sz="2600" spc="-5" dirty="0">
                <a:solidFill>
                  <a:srgbClr val="000000"/>
                </a:solidFill>
              </a:rPr>
              <a:t>of </a:t>
            </a:r>
            <a:r>
              <a:rPr sz="2600" dirty="0">
                <a:solidFill>
                  <a:srgbClr val="000000"/>
                </a:solidFill>
              </a:rPr>
              <a:t>the </a:t>
            </a:r>
            <a:r>
              <a:rPr sz="2600" spc="-765" dirty="0">
                <a:solidFill>
                  <a:srgbClr val="000000"/>
                </a:solidFill>
              </a:rPr>
              <a:t> </a:t>
            </a:r>
            <a:r>
              <a:rPr sz="2600" spc="-5" dirty="0">
                <a:solidFill>
                  <a:srgbClr val="000000"/>
                </a:solidFill>
              </a:rPr>
              <a:t>liver</a:t>
            </a:r>
            <a:r>
              <a:rPr sz="2600" spc="-10" dirty="0">
                <a:solidFill>
                  <a:srgbClr val="000000"/>
                </a:solidFill>
              </a:rPr>
              <a:t> </a:t>
            </a:r>
            <a:r>
              <a:rPr sz="2600" spc="-5" dirty="0">
                <a:solidFill>
                  <a:srgbClr val="000000"/>
                </a:solidFill>
              </a:rPr>
              <a:t>cells.</a:t>
            </a:r>
            <a:r>
              <a:rPr sz="2600" dirty="0">
                <a:solidFill>
                  <a:srgbClr val="000000"/>
                </a:solidFill>
              </a:rPr>
              <a:t> </a:t>
            </a:r>
            <a:r>
              <a:rPr sz="2600" spc="-5" dirty="0">
                <a:solidFill>
                  <a:srgbClr val="000000"/>
                </a:solidFill>
              </a:rPr>
              <a:t>There are </a:t>
            </a:r>
            <a:r>
              <a:rPr sz="2600" dirty="0">
                <a:solidFill>
                  <a:srgbClr val="000000"/>
                </a:solidFill>
              </a:rPr>
              <a:t>5</a:t>
            </a:r>
            <a:r>
              <a:rPr sz="2600" spc="5" dirty="0">
                <a:solidFill>
                  <a:srgbClr val="000000"/>
                </a:solidFill>
              </a:rPr>
              <a:t> </a:t>
            </a:r>
            <a:r>
              <a:rPr sz="2600" spc="-5" dirty="0">
                <a:solidFill>
                  <a:srgbClr val="000000"/>
                </a:solidFill>
              </a:rPr>
              <a:t>types</a:t>
            </a:r>
            <a:r>
              <a:rPr sz="2600" spc="5" dirty="0">
                <a:solidFill>
                  <a:srgbClr val="000000"/>
                </a:solidFill>
              </a:rPr>
              <a:t> </a:t>
            </a:r>
            <a:r>
              <a:rPr sz="2600" spc="-5" dirty="0">
                <a:solidFill>
                  <a:srgbClr val="000000"/>
                </a:solidFill>
              </a:rPr>
              <a:t>of</a:t>
            </a:r>
            <a:r>
              <a:rPr sz="2600" spc="-10" dirty="0">
                <a:solidFill>
                  <a:srgbClr val="000000"/>
                </a:solidFill>
              </a:rPr>
              <a:t> </a:t>
            </a:r>
            <a:r>
              <a:rPr sz="2600" spc="-5" dirty="0">
                <a:solidFill>
                  <a:srgbClr val="000000"/>
                </a:solidFill>
              </a:rPr>
              <a:t>hepatitis. </a:t>
            </a:r>
            <a:r>
              <a:rPr sz="2600" dirty="0">
                <a:solidFill>
                  <a:srgbClr val="000000"/>
                </a:solidFill>
              </a:rPr>
              <a:t>The </a:t>
            </a:r>
            <a:r>
              <a:rPr sz="2600" spc="5" dirty="0">
                <a:solidFill>
                  <a:srgbClr val="000000"/>
                </a:solidFill>
              </a:rPr>
              <a:t> </a:t>
            </a:r>
            <a:r>
              <a:rPr sz="2600" dirty="0">
                <a:solidFill>
                  <a:srgbClr val="000000"/>
                </a:solidFill>
              </a:rPr>
              <a:t>most </a:t>
            </a:r>
            <a:r>
              <a:rPr sz="2600" spc="-5" dirty="0">
                <a:solidFill>
                  <a:srgbClr val="000000"/>
                </a:solidFill>
              </a:rPr>
              <a:t>common types are A(HAV),B(HBV) and </a:t>
            </a:r>
            <a:r>
              <a:rPr sz="2600" dirty="0">
                <a:solidFill>
                  <a:srgbClr val="000000"/>
                </a:solidFill>
              </a:rPr>
              <a:t> </a:t>
            </a:r>
            <a:r>
              <a:rPr sz="2600" spc="-5" dirty="0">
                <a:solidFill>
                  <a:srgbClr val="000000"/>
                </a:solidFill>
              </a:rPr>
              <a:t>C(HCV).</a:t>
            </a:r>
            <a:endParaRPr sz="2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92550"/>
            <a:ext cx="3181350" cy="20904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0000" y="3505200"/>
            <a:ext cx="3446779" cy="2689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3" y="1534630"/>
            <a:ext cx="5329238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dirty="0">
                <a:solidFill>
                  <a:schemeClr val="tx1"/>
                </a:solidFill>
              </a:rPr>
              <a:t>Drug</a:t>
            </a:r>
            <a:r>
              <a:rPr b="1" spc="-19" dirty="0">
                <a:solidFill>
                  <a:schemeClr val="tx1"/>
                </a:solidFill>
              </a:rPr>
              <a:t> </a:t>
            </a:r>
            <a:r>
              <a:rPr b="1" spc="-4" dirty="0">
                <a:solidFill>
                  <a:schemeClr val="tx1"/>
                </a:solidFill>
              </a:rPr>
              <a:t>Toxicity</a:t>
            </a:r>
            <a:r>
              <a:rPr b="1" spc="-34" dirty="0">
                <a:solidFill>
                  <a:schemeClr val="tx1"/>
                </a:solidFill>
              </a:rPr>
              <a:t> </a:t>
            </a:r>
            <a:r>
              <a:rPr b="1" spc="-4" dirty="0">
                <a:solidFill>
                  <a:schemeClr val="tx1"/>
                </a:solidFill>
              </a:rPr>
              <a:t>Mechanism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290525"/>
            <a:ext cx="7218045" cy="2617864"/>
          </a:xfrm>
          <a:prstGeom prst="rect">
            <a:avLst/>
          </a:prstGeom>
        </p:spPr>
        <p:txBody>
          <a:bodyPr vert="horz" wrap="square" lIns="0" tIns="110966" rIns="0" bIns="0" rtlCol="0">
            <a:spAutoFit/>
          </a:bodyPr>
          <a:lstStyle/>
          <a:p>
            <a:pPr marL="9525">
              <a:spcBef>
                <a:spcPts val="874"/>
              </a:spcBef>
            </a:pPr>
            <a:r>
              <a:rPr sz="2100" b="1" spc="-8" dirty="0">
                <a:latin typeface="Tahoma"/>
                <a:cs typeface="Tahoma"/>
              </a:rPr>
              <a:t>Intrinsic</a:t>
            </a:r>
            <a:r>
              <a:rPr sz="2100" b="1" spc="-4" dirty="0">
                <a:latin typeface="Tahoma"/>
                <a:cs typeface="Tahoma"/>
              </a:rPr>
              <a:t> or</a:t>
            </a:r>
            <a:r>
              <a:rPr sz="2100" b="1" spc="4" dirty="0">
                <a:latin typeface="Tahoma"/>
                <a:cs typeface="Tahoma"/>
              </a:rPr>
              <a:t> </a:t>
            </a:r>
            <a:r>
              <a:rPr sz="2100" b="1" spc="-8" dirty="0">
                <a:latin typeface="Tahoma"/>
                <a:cs typeface="Tahoma"/>
              </a:rPr>
              <a:t>predictable</a:t>
            </a:r>
            <a:r>
              <a:rPr sz="2100" b="1" spc="38" dirty="0">
                <a:latin typeface="Tahoma"/>
                <a:cs typeface="Tahoma"/>
              </a:rPr>
              <a:t> </a:t>
            </a:r>
            <a:r>
              <a:rPr sz="2100" b="1" spc="-8" dirty="0">
                <a:latin typeface="Tahoma"/>
                <a:cs typeface="Tahoma"/>
              </a:rPr>
              <a:t>drug</a:t>
            </a:r>
            <a:r>
              <a:rPr sz="2100" b="1" spc="41" dirty="0">
                <a:latin typeface="Tahoma"/>
                <a:cs typeface="Tahoma"/>
              </a:rPr>
              <a:t> </a:t>
            </a:r>
            <a:r>
              <a:rPr sz="2100" b="1" spc="-8" dirty="0">
                <a:latin typeface="Tahoma"/>
                <a:cs typeface="Tahoma"/>
              </a:rPr>
              <a:t>reactions</a:t>
            </a:r>
            <a:endParaRPr sz="2100">
              <a:latin typeface="Tahoma"/>
              <a:cs typeface="Tahoma"/>
            </a:endParaRPr>
          </a:p>
          <a:p>
            <a:pPr marL="146685" marR="981551" indent="-137160">
              <a:lnSpc>
                <a:spcPts val="2273"/>
              </a:lnSpc>
              <a:spcBef>
                <a:spcPts val="1084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Drugs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that </a:t>
            </a:r>
            <a:r>
              <a:rPr sz="2100" spc="-8" dirty="0">
                <a:latin typeface="Tahoma"/>
                <a:cs typeface="Tahoma"/>
              </a:rPr>
              <a:t>fall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into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this </a:t>
            </a:r>
            <a:r>
              <a:rPr sz="2100" spc="-8" dirty="0">
                <a:latin typeface="Tahoma"/>
                <a:cs typeface="Tahoma"/>
              </a:rPr>
              <a:t>category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cause reproducible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injuries,</a:t>
            </a:r>
            <a:r>
              <a:rPr sz="2100" spc="-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the</a:t>
            </a:r>
            <a:r>
              <a:rPr sz="2100" spc="-4" dirty="0">
                <a:latin typeface="Tahoma"/>
                <a:cs typeface="Tahoma"/>
              </a:rPr>
              <a:t> injury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is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dose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related.</a:t>
            </a:r>
            <a:endParaRPr sz="2100">
              <a:latin typeface="Tahoma"/>
              <a:cs typeface="Tahoma"/>
            </a:endParaRPr>
          </a:p>
          <a:p>
            <a:pPr marL="146685" indent="-137160">
              <a:spcBef>
                <a:spcPts val="754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The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injury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can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be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due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to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the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drug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itself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or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to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metabolite.</a:t>
            </a:r>
            <a:endParaRPr sz="2100">
              <a:latin typeface="Tahoma"/>
              <a:cs typeface="Tahoma"/>
            </a:endParaRPr>
          </a:p>
          <a:p>
            <a:pPr marL="146685" marR="3810" indent="-137160">
              <a:lnSpc>
                <a:spcPts val="2265"/>
              </a:lnSpc>
              <a:spcBef>
                <a:spcPts val="1091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  <a:tab pos="1606391" algn="l"/>
              </a:tabLst>
            </a:pPr>
            <a:r>
              <a:rPr sz="2100" spc="-4" dirty="0">
                <a:latin typeface="Tahoma"/>
                <a:cs typeface="Tahoma"/>
              </a:rPr>
              <a:t>Acetaminophen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is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classic</a:t>
            </a:r>
            <a:r>
              <a:rPr sz="2100" spc="-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example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known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intrinsic</a:t>
            </a:r>
            <a:r>
              <a:rPr sz="2100" dirty="0">
                <a:latin typeface="Tahoma"/>
                <a:cs typeface="Tahoma"/>
              </a:rPr>
              <a:t> or 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predictable	</a:t>
            </a:r>
            <a:r>
              <a:rPr sz="2100" spc="-4" dirty="0">
                <a:latin typeface="Tahoma"/>
                <a:cs typeface="Tahoma"/>
              </a:rPr>
              <a:t>hepatotoxin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at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supertherapeutic</a:t>
            </a:r>
            <a:r>
              <a:rPr sz="2100" spc="3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doses.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Another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classic </a:t>
            </a:r>
            <a:r>
              <a:rPr sz="2100" spc="-4" dirty="0">
                <a:latin typeface="Tahoma"/>
                <a:cs typeface="Tahoma"/>
              </a:rPr>
              <a:t>example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is</a:t>
            </a:r>
            <a:r>
              <a:rPr sz="2100" dirty="0">
                <a:latin typeface="Tahoma"/>
                <a:cs typeface="Tahoma"/>
              </a:rPr>
              <a:t> carbon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tetrachloride.</a:t>
            </a:r>
            <a:endParaRPr sz="2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89983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3" y="1534630"/>
            <a:ext cx="5329238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dirty="0">
                <a:solidFill>
                  <a:schemeClr val="tx1"/>
                </a:solidFill>
              </a:rPr>
              <a:t>Drug</a:t>
            </a:r>
            <a:r>
              <a:rPr b="1" spc="-19" dirty="0">
                <a:solidFill>
                  <a:schemeClr val="tx1"/>
                </a:solidFill>
              </a:rPr>
              <a:t> </a:t>
            </a:r>
            <a:r>
              <a:rPr b="1" spc="-4" dirty="0">
                <a:solidFill>
                  <a:schemeClr val="tx1"/>
                </a:solidFill>
              </a:rPr>
              <a:t>Toxicity</a:t>
            </a:r>
            <a:r>
              <a:rPr b="1" spc="-34" dirty="0">
                <a:solidFill>
                  <a:schemeClr val="tx1"/>
                </a:solidFill>
              </a:rPr>
              <a:t> </a:t>
            </a:r>
            <a:r>
              <a:rPr b="1" spc="-4" dirty="0">
                <a:solidFill>
                  <a:schemeClr val="tx1"/>
                </a:solidFill>
              </a:rPr>
              <a:t>Mechanism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392393"/>
            <a:ext cx="6828473" cy="2624116"/>
          </a:xfrm>
          <a:prstGeom prst="rect">
            <a:avLst/>
          </a:prstGeom>
        </p:spPr>
        <p:txBody>
          <a:bodyPr vert="horz" wrap="square" lIns="0" tIns="40958" rIns="0" bIns="0" rtlCol="0">
            <a:spAutoFit/>
          </a:bodyPr>
          <a:lstStyle/>
          <a:p>
            <a:pPr marL="146685" marR="324326" indent="-137160">
              <a:lnSpc>
                <a:spcPct val="90000"/>
              </a:lnSpc>
              <a:spcBef>
                <a:spcPts val="32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  <a:tab pos="5313521" algn="l"/>
              </a:tabLst>
            </a:pPr>
            <a:r>
              <a:rPr sz="2100" b="1" spc="-4" dirty="0">
                <a:latin typeface="Tahoma"/>
                <a:cs typeface="Tahoma"/>
              </a:rPr>
              <a:t>Idiosyncratic</a:t>
            </a:r>
            <a:r>
              <a:rPr sz="2100" b="1" spc="23" dirty="0">
                <a:latin typeface="Tahoma"/>
                <a:cs typeface="Tahoma"/>
              </a:rPr>
              <a:t> </a:t>
            </a:r>
            <a:r>
              <a:rPr sz="2100" b="1" spc="-8" dirty="0">
                <a:latin typeface="Tahoma"/>
                <a:cs typeface="Tahoma"/>
              </a:rPr>
              <a:t>drug</a:t>
            </a:r>
            <a:r>
              <a:rPr sz="2100" b="1" spc="19" dirty="0">
                <a:latin typeface="Tahoma"/>
                <a:cs typeface="Tahoma"/>
              </a:rPr>
              <a:t> </a:t>
            </a:r>
            <a:r>
              <a:rPr sz="2100" b="1" spc="-4" dirty="0">
                <a:latin typeface="Tahoma"/>
                <a:cs typeface="Tahoma"/>
              </a:rPr>
              <a:t>reactions</a:t>
            </a:r>
            <a:r>
              <a:rPr sz="2100" spc="-4" dirty="0">
                <a:latin typeface="Tahoma"/>
                <a:cs typeface="Tahoma"/>
              </a:rPr>
              <a:t>: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classified	</a:t>
            </a:r>
            <a:r>
              <a:rPr sz="2100" spc="-4" dirty="0">
                <a:latin typeface="Tahoma"/>
                <a:cs typeface="Tahoma"/>
              </a:rPr>
              <a:t>as 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hypersensitivity</a:t>
            </a:r>
            <a:r>
              <a:rPr sz="2100" spc="3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or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 smtClean="0">
                <a:latin typeface="Tahoma"/>
                <a:cs typeface="Tahoma"/>
              </a:rPr>
              <a:t>immune-allergic</a:t>
            </a:r>
            <a:endParaRPr lang="en-US" sz="2100" spc="-4" dirty="0" smtClean="0">
              <a:latin typeface="Tahoma"/>
              <a:cs typeface="Tahoma"/>
            </a:endParaRPr>
          </a:p>
          <a:p>
            <a:pPr marL="9525" marR="324326">
              <a:lnSpc>
                <a:spcPct val="90000"/>
              </a:lnSpc>
              <a:spcBef>
                <a:spcPts val="323"/>
              </a:spcBef>
              <a:buClr>
                <a:srgbClr val="A6B727"/>
              </a:buClr>
              <a:buSzPct val="80357"/>
              <a:tabLst>
                <a:tab pos="146685" algn="l"/>
                <a:tab pos="5313521" algn="l"/>
              </a:tabLst>
            </a:pPr>
            <a:endParaRPr sz="2100" dirty="0">
              <a:latin typeface="Tahoma"/>
              <a:cs typeface="Tahoma"/>
            </a:endParaRPr>
          </a:p>
          <a:p>
            <a:pPr marL="146685" indent="-137160">
              <a:lnSpc>
                <a:spcPts val="2591"/>
              </a:lnSpc>
              <a:spcBef>
                <a:spcPts val="690"/>
              </a:spcBef>
              <a:buClr>
                <a:srgbClr val="A6B727"/>
              </a:buClr>
              <a:buSzPct val="76271"/>
              <a:buFont typeface="Corbel"/>
              <a:buChar char="•"/>
              <a:tabLst>
                <a:tab pos="146685" algn="l"/>
              </a:tabLst>
            </a:pPr>
            <a:r>
              <a:rPr sz="2213" b="1" i="1" spc="-203" dirty="0">
                <a:latin typeface="Verdana"/>
                <a:cs typeface="Verdana"/>
              </a:rPr>
              <a:t>Hypersensitivity</a:t>
            </a:r>
            <a:endParaRPr sz="2213" dirty="0">
              <a:latin typeface="Verdana"/>
              <a:cs typeface="Verdana"/>
            </a:endParaRPr>
          </a:p>
          <a:p>
            <a:pPr marL="318135" marR="928688" lvl="1" indent="-137160">
              <a:lnSpc>
                <a:spcPts val="2273"/>
              </a:lnSpc>
              <a:spcBef>
                <a:spcPts val="217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318135" algn="l"/>
                <a:tab pos="4909661" algn="l"/>
              </a:tabLst>
            </a:pPr>
            <a:r>
              <a:rPr sz="2100" spc="-8" dirty="0">
                <a:latin typeface="Tahoma"/>
                <a:cs typeface="Tahoma"/>
              </a:rPr>
              <a:t>Phenytoin</a:t>
            </a:r>
            <a:r>
              <a:rPr sz="2100" spc="3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is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classic,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if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not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common,	cause</a:t>
            </a:r>
            <a:r>
              <a:rPr sz="2100" spc="-56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hypersensitivity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reactions.</a:t>
            </a:r>
            <a:endParaRPr sz="2100" dirty="0">
              <a:latin typeface="Tahoma"/>
              <a:cs typeface="Tahoma"/>
            </a:endParaRPr>
          </a:p>
          <a:p>
            <a:pPr marL="318135" marR="3810" lvl="1" indent="-137160">
              <a:lnSpc>
                <a:spcPct val="90000"/>
              </a:lnSpc>
              <a:spcBef>
                <a:spcPts val="41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318135" algn="l"/>
                <a:tab pos="2331720" algn="l"/>
                <a:tab pos="3017520" algn="l"/>
                <a:tab pos="3660934" algn="l"/>
              </a:tabLst>
            </a:pPr>
            <a:r>
              <a:rPr sz="2100" spc="-4" dirty="0">
                <a:latin typeface="Tahoma"/>
                <a:cs typeface="Tahoma"/>
              </a:rPr>
              <a:t>The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response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is	</a:t>
            </a:r>
            <a:r>
              <a:rPr sz="2100" spc="-8" dirty="0">
                <a:latin typeface="Tahoma"/>
                <a:cs typeface="Tahoma"/>
              </a:rPr>
              <a:t>characterized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by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56" dirty="0">
                <a:latin typeface="Tahoma"/>
                <a:cs typeface="Tahoma"/>
              </a:rPr>
              <a:t>fever,</a:t>
            </a:r>
            <a:r>
              <a:rPr sz="2100" spc="-4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rash,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 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 smtClean="0">
                <a:latin typeface="Tahoma"/>
                <a:cs typeface="Tahoma"/>
              </a:rPr>
              <a:t>eosinophilia</a:t>
            </a:r>
            <a:endParaRPr sz="21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86084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3" y="1534630"/>
            <a:ext cx="1684973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-4" dirty="0">
                <a:solidFill>
                  <a:schemeClr val="tx1"/>
                </a:solidFill>
              </a:rPr>
              <a:t>Cont</a:t>
            </a:r>
            <a:r>
              <a:rPr b="1" spc="4" dirty="0">
                <a:solidFill>
                  <a:schemeClr val="tx1"/>
                </a:solidFill>
              </a:rPr>
              <a:t>d…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377990"/>
            <a:ext cx="7190423" cy="2666981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213" b="1" i="1" spc="-191" dirty="0">
                <a:latin typeface="Verdana"/>
                <a:cs typeface="Verdana"/>
              </a:rPr>
              <a:t>Metabolic-idiosyncratic</a:t>
            </a:r>
            <a:endParaRPr sz="2213">
              <a:latin typeface="Verdana"/>
              <a:cs typeface="Verdana"/>
            </a:endParaRPr>
          </a:p>
          <a:p>
            <a:pPr>
              <a:spcBef>
                <a:spcPts val="15"/>
              </a:spcBef>
            </a:pPr>
            <a:endParaRPr sz="2850">
              <a:latin typeface="Verdana"/>
              <a:cs typeface="Verdana"/>
            </a:endParaRPr>
          </a:p>
          <a:p>
            <a:pPr marL="318135" marR="1206341" indent="-137160">
              <a:lnSpc>
                <a:spcPts val="2265"/>
              </a:lnSpc>
              <a:buClr>
                <a:srgbClr val="A6B727"/>
              </a:buClr>
              <a:buSzPct val="80357"/>
              <a:buFont typeface="Corbel"/>
              <a:buChar char="•"/>
              <a:tabLst>
                <a:tab pos="318135" algn="l"/>
                <a:tab pos="3735229" algn="l"/>
              </a:tabLst>
            </a:pPr>
            <a:r>
              <a:rPr sz="2100" spc="-4" dirty="0">
                <a:latin typeface="Tahoma"/>
                <a:cs typeface="Tahoma"/>
              </a:rPr>
              <a:t>This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type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dirty="0">
                <a:latin typeface="Tahoma"/>
                <a:cs typeface="Tahoma"/>
              </a:rPr>
              <a:t>of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reaction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occurs	</a:t>
            </a:r>
            <a:r>
              <a:rPr sz="2100" spc="-8" dirty="0">
                <a:latin typeface="Tahoma"/>
                <a:cs typeface="Tahoma"/>
              </a:rPr>
              <a:t>through </a:t>
            </a:r>
            <a:r>
              <a:rPr sz="2100" spc="-4" dirty="0">
                <a:latin typeface="Tahoma"/>
                <a:cs typeface="Tahoma"/>
              </a:rPr>
              <a:t>an indirect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metabolite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the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offending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drug.</a:t>
            </a:r>
            <a:endParaRPr sz="2100">
              <a:latin typeface="Tahoma"/>
              <a:cs typeface="Tahoma"/>
            </a:endParaRPr>
          </a:p>
          <a:p>
            <a:pPr>
              <a:spcBef>
                <a:spcPts val="8"/>
              </a:spcBef>
              <a:buClr>
                <a:srgbClr val="A6B727"/>
              </a:buClr>
              <a:buFont typeface="Corbel"/>
              <a:buChar char="•"/>
            </a:pPr>
            <a:endParaRPr sz="2625">
              <a:latin typeface="Tahoma"/>
              <a:cs typeface="Tahoma"/>
            </a:endParaRPr>
          </a:p>
          <a:p>
            <a:pPr marL="318135" marR="3810" indent="-137160">
              <a:lnSpc>
                <a:spcPts val="2265"/>
              </a:lnSpc>
              <a:spcBef>
                <a:spcPts val="4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318135" algn="l"/>
                <a:tab pos="1260158" algn="l"/>
                <a:tab pos="1576388" algn="l"/>
                <a:tab pos="2027396" algn="l"/>
              </a:tabLst>
            </a:pPr>
            <a:r>
              <a:rPr sz="2100" spc="-4" dirty="0">
                <a:latin typeface="Tahoma"/>
                <a:cs typeface="Tahoma"/>
              </a:rPr>
              <a:t>It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occurs in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	minority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patients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taking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the</a:t>
            </a:r>
            <a:r>
              <a:rPr sz="2100" spc="-4" dirty="0">
                <a:latin typeface="Tahoma"/>
                <a:cs typeface="Tahoma"/>
              </a:rPr>
              <a:t> drug,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no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clinical	manifestations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hypersensitivity</a:t>
            </a:r>
            <a:r>
              <a:rPr sz="2100" spc="3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are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noted.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INH </a:t>
            </a:r>
            <a:r>
              <a:rPr sz="2100" spc="-4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toxicity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is	</a:t>
            </a:r>
            <a:r>
              <a:rPr sz="2100" spc="-8" dirty="0">
                <a:latin typeface="Tahoma"/>
                <a:cs typeface="Tahoma"/>
              </a:rPr>
              <a:t>considered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to</a:t>
            </a:r>
            <a:r>
              <a:rPr sz="2100" spc="-8" dirty="0">
                <a:latin typeface="Tahoma"/>
                <a:cs typeface="Tahoma"/>
              </a:rPr>
              <a:t> fall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into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this class.</a:t>
            </a:r>
            <a:endParaRPr sz="2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05100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32728" y="1082421"/>
            <a:ext cx="1828800" cy="837724"/>
            <a:chOff x="7776971" y="300227"/>
            <a:chExt cx="2438400" cy="1116965"/>
          </a:xfrm>
        </p:grpSpPr>
        <p:sp>
          <p:nvSpPr>
            <p:cNvPr id="3" name="object 3"/>
            <p:cNvSpPr/>
            <p:nvPr/>
          </p:nvSpPr>
          <p:spPr>
            <a:xfrm>
              <a:off x="7789163" y="310895"/>
              <a:ext cx="2412365" cy="1092835"/>
            </a:xfrm>
            <a:custGeom>
              <a:avLst/>
              <a:gdLst/>
              <a:ahLst/>
              <a:cxnLst/>
              <a:rect l="l" t="t" r="r" b="b"/>
              <a:pathLst>
                <a:path w="2412365" h="1092835">
                  <a:moveTo>
                    <a:pt x="2411983" y="0"/>
                  </a:moveTo>
                  <a:lnTo>
                    <a:pt x="0" y="0"/>
                  </a:lnTo>
                  <a:lnTo>
                    <a:pt x="0" y="1092327"/>
                  </a:lnTo>
                  <a:lnTo>
                    <a:pt x="2411983" y="1092327"/>
                  </a:lnTo>
                  <a:lnTo>
                    <a:pt x="2411983" y="0"/>
                  </a:lnTo>
                  <a:close/>
                </a:path>
              </a:pathLst>
            </a:custGeom>
            <a:solidFill>
              <a:srgbClr val="A6B72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7789925" y="313181"/>
              <a:ext cx="2412365" cy="1090930"/>
            </a:xfrm>
            <a:custGeom>
              <a:avLst/>
              <a:gdLst/>
              <a:ahLst/>
              <a:cxnLst/>
              <a:rect l="l" t="t" r="r" b="b"/>
              <a:pathLst>
                <a:path w="2412365" h="1090930">
                  <a:moveTo>
                    <a:pt x="0" y="1090803"/>
                  </a:moveTo>
                  <a:lnTo>
                    <a:pt x="2411983" y="1090803"/>
                  </a:lnTo>
                  <a:lnTo>
                    <a:pt x="2411983" y="0"/>
                  </a:lnTo>
                  <a:lnTo>
                    <a:pt x="0" y="0"/>
                  </a:lnTo>
                  <a:lnTo>
                    <a:pt x="0" y="1090803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841873" y="1090421"/>
            <a:ext cx="1809274" cy="404437"/>
          </a:xfrm>
          <a:prstGeom prst="rect">
            <a:avLst/>
          </a:prstGeom>
        </p:spPr>
        <p:txBody>
          <a:bodyPr vert="horz" wrap="square" lIns="0" tIns="137636" rIns="0" bIns="0" rtlCol="0">
            <a:spAutoFit/>
          </a:bodyPr>
          <a:lstStyle/>
          <a:p>
            <a:pPr marL="539591">
              <a:spcBef>
                <a:spcPts val="1084"/>
              </a:spcBef>
            </a:pPr>
            <a:r>
              <a:rPr sz="1725" b="1" dirty="0">
                <a:solidFill>
                  <a:srgbClr val="FFFFFF"/>
                </a:solidFill>
                <a:latin typeface="Arial"/>
                <a:cs typeface="Arial"/>
              </a:rPr>
              <a:t>FEVER</a:t>
            </a:r>
            <a:endParaRPr sz="1725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41189" y="1082421"/>
            <a:ext cx="829628" cy="837724"/>
            <a:chOff x="6588252" y="300227"/>
            <a:chExt cx="1106170" cy="111696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1968" y="312419"/>
              <a:ext cx="1077468" cy="109118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01206" y="313181"/>
              <a:ext cx="1080135" cy="1090930"/>
            </a:xfrm>
            <a:custGeom>
              <a:avLst/>
              <a:gdLst/>
              <a:ahLst/>
              <a:cxnLst/>
              <a:rect l="l" t="t" r="r" b="b"/>
              <a:pathLst>
                <a:path w="1080134" h="1090930">
                  <a:moveTo>
                    <a:pt x="0" y="1090803"/>
                  </a:moveTo>
                  <a:lnTo>
                    <a:pt x="1080007" y="1090803"/>
                  </a:lnTo>
                  <a:lnTo>
                    <a:pt x="1080007" y="0"/>
                  </a:lnTo>
                  <a:lnTo>
                    <a:pt x="0" y="0"/>
                  </a:lnTo>
                  <a:lnTo>
                    <a:pt x="0" y="109080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941189" y="2035683"/>
            <a:ext cx="1829753" cy="837724"/>
            <a:chOff x="6588252" y="1571244"/>
            <a:chExt cx="2439670" cy="1116965"/>
          </a:xfrm>
        </p:grpSpPr>
        <p:sp>
          <p:nvSpPr>
            <p:cNvPr id="10" name="object 10"/>
            <p:cNvSpPr/>
            <p:nvPr/>
          </p:nvSpPr>
          <p:spPr>
            <a:xfrm>
              <a:off x="6601206" y="1584198"/>
              <a:ext cx="2413635" cy="1090930"/>
            </a:xfrm>
            <a:custGeom>
              <a:avLst/>
              <a:gdLst/>
              <a:ahLst/>
              <a:cxnLst/>
              <a:rect l="l" t="t" r="r" b="b"/>
              <a:pathLst>
                <a:path w="2413634" h="1090930">
                  <a:moveTo>
                    <a:pt x="2413507" y="0"/>
                  </a:moveTo>
                  <a:lnTo>
                    <a:pt x="0" y="0"/>
                  </a:lnTo>
                  <a:lnTo>
                    <a:pt x="0" y="1090802"/>
                  </a:lnTo>
                  <a:lnTo>
                    <a:pt x="2413507" y="1090802"/>
                  </a:lnTo>
                  <a:lnTo>
                    <a:pt x="2413507" y="0"/>
                  </a:lnTo>
                  <a:close/>
                </a:path>
              </a:pathLst>
            </a:custGeom>
            <a:solidFill>
              <a:srgbClr val="A6B72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601206" y="1584198"/>
              <a:ext cx="2413635" cy="1090930"/>
            </a:xfrm>
            <a:custGeom>
              <a:avLst/>
              <a:gdLst/>
              <a:ahLst/>
              <a:cxnLst/>
              <a:rect l="l" t="t" r="r" b="b"/>
              <a:pathLst>
                <a:path w="2413634" h="1090930">
                  <a:moveTo>
                    <a:pt x="0" y="1090802"/>
                  </a:moveTo>
                  <a:lnTo>
                    <a:pt x="2413507" y="1090802"/>
                  </a:lnTo>
                  <a:lnTo>
                    <a:pt x="2413507" y="0"/>
                  </a:lnTo>
                  <a:lnTo>
                    <a:pt x="0" y="0"/>
                  </a:lnTo>
                  <a:lnTo>
                    <a:pt x="0" y="109080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600444" y="1609344"/>
              <a:ext cx="2414270" cy="981710"/>
            </a:xfrm>
            <a:custGeom>
              <a:avLst/>
              <a:gdLst/>
              <a:ahLst/>
              <a:cxnLst/>
              <a:rect l="l" t="t" r="r" b="b"/>
              <a:pathLst>
                <a:path w="2414270" h="981710">
                  <a:moveTo>
                    <a:pt x="2414016" y="0"/>
                  </a:moveTo>
                  <a:lnTo>
                    <a:pt x="0" y="0"/>
                  </a:lnTo>
                  <a:lnTo>
                    <a:pt x="0" y="981455"/>
                  </a:lnTo>
                  <a:lnTo>
                    <a:pt x="2414016" y="981455"/>
                  </a:lnTo>
                  <a:lnTo>
                    <a:pt x="2414016" y="0"/>
                  </a:lnTo>
                  <a:close/>
                </a:path>
              </a:pathLst>
            </a:custGeom>
            <a:solidFill>
              <a:srgbClr val="A6B72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950332" y="2045398"/>
            <a:ext cx="1810703" cy="753091"/>
          </a:xfrm>
          <a:prstGeom prst="rect">
            <a:avLst/>
          </a:prstGeom>
        </p:spPr>
        <p:txBody>
          <a:bodyPr vert="horz" wrap="square" lIns="0" tIns="60008" rIns="0" bIns="0" rtlCol="0">
            <a:spAutoFit/>
          </a:bodyPr>
          <a:lstStyle/>
          <a:p>
            <a:pPr marL="212408" marR="201930" indent="6191" algn="ctr">
              <a:lnSpc>
                <a:spcPts val="1785"/>
              </a:lnSpc>
              <a:spcBef>
                <a:spcPts val="472"/>
              </a:spcBef>
            </a:pPr>
            <a:r>
              <a:rPr sz="1725" b="1" spc="-56" dirty="0">
                <a:solidFill>
                  <a:srgbClr val="FFFFFF"/>
                </a:solidFill>
                <a:latin typeface="Arial"/>
                <a:cs typeface="Arial"/>
              </a:rPr>
              <a:t>FATIGUE, </a:t>
            </a:r>
            <a:r>
              <a:rPr sz="1725" b="1" spc="-5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25" b="1" spc="-45" dirty="0">
                <a:solidFill>
                  <a:srgbClr val="FFFFFF"/>
                </a:solidFill>
                <a:latin typeface="Arial"/>
                <a:cs typeface="Arial"/>
              </a:rPr>
              <a:t>LETHARGY, </a:t>
            </a:r>
            <a:r>
              <a:rPr sz="1725" b="1" spc="-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25" b="1" dirty="0">
                <a:solidFill>
                  <a:srgbClr val="FFFFFF"/>
                </a:solidFill>
                <a:latin typeface="Arial"/>
                <a:cs typeface="Arial"/>
              </a:rPr>
              <a:t>IRR</a:t>
            </a:r>
            <a:r>
              <a:rPr sz="1725" b="1" spc="-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725" b="1" spc="-266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725" b="1" dirty="0">
                <a:solidFill>
                  <a:srgbClr val="FFFFFF"/>
                </a:solidFill>
                <a:latin typeface="Arial"/>
                <a:cs typeface="Arial"/>
              </a:rPr>
              <a:t>AB</a:t>
            </a:r>
            <a:r>
              <a:rPr sz="1725" b="1" spc="-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725" b="1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725" b="1" spc="-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725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725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725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831710" y="2035683"/>
            <a:ext cx="829628" cy="837724"/>
            <a:chOff x="9108947" y="1571244"/>
            <a:chExt cx="1106170" cy="111696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1139" y="1583436"/>
              <a:ext cx="1080516" cy="109118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21901" y="1584198"/>
              <a:ext cx="1080770" cy="1090930"/>
            </a:xfrm>
            <a:custGeom>
              <a:avLst/>
              <a:gdLst/>
              <a:ahLst/>
              <a:cxnLst/>
              <a:rect l="l" t="t" r="r" b="b"/>
              <a:pathLst>
                <a:path w="1080770" h="1090930">
                  <a:moveTo>
                    <a:pt x="0" y="1090802"/>
                  </a:moveTo>
                  <a:lnTo>
                    <a:pt x="1080261" y="1090802"/>
                  </a:lnTo>
                  <a:lnTo>
                    <a:pt x="1080261" y="0"/>
                  </a:lnTo>
                  <a:lnTo>
                    <a:pt x="0" y="0"/>
                  </a:lnTo>
                  <a:lnTo>
                    <a:pt x="0" y="109080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832728" y="2988945"/>
            <a:ext cx="1828800" cy="837724"/>
            <a:chOff x="7776971" y="2842260"/>
            <a:chExt cx="2438400" cy="1116965"/>
          </a:xfrm>
        </p:grpSpPr>
        <p:sp>
          <p:nvSpPr>
            <p:cNvPr id="18" name="object 18"/>
            <p:cNvSpPr/>
            <p:nvPr/>
          </p:nvSpPr>
          <p:spPr>
            <a:xfrm>
              <a:off x="7789163" y="2854452"/>
              <a:ext cx="2412365" cy="1090930"/>
            </a:xfrm>
            <a:custGeom>
              <a:avLst/>
              <a:gdLst/>
              <a:ahLst/>
              <a:cxnLst/>
              <a:rect l="l" t="t" r="r" b="b"/>
              <a:pathLst>
                <a:path w="2412365" h="1090929">
                  <a:moveTo>
                    <a:pt x="2411983" y="0"/>
                  </a:moveTo>
                  <a:lnTo>
                    <a:pt x="0" y="0"/>
                  </a:lnTo>
                  <a:lnTo>
                    <a:pt x="0" y="1090803"/>
                  </a:lnTo>
                  <a:lnTo>
                    <a:pt x="2411983" y="1090803"/>
                  </a:lnTo>
                  <a:lnTo>
                    <a:pt x="2411983" y="0"/>
                  </a:lnTo>
                  <a:close/>
                </a:path>
              </a:pathLst>
            </a:custGeom>
            <a:solidFill>
              <a:srgbClr val="A6B72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789925" y="2855214"/>
              <a:ext cx="2412365" cy="1090930"/>
            </a:xfrm>
            <a:custGeom>
              <a:avLst/>
              <a:gdLst/>
              <a:ahLst/>
              <a:cxnLst/>
              <a:rect l="l" t="t" r="r" b="b"/>
              <a:pathLst>
                <a:path w="2412365" h="1090929">
                  <a:moveTo>
                    <a:pt x="0" y="1090803"/>
                  </a:moveTo>
                  <a:lnTo>
                    <a:pt x="2411983" y="1090803"/>
                  </a:lnTo>
                  <a:lnTo>
                    <a:pt x="2411983" y="0"/>
                  </a:lnTo>
                  <a:lnTo>
                    <a:pt x="0" y="0"/>
                  </a:lnTo>
                  <a:lnTo>
                    <a:pt x="0" y="109080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841873" y="2998089"/>
            <a:ext cx="1809274" cy="529536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>
              <a:spcBef>
                <a:spcPts val="34"/>
              </a:spcBef>
            </a:pPr>
            <a:endParaRPr sz="1688">
              <a:latin typeface="Times New Roman"/>
              <a:cs typeface="Times New Roman"/>
            </a:endParaRPr>
          </a:p>
          <a:p>
            <a:pPr marL="392906"/>
            <a:r>
              <a:rPr sz="1725" b="1" dirty="0">
                <a:solidFill>
                  <a:srgbClr val="FFFFFF"/>
                </a:solidFill>
                <a:latin typeface="Arial"/>
                <a:cs typeface="Arial"/>
              </a:rPr>
              <a:t>PRURITIS</a:t>
            </a:r>
            <a:endParaRPr sz="1725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941189" y="2988945"/>
            <a:ext cx="829628" cy="837724"/>
            <a:chOff x="6588252" y="2842260"/>
            <a:chExt cx="1106170" cy="111696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01968" y="2852928"/>
              <a:ext cx="1077468" cy="109118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601206" y="2855214"/>
              <a:ext cx="1080135" cy="1090930"/>
            </a:xfrm>
            <a:custGeom>
              <a:avLst/>
              <a:gdLst/>
              <a:ahLst/>
              <a:cxnLst/>
              <a:rect l="l" t="t" r="r" b="b"/>
              <a:pathLst>
                <a:path w="1080134" h="1090929">
                  <a:moveTo>
                    <a:pt x="0" y="1090803"/>
                  </a:moveTo>
                  <a:lnTo>
                    <a:pt x="1080007" y="1090803"/>
                  </a:lnTo>
                  <a:lnTo>
                    <a:pt x="1080007" y="0"/>
                  </a:lnTo>
                  <a:lnTo>
                    <a:pt x="0" y="0"/>
                  </a:lnTo>
                  <a:lnTo>
                    <a:pt x="0" y="109080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941189" y="3942207"/>
            <a:ext cx="1829753" cy="837724"/>
            <a:chOff x="6588252" y="4113276"/>
            <a:chExt cx="2439670" cy="1116965"/>
          </a:xfrm>
        </p:grpSpPr>
        <p:sp>
          <p:nvSpPr>
            <p:cNvPr id="25" name="object 25"/>
            <p:cNvSpPr/>
            <p:nvPr/>
          </p:nvSpPr>
          <p:spPr>
            <a:xfrm>
              <a:off x="6600444" y="4125468"/>
              <a:ext cx="2413635" cy="1090930"/>
            </a:xfrm>
            <a:custGeom>
              <a:avLst/>
              <a:gdLst/>
              <a:ahLst/>
              <a:cxnLst/>
              <a:rect l="l" t="t" r="r" b="b"/>
              <a:pathLst>
                <a:path w="2413634" h="1090929">
                  <a:moveTo>
                    <a:pt x="2413507" y="0"/>
                  </a:moveTo>
                  <a:lnTo>
                    <a:pt x="0" y="0"/>
                  </a:lnTo>
                  <a:lnTo>
                    <a:pt x="0" y="1090803"/>
                  </a:lnTo>
                  <a:lnTo>
                    <a:pt x="2413507" y="1090803"/>
                  </a:lnTo>
                  <a:lnTo>
                    <a:pt x="2413507" y="0"/>
                  </a:lnTo>
                  <a:close/>
                </a:path>
              </a:pathLst>
            </a:custGeom>
            <a:solidFill>
              <a:srgbClr val="A6B72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601206" y="4126230"/>
              <a:ext cx="2413635" cy="1090930"/>
            </a:xfrm>
            <a:custGeom>
              <a:avLst/>
              <a:gdLst/>
              <a:ahLst/>
              <a:cxnLst/>
              <a:rect l="l" t="t" r="r" b="b"/>
              <a:pathLst>
                <a:path w="2413634" h="1090929">
                  <a:moveTo>
                    <a:pt x="0" y="1090803"/>
                  </a:moveTo>
                  <a:lnTo>
                    <a:pt x="2413507" y="1090803"/>
                  </a:lnTo>
                  <a:lnTo>
                    <a:pt x="2413507" y="0"/>
                  </a:lnTo>
                  <a:lnTo>
                    <a:pt x="0" y="0"/>
                  </a:lnTo>
                  <a:lnTo>
                    <a:pt x="0" y="109080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950333" y="3951350"/>
            <a:ext cx="1810226" cy="62966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R="17145" algn="ctr">
              <a:lnSpc>
                <a:spcPts val="1935"/>
              </a:lnSpc>
              <a:spcBef>
                <a:spcPts val="1110"/>
              </a:spcBef>
            </a:pPr>
            <a:r>
              <a:rPr sz="1725" b="1" spc="-45" dirty="0">
                <a:solidFill>
                  <a:srgbClr val="FFFFFF"/>
                </a:solidFill>
                <a:latin typeface="Arial"/>
                <a:cs typeface="Arial"/>
              </a:rPr>
              <a:t>MYALGIA,</a:t>
            </a:r>
            <a:endParaRPr sz="1725">
              <a:latin typeface="Arial"/>
              <a:cs typeface="Arial"/>
            </a:endParaRPr>
          </a:p>
          <a:p>
            <a:pPr algn="ctr">
              <a:lnSpc>
                <a:spcPts val="1935"/>
              </a:lnSpc>
            </a:pPr>
            <a:r>
              <a:rPr sz="1725" b="1" dirty="0">
                <a:solidFill>
                  <a:srgbClr val="FFFFFF"/>
                </a:solidFill>
                <a:latin typeface="Arial"/>
                <a:cs typeface="Arial"/>
              </a:rPr>
              <a:t>ARTHRALGIA</a:t>
            </a:r>
            <a:endParaRPr sz="1725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831710" y="3942207"/>
            <a:ext cx="829628" cy="837724"/>
            <a:chOff x="9108947" y="4113276"/>
            <a:chExt cx="1106170" cy="1116965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21139" y="4123944"/>
              <a:ext cx="1080516" cy="109118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121901" y="4126230"/>
              <a:ext cx="1080770" cy="1090930"/>
            </a:xfrm>
            <a:custGeom>
              <a:avLst/>
              <a:gdLst/>
              <a:ahLst/>
              <a:cxnLst/>
              <a:rect l="l" t="t" r="r" b="b"/>
              <a:pathLst>
                <a:path w="1080770" h="1090929">
                  <a:moveTo>
                    <a:pt x="0" y="1090803"/>
                  </a:moveTo>
                  <a:lnTo>
                    <a:pt x="1080261" y="1090803"/>
                  </a:lnTo>
                  <a:lnTo>
                    <a:pt x="1080261" y="0"/>
                  </a:lnTo>
                  <a:lnTo>
                    <a:pt x="0" y="0"/>
                  </a:lnTo>
                  <a:lnTo>
                    <a:pt x="0" y="109080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5832728" y="4895469"/>
            <a:ext cx="1828800" cy="837724"/>
            <a:chOff x="7776971" y="5384291"/>
            <a:chExt cx="2438400" cy="1116965"/>
          </a:xfrm>
        </p:grpSpPr>
        <p:sp>
          <p:nvSpPr>
            <p:cNvPr id="32" name="object 32"/>
            <p:cNvSpPr/>
            <p:nvPr/>
          </p:nvSpPr>
          <p:spPr>
            <a:xfrm>
              <a:off x="7789163" y="5396483"/>
              <a:ext cx="2412365" cy="1090930"/>
            </a:xfrm>
            <a:custGeom>
              <a:avLst/>
              <a:gdLst/>
              <a:ahLst/>
              <a:cxnLst/>
              <a:rect l="l" t="t" r="r" b="b"/>
              <a:pathLst>
                <a:path w="2412365" h="1090929">
                  <a:moveTo>
                    <a:pt x="2411983" y="0"/>
                  </a:moveTo>
                  <a:lnTo>
                    <a:pt x="0" y="0"/>
                  </a:lnTo>
                  <a:lnTo>
                    <a:pt x="0" y="1090802"/>
                  </a:lnTo>
                  <a:lnTo>
                    <a:pt x="2411983" y="1090802"/>
                  </a:lnTo>
                  <a:lnTo>
                    <a:pt x="2411983" y="0"/>
                  </a:lnTo>
                  <a:close/>
                </a:path>
              </a:pathLst>
            </a:custGeom>
            <a:solidFill>
              <a:srgbClr val="A6B72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3" name="object 33"/>
            <p:cNvSpPr/>
            <p:nvPr/>
          </p:nvSpPr>
          <p:spPr>
            <a:xfrm>
              <a:off x="7789925" y="5397245"/>
              <a:ext cx="2412365" cy="1090930"/>
            </a:xfrm>
            <a:custGeom>
              <a:avLst/>
              <a:gdLst/>
              <a:ahLst/>
              <a:cxnLst/>
              <a:rect l="l" t="t" r="r" b="b"/>
              <a:pathLst>
                <a:path w="2412365" h="1090929">
                  <a:moveTo>
                    <a:pt x="0" y="1090802"/>
                  </a:moveTo>
                  <a:lnTo>
                    <a:pt x="2411983" y="1090802"/>
                  </a:lnTo>
                  <a:lnTo>
                    <a:pt x="2411983" y="0"/>
                  </a:lnTo>
                  <a:lnTo>
                    <a:pt x="0" y="0"/>
                  </a:lnTo>
                  <a:lnTo>
                    <a:pt x="0" y="109080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841873" y="4904613"/>
            <a:ext cx="1809274" cy="530018"/>
          </a:xfrm>
          <a:prstGeom prst="rect">
            <a:avLst/>
          </a:prstGeom>
        </p:spPr>
        <p:txBody>
          <a:bodyPr vert="horz" wrap="square" lIns="0" tIns="4763" rIns="0" bIns="0" rtlCol="0">
            <a:spAutoFit/>
          </a:bodyPr>
          <a:lstStyle/>
          <a:p>
            <a:pPr>
              <a:spcBef>
                <a:spcPts val="38"/>
              </a:spcBef>
            </a:pPr>
            <a:endParaRPr sz="1688">
              <a:latin typeface="Times New Roman"/>
              <a:cs typeface="Times New Roman"/>
            </a:endParaRPr>
          </a:p>
          <a:p>
            <a:pPr marL="325755"/>
            <a:r>
              <a:rPr sz="1725" b="1" dirty="0">
                <a:solidFill>
                  <a:srgbClr val="FFFFFF"/>
                </a:solidFill>
                <a:latin typeface="Arial"/>
                <a:cs typeface="Arial"/>
              </a:rPr>
              <a:t>ANOREXIA</a:t>
            </a:r>
            <a:endParaRPr sz="1725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941189" y="4895469"/>
            <a:ext cx="829628" cy="837724"/>
            <a:chOff x="6588252" y="5384291"/>
            <a:chExt cx="1106170" cy="1116965"/>
          </a:xfrm>
        </p:grpSpPr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1968" y="5394959"/>
              <a:ext cx="1077468" cy="109118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601206" y="5397245"/>
              <a:ext cx="1080135" cy="1090930"/>
            </a:xfrm>
            <a:custGeom>
              <a:avLst/>
              <a:gdLst/>
              <a:ahLst/>
              <a:cxnLst/>
              <a:rect l="l" t="t" r="r" b="b"/>
              <a:pathLst>
                <a:path w="1080134" h="1090929">
                  <a:moveTo>
                    <a:pt x="0" y="1090802"/>
                  </a:moveTo>
                  <a:lnTo>
                    <a:pt x="1080007" y="1090802"/>
                  </a:lnTo>
                  <a:lnTo>
                    <a:pt x="1080007" y="0"/>
                  </a:lnTo>
                  <a:lnTo>
                    <a:pt x="0" y="0"/>
                  </a:lnTo>
                  <a:lnTo>
                    <a:pt x="0" y="109080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255138" y="1155573"/>
            <a:ext cx="2186940" cy="683842"/>
          </a:xfrm>
          <a:prstGeom prst="rect">
            <a:avLst/>
          </a:prstGeom>
          <a:solidFill>
            <a:srgbClr val="A6B727"/>
          </a:solidFill>
        </p:spPr>
        <p:txBody>
          <a:bodyPr vert="horz" wrap="square" lIns="0" tIns="2858" rIns="0" bIns="0" rtlCol="0">
            <a:spAutoFit/>
          </a:bodyPr>
          <a:lstStyle/>
          <a:p>
            <a:pPr>
              <a:spcBef>
                <a:spcPts val="23"/>
              </a:spcBef>
            </a:pPr>
            <a:endParaRPr sz="2625">
              <a:latin typeface="Times New Roman"/>
              <a:cs typeface="Times New Roman"/>
            </a:endParaRPr>
          </a:p>
          <a:p>
            <a:pPr marL="448628"/>
            <a:r>
              <a:rPr b="1" spc="-8" dirty="0">
                <a:solidFill>
                  <a:srgbClr val="FFFFFF"/>
                </a:solidFill>
                <a:latin typeface="Tahoma"/>
                <a:cs typeface="Tahoma"/>
              </a:rPr>
              <a:t>JAUNDICE</a:t>
            </a:r>
            <a:endParaRPr>
              <a:latin typeface="Tahoma"/>
              <a:cs typeface="Tahoma"/>
            </a:endParaRPr>
          </a:p>
        </p:txBody>
      </p:sp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5295" y="1159002"/>
            <a:ext cx="1020699" cy="1029843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225296" y="2264284"/>
            <a:ext cx="2179796" cy="823880"/>
          </a:xfrm>
          <a:prstGeom prst="rect">
            <a:avLst/>
          </a:prstGeom>
          <a:solidFill>
            <a:srgbClr val="A6B727"/>
          </a:solidFill>
        </p:spPr>
        <p:txBody>
          <a:bodyPr vert="horz" wrap="square" lIns="0" tIns="75248" rIns="0" bIns="0" rtlCol="0">
            <a:spAutoFit/>
          </a:bodyPr>
          <a:lstStyle/>
          <a:p>
            <a:pPr marL="465296" marR="436721" indent="93345">
              <a:lnSpc>
                <a:spcPct val="120000"/>
              </a:lnSpc>
              <a:spcBef>
                <a:spcPts val="593"/>
              </a:spcBef>
            </a:pPr>
            <a:r>
              <a:rPr sz="2025" b="1" spc="-4" dirty="0">
                <a:solidFill>
                  <a:srgbClr val="FFFFFF"/>
                </a:solidFill>
                <a:latin typeface="Arial"/>
                <a:cs typeface="Arial"/>
              </a:rPr>
              <a:t>NAUSEA </a:t>
            </a:r>
            <a:r>
              <a:rPr sz="2025" b="1" dirty="0">
                <a:solidFill>
                  <a:srgbClr val="FFFFFF"/>
                </a:solidFill>
                <a:latin typeface="Arial"/>
                <a:cs typeface="Arial"/>
              </a:rPr>
              <a:t> VO</a:t>
            </a:r>
            <a:r>
              <a:rPr sz="2025" b="1" spc="-1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25" b="1" dirty="0">
                <a:solidFill>
                  <a:srgbClr val="FFFFFF"/>
                </a:solidFill>
                <a:latin typeface="Arial"/>
                <a:cs typeface="Arial"/>
              </a:rPr>
              <a:t>ITING</a:t>
            </a:r>
            <a:endParaRPr sz="2025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17569" y="2264283"/>
            <a:ext cx="1020699" cy="1030986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2258568" y="3370708"/>
            <a:ext cx="2179796" cy="821443"/>
          </a:xfrm>
          <a:prstGeom prst="rect">
            <a:avLst/>
          </a:prstGeom>
          <a:solidFill>
            <a:srgbClr val="A6B72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38">
              <a:latin typeface="Times New Roman"/>
              <a:cs typeface="Times New Roman"/>
            </a:endParaRPr>
          </a:p>
          <a:p>
            <a:pPr marL="804386" marR="287655" indent="-484823">
              <a:lnSpc>
                <a:spcPts val="2100"/>
              </a:lnSpc>
            </a:pPr>
            <a:r>
              <a:rPr sz="2025" b="1" spc="-1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25" b="1" spc="-26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025" b="1" spc="-1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025" b="1" spc="-8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25" b="1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25" b="1" spc="-4" dirty="0">
                <a:solidFill>
                  <a:srgbClr val="FFFFFF"/>
                </a:solidFill>
                <a:latin typeface="Arial"/>
                <a:cs typeface="Arial"/>
              </a:rPr>
              <a:t>INAL  </a:t>
            </a:r>
            <a:r>
              <a:rPr sz="2025" b="1" spc="-75" dirty="0">
                <a:solidFill>
                  <a:srgbClr val="FFFFFF"/>
                </a:solidFill>
                <a:latin typeface="Arial"/>
                <a:cs typeface="Arial"/>
              </a:rPr>
              <a:t>PAIN</a:t>
            </a:r>
            <a:endParaRPr sz="2025">
              <a:latin typeface="Arial"/>
              <a:cs typeface="Arial"/>
            </a:endParaRPr>
          </a:p>
        </p:txBody>
      </p:sp>
      <p:pic>
        <p:nvPicPr>
          <p:cNvPr id="43" name="object 4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25295" y="3370707"/>
            <a:ext cx="1020699" cy="1029843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1173860" y="4475989"/>
            <a:ext cx="2280285" cy="1031081"/>
          </a:xfrm>
          <a:custGeom>
            <a:avLst/>
            <a:gdLst/>
            <a:ahLst/>
            <a:cxnLst/>
            <a:rect l="l" t="t" r="r" b="b"/>
            <a:pathLst>
              <a:path w="3040379" h="1374775">
                <a:moveTo>
                  <a:pt x="3040379" y="0"/>
                </a:moveTo>
                <a:lnTo>
                  <a:pt x="0" y="0"/>
                </a:lnTo>
                <a:lnTo>
                  <a:pt x="0" y="1374647"/>
                </a:lnTo>
                <a:lnTo>
                  <a:pt x="3040379" y="1374647"/>
                </a:lnTo>
                <a:lnTo>
                  <a:pt x="3040379" y="0"/>
                </a:lnTo>
                <a:close/>
              </a:path>
            </a:pathLst>
          </a:custGeom>
          <a:solidFill>
            <a:srgbClr val="A6B72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 txBox="1"/>
          <p:nvPr/>
        </p:nvSpPr>
        <p:spPr>
          <a:xfrm>
            <a:off x="1173860" y="4475988"/>
            <a:ext cx="2280285" cy="822406"/>
          </a:xfrm>
          <a:prstGeom prst="rect">
            <a:avLst/>
          </a:prstGeom>
        </p:spPr>
        <p:txBody>
          <a:bodyPr vert="horz" wrap="square" lIns="0" tIns="953" rIns="0" bIns="0" rtlCol="0">
            <a:spAutoFit/>
          </a:bodyPr>
          <a:lstStyle/>
          <a:p>
            <a:pPr>
              <a:spcBef>
                <a:spcPts val="8"/>
              </a:spcBef>
            </a:pPr>
            <a:endParaRPr sz="1838">
              <a:latin typeface="Times New Roman"/>
              <a:cs typeface="Times New Roman"/>
            </a:endParaRPr>
          </a:p>
          <a:p>
            <a:pPr marL="200978" marR="212408" indent="178118">
              <a:lnSpc>
                <a:spcPts val="2100"/>
              </a:lnSpc>
            </a:pPr>
            <a:r>
              <a:rPr sz="2025" b="1" spc="-4" dirty="0">
                <a:solidFill>
                  <a:srgbClr val="FFFFFF"/>
                </a:solidFill>
                <a:latin typeface="Arial"/>
                <a:cs typeface="Arial"/>
              </a:rPr>
              <a:t>DIARRHOEA </a:t>
            </a:r>
            <a:r>
              <a:rPr sz="2025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25" b="1" spc="-1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025" b="1" spc="-8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25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25" b="1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2025" b="1" spc="-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25" b="1" spc="-319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025" b="1" spc="-326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25" b="1" spc="-4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endParaRPr sz="2025">
              <a:latin typeface="Arial"/>
              <a:cs typeface="Arial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17569" y="4475989"/>
            <a:ext cx="1020699" cy="103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9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1045" y="1138428"/>
            <a:ext cx="79058" cy="79058"/>
            <a:chOff x="2014727" y="374904"/>
            <a:chExt cx="105410" cy="1054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4727" y="374904"/>
              <a:ext cx="105156" cy="1051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043683" y="409962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62350" y="0"/>
                  </a:moveTo>
                  <a:lnTo>
                    <a:pt x="0" y="0"/>
                  </a:lnTo>
                  <a:lnTo>
                    <a:pt x="0" y="62350"/>
                  </a:lnTo>
                  <a:lnTo>
                    <a:pt x="62350" y="62350"/>
                  </a:lnTo>
                  <a:lnTo>
                    <a:pt x="62350" y="0"/>
                  </a:lnTo>
                  <a:close/>
                </a:path>
              </a:pathLst>
            </a:custGeom>
            <a:solidFill>
              <a:srgbClr val="FF5C9C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2043683" y="409962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5">
                  <a:moveTo>
                    <a:pt x="0" y="62350"/>
                  </a:moveTo>
                  <a:lnTo>
                    <a:pt x="62350" y="62350"/>
                  </a:lnTo>
                  <a:lnTo>
                    <a:pt x="62350" y="0"/>
                  </a:lnTo>
                  <a:lnTo>
                    <a:pt x="0" y="0"/>
                  </a:lnTo>
                  <a:lnTo>
                    <a:pt x="0" y="62350"/>
                  </a:lnTo>
                  <a:close/>
                </a:path>
              </a:pathLst>
            </a:custGeom>
            <a:ln w="6096">
              <a:solidFill>
                <a:srgbClr val="AD215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706577" y="965834"/>
            <a:ext cx="4117181" cy="803910"/>
            <a:chOff x="3608768" y="144779"/>
            <a:chExt cx="5489575" cy="1071880"/>
          </a:xfrm>
        </p:grpSpPr>
        <p:sp>
          <p:nvSpPr>
            <p:cNvPr id="7" name="object 7"/>
            <p:cNvSpPr/>
            <p:nvPr/>
          </p:nvSpPr>
          <p:spPr>
            <a:xfrm>
              <a:off x="3621023" y="144779"/>
              <a:ext cx="5463540" cy="1039494"/>
            </a:xfrm>
            <a:custGeom>
              <a:avLst/>
              <a:gdLst/>
              <a:ahLst/>
              <a:cxnLst/>
              <a:rect l="l" t="t" r="r" b="b"/>
              <a:pathLst>
                <a:path w="5463540" h="1039494">
                  <a:moveTo>
                    <a:pt x="5463540" y="0"/>
                  </a:moveTo>
                  <a:lnTo>
                    <a:pt x="519684" y="0"/>
                  </a:lnTo>
                  <a:lnTo>
                    <a:pt x="0" y="519684"/>
                  </a:lnTo>
                  <a:lnTo>
                    <a:pt x="519684" y="1039241"/>
                  </a:lnTo>
                  <a:lnTo>
                    <a:pt x="5463540" y="1039241"/>
                  </a:lnTo>
                  <a:lnTo>
                    <a:pt x="5463540" y="0"/>
                  </a:lnTo>
                  <a:close/>
                </a:path>
              </a:pathLst>
            </a:custGeom>
            <a:solidFill>
              <a:srgbClr val="A6B72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3621785" y="162305"/>
              <a:ext cx="5463540" cy="1040765"/>
            </a:xfrm>
            <a:custGeom>
              <a:avLst/>
              <a:gdLst/>
              <a:ahLst/>
              <a:cxnLst/>
              <a:rect l="l" t="t" r="r" b="b"/>
              <a:pathLst>
                <a:path w="5463540" h="1040765">
                  <a:moveTo>
                    <a:pt x="5463540" y="1040765"/>
                  </a:moveTo>
                  <a:lnTo>
                    <a:pt x="519684" y="1040765"/>
                  </a:lnTo>
                  <a:lnTo>
                    <a:pt x="0" y="520446"/>
                  </a:lnTo>
                  <a:lnTo>
                    <a:pt x="519684" y="0"/>
                  </a:lnTo>
                  <a:lnTo>
                    <a:pt x="5463540" y="0"/>
                  </a:lnTo>
                  <a:lnTo>
                    <a:pt x="5463540" y="1040765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46958" y="1068324"/>
            <a:ext cx="1324451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800" dirty="0">
                <a:solidFill>
                  <a:srgbClr val="FFFFFF"/>
                </a:solidFill>
              </a:rPr>
              <a:t>ANIC</a:t>
            </a:r>
            <a:r>
              <a:rPr sz="1800" spc="-8" dirty="0">
                <a:solidFill>
                  <a:srgbClr val="FFFFFF"/>
                </a:solidFill>
              </a:rPr>
              <a:t>T</a:t>
            </a:r>
            <a:r>
              <a:rPr sz="1800" spc="-4" dirty="0">
                <a:solidFill>
                  <a:srgbClr val="FFFFFF"/>
                </a:solidFill>
              </a:rPr>
              <a:t>ERIC  </a:t>
            </a:r>
            <a:r>
              <a:rPr sz="1800" spc="-26" dirty="0">
                <a:solidFill>
                  <a:srgbClr val="FFFFFF"/>
                </a:solidFill>
              </a:rPr>
              <a:t>HEPATITIS</a:t>
            </a:r>
            <a:endParaRPr sz="1800"/>
          </a:p>
        </p:txBody>
      </p:sp>
      <p:grpSp>
        <p:nvGrpSpPr>
          <p:cNvPr id="10" name="object 10"/>
          <p:cNvGrpSpPr/>
          <p:nvPr/>
        </p:nvGrpSpPr>
        <p:grpSpPr>
          <a:xfrm>
            <a:off x="2318004" y="965835"/>
            <a:ext cx="797719" cy="803434"/>
            <a:chOff x="3090672" y="144779"/>
            <a:chExt cx="1063625" cy="107124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2864" y="144779"/>
              <a:ext cx="1037843" cy="103936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103626" y="162305"/>
              <a:ext cx="1037590" cy="1040765"/>
            </a:xfrm>
            <a:custGeom>
              <a:avLst/>
              <a:gdLst/>
              <a:ahLst/>
              <a:cxnLst/>
              <a:rect l="l" t="t" r="r" b="b"/>
              <a:pathLst>
                <a:path w="1037589" h="1040765">
                  <a:moveTo>
                    <a:pt x="0" y="520446"/>
                  </a:moveTo>
                  <a:lnTo>
                    <a:pt x="2159" y="473075"/>
                  </a:lnTo>
                  <a:lnTo>
                    <a:pt x="8381" y="426847"/>
                  </a:lnTo>
                  <a:lnTo>
                    <a:pt x="18542" y="382016"/>
                  </a:lnTo>
                  <a:lnTo>
                    <a:pt x="32385" y="338836"/>
                  </a:lnTo>
                  <a:lnTo>
                    <a:pt x="49911" y="297307"/>
                  </a:lnTo>
                  <a:lnTo>
                    <a:pt x="70866" y="257683"/>
                  </a:lnTo>
                  <a:lnTo>
                    <a:pt x="94868" y="220218"/>
                  </a:lnTo>
                  <a:lnTo>
                    <a:pt x="121919" y="185166"/>
                  </a:lnTo>
                  <a:lnTo>
                    <a:pt x="151891" y="152400"/>
                  </a:lnTo>
                  <a:lnTo>
                    <a:pt x="184531" y="122427"/>
                  </a:lnTo>
                  <a:lnTo>
                    <a:pt x="219583" y="95250"/>
                  </a:lnTo>
                  <a:lnTo>
                    <a:pt x="256921" y="70993"/>
                  </a:lnTo>
                  <a:lnTo>
                    <a:pt x="296290" y="50165"/>
                  </a:lnTo>
                  <a:lnTo>
                    <a:pt x="337693" y="32512"/>
                  </a:lnTo>
                  <a:lnTo>
                    <a:pt x="380873" y="18542"/>
                  </a:lnTo>
                  <a:lnTo>
                    <a:pt x="425450" y="8382"/>
                  </a:lnTo>
                  <a:lnTo>
                    <a:pt x="471550" y="2159"/>
                  </a:lnTo>
                  <a:lnTo>
                    <a:pt x="518795" y="0"/>
                  </a:lnTo>
                  <a:lnTo>
                    <a:pt x="565912" y="2159"/>
                  </a:lnTo>
                  <a:lnTo>
                    <a:pt x="612013" y="8382"/>
                  </a:lnTo>
                  <a:lnTo>
                    <a:pt x="656589" y="18542"/>
                  </a:lnTo>
                  <a:lnTo>
                    <a:pt x="699770" y="32512"/>
                  </a:lnTo>
                  <a:lnTo>
                    <a:pt x="741172" y="50165"/>
                  </a:lnTo>
                  <a:lnTo>
                    <a:pt x="780541" y="70993"/>
                  </a:lnTo>
                  <a:lnTo>
                    <a:pt x="817879" y="95250"/>
                  </a:lnTo>
                  <a:lnTo>
                    <a:pt x="852932" y="122427"/>
                  </a:lnTo>
                  <a:lnTo>
                    <a:pt x="885571" y="152400"/>
                  </a:lnTo>
                  <a:lnTo>
                    <a:pt x="915415" y="185166"/>
                  </a:lnTo>
                  <a:lnTo>
                    <a:pt x="942594" y="220218"/>
                  </a:lnTo>
                  <a:lnTo>
                    <a:pt x="966597" y="257683"/>
                  </a:lnTo>
                  <a:lnTo>
                    <a:pt x="987551" y="297307"/>
                  </a:lnTo>
                  <a:lnTo>
                    <a:pt x="1005077" y="338836"/>
                  </a:lnTo>
                  <a:lnTo>
                    <a:pt x="1018921" y="382016"/>
                  </a:lnTo>
                  <a:lnTo>
                    <a:pt x="1029081" y="426847"/>
                  </a:lnTo>
                  <a:lnTo>
                    <a:pt x="1035303" y="473075"/>
                  </a:lnTo>
                  <a:lnTo>
                    <a:pt x="1037463" y="520446"/>
                  </a:lnTo>
                  <a:lnTo>
                    <a:pt x="1035303" y="567690"/>
                  </a:lnTo>
                  <a:lnTo>
                    <a:pt x="1029081" y="613918"/>
                  </a:lnTo>
                  <a:lnTo>
                    <a:pt x="1018921" y="658749"/>
                  </a:lnTo>
                  <a:lnTo>
                    <a:pt x="1005077" y="701929"/>
                  </a:lnTo>
                  <a:lnTo>
                    <a:pt x="987551" y="743458"/>
                  </a:lnTo>
                  <a:lnTo>
                    <a:pt x="966597" y="783082"/>
                  </a:lnTo>
                  <a:lnTo>
                    <a:pt x="942594" y="820547"/>
                  </a:lnTo>
                  <a:lnTo>
                    <a:pt x="915415" y="855599"/>
                  </a:lnTo>
                  <a:lnTo>
                    <a:pt x="885571" y="888365"/>
                  </a:lnTo>
                  <a:lnTo>
                    <a:pt x="852932" y="918337"/>
                  </a:lnTo>
                  <a:lnTo>
                    <a:pt x="817879" y="945515"/>
                  </a:lnTo>
                  <a:lnTo>
                    <a:pt x="780541" y="969772"/>
                  </a:lnTo>
                  <a:lnTo>
                    <a:pt x="741172" y="990600"/>
                  </a:lnTo>
                  <a:lnTo>
                    <a:pt x="699770" y="1008253"/>
                  </a:lnTo>
                  <a:lnTo>
                    <a:pt x="656589" y="1022223"/>
                  </a:lnTo>
                  <a:lnTo>
                    <a:pt x="612013" y="1032383"/>
                  </a:lnTo>
                  <a:lnTo>
                    <a:pt x="565912" y="1038606"/>
                  </a:lnTo>
                  <a:lnTo>
                    <a:pt x="518795" y="1040765"/>
                  </a:lnTo>
                  <a:lnTo>
                    <a:pt x="471550" y="1038606"/>
                  </a:lnTo>
                  <a:lnTo>
                    <a:pt x="425450" y="1032383"/>
                  </a:lnTo>
                  <a:lnTo>
                    <a:pt x="380873" y="1022223"/>
                  </a:lnTo>
                  <a:lnTo>
                    <a:pt x="337693" y="1008253"/>
                  </a:lnTo>
                  <a:lnTo>
                    <a:pt x="296290" y="990600"/>
                  </a:lnTo>
                  <a:lnTo>
                    <a:pt x="256921" y="969772"/>
                  </a:lnTo>
                  <a:lnTo>
                    <a:pt x="219583" y="945515"/>
                  </a:lnTo>
                  <a:lnTo>
                    <a:pt x="184531" y="918337"/>
                  </a:lnTo>
                  <a:lnTo>
                    <a:pt x="151891" y="888365"/>
                  </a:lnTo>
                  <a:lnTo>
                    <a:pt x="121919" y="855599"/>
                  </a:lnTo>
                  <a:lnTo>
                    <a:pt x="94868" y="820547"/>
                  </a:lnTo>
                  <a:lnTo>
                    <a:pt x="70866" y="783082"/>
                  </a:lnTo>
                  <a:lnTo>
                    <a:pt x="49911" y="743458"/>
                  </a:lnTo>
                  <a:lnTo>
                    <a:pt x="32385" y="701929"/>
                  </a:lnTo>
                  <a:lnTo>
                    <a:pt x="18542" y="658749"/>
                  </a:lnTo>
                  <a:lnTo>
                    <a:pt x="8381" y="613918"/>
                  </a:lnTo>
                  <a:lnTo>
                    <a:pt x="2159" y="567690"/>
                  </a:lnTo>
                  <a:lnTo>
                    <a:pt x="0" y="52044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706577" y="1981914"/>
            <a:ext cx="4117181" cy="815340"/>
            <a:chOff x="3608768" y="1499552"/>
            <a:chExt cx="5489575" cy="1087120"/>
          </a:xfrm>
        </p:grpSpPr>
        <p:sp>
          <p:nvSpPr>
            <p:cNvPr id="14" name="object 14"/>
            <p:cNvSpPr/>
            <p:nvPr/>
          </p:nvSpPr>
          <p:spPr>
            <a:xfrm>
              <a:off x="3621023" y="1546859"/>
              <a:ext cx="5463540" cy="1039494"/>
            </a:xfrm>
            <a:custGeom>
              <a:avLst/>
              <a:gdLst/>
              <a:ahLst/>
              <a:cxnLst/>
              <a:rect l="l" t="t" r="r" b="b"/>
              <a:pathLst>
                <a:path w="5463540" h="1039494">
                  <a:moveTo>
                    <a:pt x="5463540" y="0"/>
                  </a:moveTo>
                  <a:lnTo>
                    <a:pt x="519684" y="0"/>
                  </a:lnTo>
                  <a:lnTo>
                    <a:pt x="0" y="519556"/>
                  </a:lnTo>
                  <a:lnTo>
                    <a:pt x="519684" y="1039240"/>
                  </a:lnTo>
                  <a:lnTo>
                    <a:pt x="5463540" y="1039240"/>
                  </a:lnTo>
                  <a:lnTo>
                    <a:pt x="5463540" y="0"/>
                  </a:lnTo>
                  <a:close/>
                </a:path>
              </a:pathLst>
            </a:custGeom>
            <a:solidFill>
              <a:srgbClr val="A6B72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621785" y="1512569"/>
              <a:ext cx="5463540" cy="1039494"/>
            </a:xfrm>
            <a:custGeom>
              <a:avLst/>
              <a:gdLst/>
              <a:ahLst/>
              <a:cxnLst/>
              <a:rect l="l" t="t" r="r" b="b"/>
              <a:pathLst>
                <a:path w="5463540" h="1039494">
                  <a:moveTo>
                    <a:pt x="5463540" y="1039240"/>
                  </a:moveTo>
                  <a:lnTo>
                    <a:pt x="519684" y="1039240"/>
                  </a:lnTo>
                  <a:lnTo>
                    <a:pt x="0" y="519556"/>
                  </a:lnTo>
                  <a:lnTo>
                    <a:pt x="519684" y="0"/>
                  </a:lnTo>
                  <a:lnTo>
                    <a:pt x="5463540" y="0"/>
                  </a:lnTo>
                  <a:lnTo>
                    <a:pt x="5463540" y="103924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491419" y="2090357"/>
            <a:ext cx="1104424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b="1" dirty="0">
                <a:solidFill>
                  <a:srgbClr val="FFFFFF"/>
                </a:solidFill>
                <a:latin typeface="Tahoma"/>
                <a:cs typeface="Tahoma"/>
              </a:rPr>
              <a:t>ASTRIXIS</a:t>
            </a:r>
            <a:endParaRPr sz="1725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318004" y="1981962"/>
            <a:ext cx="797719" cy="799148"/>
            <a:chOff x="3090672" y="1499616"/>
            <a:chExt cx="1063625" cy="106553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2864" y="1511808"/>
              <a:ext cx="1037843" cy="103936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103626" y="1512570"/>
              <a:ext cx="1037590" cy="1039494"/>
            </a:xfrm>
            <a:custGeom>
              <a:avLst/>
              <a:gdLst/>
              <a:ahLst/>
              <a:cxnLst/>
              <a:rect l="l" t="t" r="r" b="b"/>
              <a:pathLst>
                <a:path w="1037589" h="1039494">
                  <a:moveTo>
                    <a:pt x="0" y="519556"/>
                  </a:moveTo>
                  <a:lnTo>
                    <a:pt x="2159" y="472313"/>
                  </a:lnTo>
                  <a:lnTo>
                    <a:pt x="8381" y="426212"/>
                  </a:lnTo>
                  <a:lnTo>
                    <a:pt x="18542" y="381507"/>
                  </a:lnTo>
                  <a:lnTo>
                    <a:pt x="32385" y="338327"/>
                  </a:lnTo>
                  <a:lnTo>
                    <a:pt x="49911" y="296925"/>
                  </a:lnTo>
                  <a:lnTo>
                    <a:pt x="70866" y="257301"/>
                  </a:lnTo>
                  <a:lnTo>
                    <a:pt x="94868" y="219963"/>
                  </a:lnTo>
                  <a:lnTo>
                    <a:pt x="121919" y="184784"/>
                  </a:lnTo>
                  <a:lnTo>
                    <a:pt x="151891" y="152145"/>
                  </a:lnTo>
                  <a:lnTo>
                    <a:pt x="184531" y="122174"/>
                  </a:lnTo>
                  <a:lnTo>
                    <a:pt x="219583" y="95122"/>
                  </a:lnTo>
                  <a:lnTo>
                    <a:pt x="256921" y="70992"/>
                  </a:lnTo>
                  <a:lnTo>
                    <a:pt x="296290" y="50037"/>
                  </a:lnTo>
                  <a:lnTo>
                    <a:pt x="337693" y="32512"/>
                  </a:lnTo>
                  <a:lnTo>
                    <a:pt x="380873" y="18541"/>
                  </a:lnTo>
                  <a:lnTo>
                    <a:pt x="425450" y="8381"/>
                  </a:lnTo>
                  <a:lnTo>
                    <a:pt x="471550" y="2158"/>
                  </a:lnTo>
                  <a:lnTo>
                    <a:pt x="518795" y="0"/>
                  </a:lnTo>
                  <a:lnTo>
                    <a:pt x="565912" y="2158"/>
                  </a:lnTo>
                  <a:lnTo>
                    <a:pt x="612013" y="8381"/>
                  </a:lnTo>
                  <a:lnTo>
                    <a:pt x="656589" y="18541"/>
                  </a:lnTo>
                  <a:lnTo>
                    <a:pt x="699770" y="32512"/>
                  </a:lnTo>
                  <a:lnTo>
                    <a:pt x="741172" y="50037"/>
                  </a:lnTo>
                  <a:lnTo>
                    <a:pt x="780541" y="70992"/>
                  </a:lnTo>
                  <a:lnTo>
                    <a:pt x="817879" y="95122"/>
                  </a:lnTo>
                  <a:lnTo>
                    <a:pt x="852932" y="122174"/>
                  </a:lnTo>
                  <a:lnTo>
                    <a:pt x="885571" y="152145"/>
                  </a:lnTo>
                  <a:lnTo>
                    <a:pt x="915415" y="184784"/>
                  </a:lnTo>
                  <a:lnTo>
                    <a:pt x="942594" y="219963"/>
                  </a:lnTo>
                  <a:lnTo>
                    <a:pt x="966597" y="257301"/>
                  </a:lnTo>
                  <a:lnTo>
                    <a:pt x="987551" y="296925"/>
                  </a:lnTo>
                  <a:lnTo>
                    <a:pt x="1005077" y="338327"/>
                  </a:lnTo>
                  <a:lnTo>
                    <a:pt x="1018921" y="381507"/>
                  </a:lnTo>
                  <a:lnTo>
                    <a:pt x="1029081" y="426212"/>
                  </a:lnTo>
                  <a:lnTo>
                    <a:pt x="1035303" y="472313"/>
                  </a:lnTo>
                  <a:lnTo>
                    <a:pt x="1037463" y="519556"/>
                  </a:lnTo>
                  <a:lnTo>
                    <a:pt x="1035303" y="566927"/>
                  </a:lnTo>
                  <a:lnTo>
                    <a:pt x="1029081" y="613028"/>
                  </a:lnTo>
                  <a:lnTo>
                    <a:pt x="1018921" y="657732"/>
                  </a:lnTo>
                  <a:lnTo>
                    <a:pt x="1005077" y="700913"/>
                  </a:lnTo>
                  <a:lnTo>
                    <a:pt x="987551" y="742314"/>
                  </a:lnTo>
                  <a:lnTo>
                    <a:pt x="966597" y="781938"/>
                  </a:lnTo>
                  <a:lnTo>
                    <a:pt x="942594" y="819276"/>
                  </a:lnTo>
                  <a:lnTo>
                    <a:pt x="915415" y="854455"/>
                  </a:lnTo>
                  <a:lnTo>
                    <a:pt x="885571" y="887094"/>
                  </a:lnTo>
                  <a:lnTo>
                    <a:pt x="852932" y="917066"/>
                  </a:lnTo>
                  <a:lnTo>
                    <a:pt x="817879" y="944117"/>
                  </a:lnTo>
                  <a:lnTo>
                    <a:pt x="780541" y="968247"/>
                  </a:lnTo>
                  <a:lnTo>
                    <a:pt x="741172" y="989202"/>
                  </a:lnTo>
                  <a:lnTo>
                    <a:pt x="699770" y="1006728"/>
                  </a:lnTo>
                  <a:lnTo>
                    <a:pt x="656589" y="1020699"/>
                  </a:lnTo>
                  <a:lnTo>
                    <a:pt x="612013" y="1030858"/>
                  </a:lnTo>
                  <a:lnTo>
                    <a:pt x="565912" y="1037081"/>
                  </a:lnTo>
                  <a:lnTo>
                    <a:pt x="518795" y="1039240"/>
                  </a:lnTo>
                  <a:lnTo>
                    <a:pt x="471550" y="1037081"/>
                  </a:lnTo>
                  <a:lnTo>
                    <a:pt x="425450" y="1030858"/>
                  </a:lnTo>
                  <a:lnTo>
                    <a:pt x="380873" y="1020699"/>
                  </a:lnTo>
                  <a:lnTo>
                    <a:pt x="337693" y="1006728"/>
                  </a:lnTo>
                  <a:lnTo>
                    <a:pt x="296290" y="989202"/>
                  </a:lnTo>
                  <a:lnTo>
                    <a:pt x="256921" y="968247"/>
                  </a:lnTo>
                  <a:lnTo>
                    <a:pt x="219583" y="944117"/>
                  </a:lnTo>
                  <a:lnTo>
                    <a:pt x="184531" y="917066"/>
                  </a:lnTo>
                  <a:lnTo>
                    <a:pt x="151891" y="887094"/>
                  </a:lnTo>
                  <a:lnTo>
                    <a:pt x="121919" y="854455"/>
                  </a:lnTo>
                  <a:lnTo>
                    <a:pt x="94868" y="819276"/>
                  </a:lnTo>
                  <a:lnTo>
                    <a:pt x="70866" y="781938"/>
                  </a:lnTo>
                  <a:lnTo>
                    <a:pt x="49911" y="742314"/>
                  </a:lnTo>
                  <a:lnTo>
                    <a:pt x="32385" y="700913"/>
                  </a:lnTo>
                  <a:lnTo>
                    <a:pt x="18542" y="657732"/>
                  </a:lnTo>
                  <a:lnTo>
                    <a:pt x="8381" y="613028"/>
                  </a:lnTo>
                  <a:lnTo>
                    <a:pt x="2159" y="566927"/>
                  </a:lnTo>
                  <a:lnTo>
                    <a:pt x="0" y="51955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318005" y="2992374"/>
            <a:ext cx="4505801" cy="800100"/>
            <a:chOff x="3090672" y="2846832"/>
            <a:chExt cx="6007735" cy="1066800"/>
          </a:xfrm>
        </p:grpSpPr>
        <p:sp>
          <p:nvSpPr>
            <p:cNvPr id="21" name="object 21"/>
            <p:cNvSpPr/>
            <p:nvPr/>
          </p:nvSpPr>
          <p:spPr>
            <a:xfrm>
              <a:off x="3621023" y="2859024"/>
              <a:ext cx="5463540" cy="1040765"/>
            </a:xfrm>
            <a:custGeom>
              <a:avLst/>
              <a:gdLst/>
              <a:ahLst/>
              <a:cxnLst/>
              <a:rect l="l" t="t" r="r" b="b"/>
              <a:pathLst>
                <a:path w="5463540" h="1040764">
                  <a:moveTo>
                    <a:pt x="5463540" y="0"/>
                  </a:moveTo>
                  <a:lnTo>
                    <a:pt x="519684" y="0"/>
                  </a:lnTo>
                  <a:lnTo>
                    <a:pt x="0" y="520318"/>
                  </a:lnTo>
                  <a:lnTo>
                    <a:pt x="519684" y="1040764"/>
                  </a:lnTo>
                  <a:lnTo>
                    <a:pt x="5463540" y="1040764"/>
                  </a:lnTo>
                  <a:lnTo>
                    <a:pt x="5463540" y="0"/>
                  </a:lnTo>
                  <a:close/>
                </a:path>
              </a:pathLst>
            </a:custGeom>
            <a:solidFill>
              <a:srgbClr val="A6B72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621786" y="2859786"/>
              <a:ext cx="5463540" cy="1040765"/>
            </a:xfrm>
            <a:custGeom>
              <a:avLst/>
              <a:gdLst/>
              <a:ahLst/>
              <a:cxnLst/>
              <a:rect l="l" t="t" r="r" b="b"/>
              <a:pathLst>
                <a:path w="5463540" h="1040764">
                  <a:moveTo>
                    <a:pt x="5463540" y="1040764"/>
                  </a:moveTo>
                  <a:lnTo>
                    <a:pt x="519684" y="1040764"/>
                  </a:lnTo>
                  <a:lnTo>
                    <a:pt x="0" y="520318"/>
                  </a:lnTo>
                  <a:lnTo>
                    <a:pt x="519684" y="0"/>
                  </a:lnTo>
                  <a:lnTo>
                    <a:pt x="5463540" y="0"/>
                  </a:lnTo>
                  <a:lnTo>
                    <a:pt x="5463540" y="104076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4" y="2859024"/>
              <a:ext cx="1037843" cy="103936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103626" y="2859786"/>
              <a:ext cx="1037590" cy="1040765"/>
            </a:xfrm>
            <a:custGeom>
              <a:avLst/>
              <a:gdLst/>
              <a:ahLst/>
              <a:cxnLst/>
              <a:rect l="l" t="t" r="r" b="b"/>
              <a:pathLst>
                <a:path w="1037589" h="1040764">
                  <a:moveTo>
                    <a:pt x="0" y="520318"/>
                  </a:moveTo>
                  <a:lnTo>
                    <a:pt x="2159" y="473075"/>
                  </a:lnTo>
                  <a:lnTo>
                    <a:pt x="8381" y="426847"/>
                  </a:lnTo>
                  <a:lnTo>
                    <a:pt x="18542" y="382015"/>
                  </a:lnTo>
                  <a:lnTo>
                    <a:pt x="32385" y="338836"/>
                  </a:lnTo>
                  <a:lnTo>
                    <a:pt x="49911" y="297306"/>
                  </a:lnTo>
                  <a:lnTo>
                    <a:pt x="70866" y="257683"/>
                  </a:lnTo>
                  <a:lnTo>
                    <a:pt x="94868" y="220217"/>
                  </a:lnTo>
                  <a:lnTo>
                    <a:pt x="121919" y="185165"/>
                  </a:lnTo>
                  <a:lnTo>
                    <a:pt x="151891" y="152400"/>
                  </a:lnTo>
                  <a:lnTo>
                    <a:pt x="184531" y="122427"/>
                  </a:lnTo>
                  <a:lnTo>
                    <a:pt x="219583" y="95250"/>
                  </a:lnTo>
                  <a:lnTo>
                    <a:pt x="256921" y="70992"/>
                  </a:lnTo>
                  <a:lnTo>
                    <a:pt x="296290" y="50164"/>
                  </a:lnTo>
                  <a:lnTo>
                    <a:pt x="337693" y="32512"/>
                  </a:lnTo>
                  <a:lnTo>
                    <a:pt x="380873" y="18541"/>
                  </a:lnTo>
                  <a:lnTo>
                    <a:pt x="425450" y="8381"/>
                  </a:lnTo>
                  <a:lnTo>
                    <a:pt x="471550" y="2159"/>
                  </a:lnTo>
                  <a:lnTo>
                    <a:pt x="518795" y="0"/>
                  </a:lnTo>
                  <a:lnTo>
                    <a:pt x="565912" y="2159"/>
                  </a:lnTo>
                  <a:lnTo>
                    <a:pt x="612013" y="8381"/>
                  </a:lnTo>
                  <a:lnTo>
                    <a:pt x="656589" y="18541"/>
                  </a:lnTo>
                  <a:lnTo>
                    <a:pt x="699770" y="32512"/>
                  </a:lnTo>
                  <a:lnTo>
                    <a:pt x="741172" y="50164"/>
                  </a:lnTo>
                  <a:lnTo>
                    <a:pt x="780541" y="70992"/>
                  </a:lnTo>
                  <a:lnTo>
                    <a:pt x="817879" y="95250"/>
                  </a:lnTo>
                  <a:lnTo>
                    <a:pt x="852932" y="122427"/>
                  </a:lnTo>
                  <a:lnTo>
                    <a:pt x="885571" y="152400"/>
                  </a:lnTo>
                  <a:lnTo>
                    <a:pt x="915415" y="185165"/>
                  </a:lnTo>
                  <a:lnTo>
                    <a:pt x="942594" y="220217"/>
                  </a:lnTo>
                  <a:lnTo>
                    <a:pt x="966597" y="257683"/>
                  </a:lnTo>
                  <a:lnTo>
                    <a:pt x="987551" y="297306"/>
                  </a:lnTo>
                  <a:lnTo>
                    <a:pt x="1005077" y="338836"/>
                  </a:lnTo>
                  <a:lnTo>
                    <a:pt x="1018921" y="382015"/>
                  </a:lnTo>
                  <a:lnTo>
                    <a:pt x="1029081" y="426847"/>
                  </a:lnTo>
                  <a:lnTo>
                    <a:pt x="1035303" y="473075"/>
                  </a:lnTo>
                  <a:lnTo>
                    <a:pt x="1037463" y="520318"/>
                  </a:lnTo>
                  <a:lnTo>
                    <a:pt x="1035303" y="567689"/>
                  </a:lnTo>
                  <a:lnTo>
                    <a:pt x="1029081" y="613917"/>
                  </a:lnTo>
                  <a:lnTo>
                    <a:pt x="1018921" y="658749"/>
                  </a:lnTo>
                  <a:lnTo>
                    <a:pt x="1005077" y="701928"/>
                  </a:lnTo>
                  <a:lnTo>
                    <a:pt x="987551" y="743458"/>
                  </a:lnTo>
                  <a:lnTo>
                    <a:pt x="966597" y="783082"/>
                  </a:lnTo>
                  <a:lnTo>
                    <a:pt x="942594" y="820546"/>
                  </a:lnTo>
                  <a:lnTo>
                    <a:pt x="915415" y="855599"/>
                  </a:lnTo>
                  <a:lnTo>
                    <a:pt x="885571" y="888364"/>
                  </a:lnTo>
                  <a:lnTo>
                    <a:pt x="852932" y="918337"/>
                  </a:lnTo>
                  <a:lnTo>
                    <a:pt x="817879" y="945514"/>
                  </a:lnTo>
                  <a:lnTo>
                    <a:pt x="780541" y="969771"/>
                  </a:lnTo>
                  <a:lnTo>
                    <a:pt x="741172" y="990600"/>
                  </a:lnTo>
                  <a:lnTo>
                    <a:pt x="699770" y="1008252"/>
                  </a:lnTo>
                  <a:lnTo>
                    <a:pt x="656589" y="1022222"/>
                  </a:lnTo>
                  <a:lnTo>
                    <a:pt x="612013" y="1032382"/>
                  </a:lnTo>
                  <a:lnTo>
                    <a:pt x="565912" y="1038606"/>
                  </a:lnTo>
                  <a:lnTo>
                    <a:pt x="518795" y="1040764"/>
                  </a:lnTo>
                  <a:lnTo>
                    <a:pt x="471550" y="1038606"/>
                  </a:lnTo>
                  <a:lnTo>
                    <a:pt x="425450" y="1032382"/>
                  </a:lnTo>
                  <a:lnTo>
                    <a:pt x="380873" y="1022222"/>
                  </a:lnTo>
                  <a:lnTo>
                    <a:pt x="337693" y="1008252"/>
                  </a:lnTo>
                  <a:lnTo>
                    <a:pt x="296290" y="990600"/>
                  </a:lnTo>
                  <a:lnTo>
                    <a:pt x="256921" y="969771"/>
                  </a:lnTo>
                  <a:lnTo>
                    <a:pt x="219583" y="945514"/>
                  </a:lnTo>
                  <a:lnTo>
                    <a:pt x="184531" y="918337"/>
                  </a:lnTo>
                  <a:lnTo>
                    <a:pt x="151891" y="888364"/>
                  </a:lnTo>
                  <a:lnTo>
                    <a:pt x="121919" y="855599"/>
                  </a:lnTo>
                  <a:lnTo>
                    <a:pt x="94868" y="820546"/>
                  </a:lnTo>
                  <a:lnTo>
                    <a:pt x="70866" y="783082"/>
                  </a:lnTo>
                  <a:lnTo>
                    <a:pt x="49911" y="743458"/>
                  </a:lnTo>
                  <a:lnTo>
                    <a:pt x="32385" y="701928"/>
                  </a:lnTo>
                  <a:lnTo>
                    <a:pt x="18542" y="658749"/>
                  </a:lnTo>
                  <a:lnTo>
                    <a:pt x="8381" y="613917"/>
                  </a:lnTo>
                  <a:lnTo>
                    <a:pt x="2159" y="567689"/>
                  </a:lnTo>
                  <a:lnTo>
                    <a:pt x="0" y="52031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2318005" y="4005072"/>
            <a:ext cx="4505801" cy="799148"/>
            <a:chOff x="3090672" y="4197096"/>
            <a:chExt cx="6007735" cy="1065530"/>
          </a:xfrm>
        </p:grpSpPr>
        <p:sp>
          <p:nvSpPr>
            <p:cNvPr id="26" name="object 26"/>
            <p:cNvSpPr/>
            <p:nvPr/>
          </p:nvSpPr>
          <p:spPr>
            <a:xfrm>
              <a:off x="3621023" y="4209288"/>
              <a:ext cx="5463540" cy="1039494"/>
            </a:xfrm>
            <a:custGeom>
              <a:avLst/>
              <a:gdLst/>
              <a:ahLst/>
              <a:cxnLst/>
              <a:rect l="l" t="t" r="r" b="b"/>
              <a:pathLst>
                <a:path w="5463540" h="1039495">
                  <a:moveTo>
                    <a:pt x="5463540" y="0"/>
                  </a:moveTo>
                  <a:lnTo>
                    <a:pt x="519684" y="0"/>
                  </a:lnTo>
                  <a:lnTo>
                    <a:pt x="0" y="519556"/>
                  </a:lnTo>
                  <a:lnTo>
                    <a:pt x="519684" y="1039241"/>
                  </a:lnTo>
                  <a:lnTo>
                    <a:pt x="5463540" y="1039241"/>
                  </a:lnTo>
                  <a:lnTo>
                    <a:pt x="5463540" y="0"/>
                  </a:lnTo>
                  <a:close/>
                </a:path>
              </a:pathLst>
            </a:custGeom>
            <a:solidFill>
              <a:srgbClr val="FF388A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3621786" y="4210050"/>
              <a:ext cx="5463540" cy="1039494"/>
            </a:xfrm>
            <a:custGeom>
              <a:avLst/>
              <a:gdLst/>
              <a:ahLst/>
              <a:cxnLst/>
              <a:rect l="l" t="t" r="r" b="b"/>
              <a:pathLst>
                <a:path w="5463540" h="1039495">
                  <a:moveTo>
                    <a:pt x="5463540" y="0"/>
                  </a:moveTo>
                  <a:lnTo>
                    <a:pt x="519684" y="0"/>
                  </a:lnTo>
                  <a:lnTo>
                    <a:pt x="0" y="519556"/>
                  </a:lnTo>
                  <a:lnTo>
                    <a:pt x="519684" y="1039241"/>
                  </a:lnTo>
                  <a:lnTo>
                    <a:pt x="5463540" y="1039241"/>
                  </a:lnTo>
                  <a:lnTo>
                    <a:pt x="5463540" y="0"/>
                  </a:lnTo>
                  <a:close/>
                </a:path>
              </a:pathLst>
            </a:custGeom>
            <a:solidFill>
              <a:srgbClr val="A6B72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621786" y="4210050"/>
              <a:ext cx="5463540" cy="1039494"/>
            </a:xfrm>
            <a:custGeom>
              <a:avLst/>
              <a:gdLst/>
              <a:ahLst/>
              <a:cxnLst/>
              <a:rect l="l" t="t" r="r" b="b"/>
              <a:pathLst>
                <a:path w="5463540" h="1039495">
                  <a:moveTo>
                    <a:pt x="5463540" y="1039241"/>
                  </a:moveTo>
                  <a:lnTo>
                    <a:pt x="519684" y="1039241"/>
                  </a:lnTo>
                  <a:lnTo>
                    <a:pt x="0" y="519556"/>
                  </a:lnTo>
                  <a:lnTo>
                    <a:pt x="519684" y="0"/>
                  </a:lnTo>
                  <a:lnTo>
                    <a:pt x="5463540" y="0"/>
                  </a:lnTo>
                  <a:lnTo>
                    <a:pt x="5463540" y="103924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2864" y="4209288"/>
              <a:ext cx="1037843" cy="103936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103626" y="4210050"/>
              <a:ext cx="1037590" cy="1039494"/>
            </a:xfrm>
            <a:custGeom>
              <a:avLst/>
              <a:gdLst/>
              <a:ahLst/>
              <a:cxnLst/>
              <a:rect l="l" t="t" r="r" b="b"/>
              <a:pathLst>
                <a:path w="1037589" h="1039495">
                  <a:moveTo>
                    <a:pt x="0" y="519556"/>
                  </a:moveTo>
                  <a:lnTo>
                    <a:pt x="2159" y="472313"/>
                  </a:lnTo>
                  <a:lnTo>
                    <a:pt x="8381" y="426212"/>
                  </a:lnTo>
                  <a:lnTo>
                    <a:pt x="18542" y="381507"/>
                  </a:lnTo>
                  <a:lnTo>
                    <a:pt x="32385" y="338327"/>
                  </a:lnTo>
                  <a:lnTo>
                    <a:pt x="49911" y="296925"/>
                  </a:lnTo>
                  <a:lnTo>
                    <a:pt x="70866" y="257301"/>
                  </a:lnTo>
                  <a:lnTo>
                    <a:pt x="94868" y="219963"/>
                  </a:lnTo>
                  <a:lnTo>
                    <a:pt x="121919" y="184785"/>
                  </a:lnTo>
                  <a:lnTo>
                    <a:pt x="151891" y="152145"/>
                  </a:lnTo>
                  <a:lnTo>
                    <a:pt x="184531" y="122174"/>
                  </a:lnTo>
                  <a:lnTo>
                    <a:pt x="219583" y="95123"/>
                  </a:lnTo>
                  <a:lnTo>
                    <a:pt x="256921" y="70993"/>
                  </a:lnTo>
                  <a:lnTo>
                    <a:pt x="296290" y="50037"/>
                  </a:lnTo>
                  <a:lnTo>
                    <a:pt x="337693" y="32512"/>
                  </a:lnTo>
                  <a:lnTo>
                    <a:pt x="380873" y="18542"/>
                  </a:lnTo>
                  <a:lnTo>
                    <a:pt x="425450" y="8381"/>
                  </a:lnTo>
                  <a:lnTo>
                    <a:pt x="471550" y="2158"/>
                  </a:lnTo>
                  <a:lnTo>
                    <a:pt x="518795" y="0"/>
                  </a:lnTo>
                  <a:lnTo>
                    <a:pt x="565912" y="2158"/>
                  </a:lnTo>
                  <a:lnTo>
                    <a:pt x="612013" y="8381"/>
                  </a:lnTo>
                  <a:lnTo>
                    <a:pt x="656589" y="18542"/>
                  </a:lnTo>
                  <a:lnTo>
                    <a:pt x="699770" y="32512"/>
                  </a:lnTo>
                  <a:lnTo>
                    <a:pt x="741172" y="50037"/>
                  </a:lnTo>
                  <a:lnTo>
                    <a:pt x="780541" y="70993"/>
                  </a:lnTo>
                  <a:lnTo>
                    <a:pt x="817879" y="95123"/>
                  </a:lnTo>
                  <a:lnTo>
                    <a:pt x="852932" y="122174"/>
                  </a:lnTo>
                  <a:lnTo>
                    <a:pt x="885571" y="152145"/>
                  </a:lnTo>
                  <a:lnTo>
                    <a:pt x="915415" y="184785"/>
                  </a:lnTo>
                  <a:lnTo>
                    <a:pt x="942594" y="219963"/>
                  </a:lnTo>
                  <a:lnTo>
                    <a:pt x="966597" y="257301"/>
                  </a:lnTo>
                  <a:lnTo>
                    <a:pt x="987551" y="296925"/>
                  </a:lnTo>
                  <a:lnTo>
                    <a:pt x="1005077" y="338327"/>
                  </a:lnTo>
                  <a:lnTo>
                    <a:pt x="1018921" y="381507"/>
                  </a:lnTo>
                  <a:lnTo>
                    <a:pt x="1029081" y="426212"/>
                  </a:lnTo>
                  <a:lnTo>
                    <a:pt x="1035303" y="472313"/>
                  </a:lnTo>
                  <a:lnTo>
                    <a:pt x="1037463" y="519556"/>
                  </a:lnTo>
                  <a:lnTo>
                    <a:pt x="1035303" y="566927"/>
                  </a:lnTo>
                  <a:lnTo>
                    <a:pt x="1029081" y="613029"/>
                  </a:lnTo>
                  <a:lnTo>
                    <a:pt x="1018921" y="657732"/>
                  </a:lnTo>
                  <a:lnTo>
                    <a:pt x="1005077" y="700913"/>
                  </a:lnTo>
                  <a:lnTo>
                    <a:pt x="987551" y="742314"/>
                  </a:lnTo>
                  <a:lnTo>
                    <a:pt x="966597" y="781938"/>
                  </a:lnTo>
                  <a:lnTo>
                    <a:pt x="942594" y="819276"/>
                  </a:lnTo>
                  <a:lnTo>
                    <a:pt x="915415" y="854456"/>
                  </a:lnTo>
                  <a:lnTo>
                    <a:pt x="885571" y="887094"/>
                  </a:lnTo>
                  <a:lnTo>
                    <a:pt x="852932" y="917067"/>
                  </a:lnTo>
                  <a:lnTo>
                    <a:pt x="817879" y="944118"/>
                  </a:lnTo>
                  <a:lnTo>
                    <a:pt x="780541" y="968248"/>
                  </a:lnTo>
                  <a:lnTo>
                    <a:pt x="741172" y="989202"/>
                  </a:lnTo>
                  <a:lnTo>
                    <a:pt x="699770" y="1006729"/>
                  </a:lnTo>
                  <a:lnTo>
                    <a:pt x="656589" y="1020699"/>
                  </a:lnTo>
                  <a:lnTo>
                    <a:pt x="612013" y="1030859"/>
                  </a:lnTo>
                  <a:lnTo>
                    <a:pt x="565912" y="1037082"/>
                  </a:lnTo>
                  <a:lnTo>
                    <a:pt x="518795" y="1039241"/>
                  </a:lnTo>
                  <a:lnTo>
                    <a:pt x="471550" y="1037082"/>
                  </a:lnTo>
                  <a:lnTo>
                    <a:pt x="425450" y="1030859"/>
                  </a:lnTo>
                  <a:lnTo>
                    <a:pt x="380873" y="1020699"/>
                  </a:lnTo>
                  <a:lnTo>
                    <a:pt x="337693" y="1006729"/>
                  </a:lnTo>
                  <a:lnTo>
                    <a:pt x="296290" y="989202"/>
                  </a:lnTo>
                  <a:lnTo>
                    <a:pt x="256921" y="968248"/>
                  </a:lnTo>
                  <a:lnTo>
                    <a:pt x="219583" y="944118"/>
                  </a:lnTo>
                  <a:lnTo>
                    <a:pt x="184531" y="917067"/>
                  </a:lnTo>
                  <a:lnTo>
                    <a:pt x="151891" y="887094"/>
                  </a:lnTo>
                  <a:lnTo>
                    <a:pt x="121919" y="854456"/>
                  </a:lnTo>
                  <a:lnTo>
                    <a:pt x="94868" y="819276"/>
                  </a:lnTo>
                  <a:lnTo>
                    <a:pt x="70866" y="781938"/>
                  </a:lnTo>
                  <a:lnTo>
                    <a:pt x="49911" y="742314"/>
                  </a:lnTo>
                  <a:lnTo>
                    <a:pt x="32385" y="700913"/>
                  </a:lnTo>
                  <a:lnTo>
                    <a:pt x="18542" y="657732"/>
                  </a:lnTo>
                  <a:lnTo>
                    <a:pt x="8381" y="613029"/>
                  </a:lnTo>
                  <a:lnTo>
                    <a:pt x="2159" y="566927"/>
                  </a:lnTo>
                  <a:lnTo>
                    <a:pt x="0" y="51955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2706577" y="5017722"/>
            <a:ext cx="4117181" cy="797719"/>
            <a:chOff x="3608768" y="5547296"/>
            <a:chExt cx="5489575" cy="1063625"/>
          </a:xfrm>
        </p:grpSpPr>
        <p:sp>
          <p:nvSpPr>
            <p:cNvPr id="32" name="object 32"/>
            <p:cNvSpPr/>
            <p:nvPr/>
          </p:nvSpPr>
          <p:spPr>
            <a:xfrm>
              <a:off x="3621023" y="5559552"/>
              <a:ext cx="5463540" cy="1037590"/>
            </a:xfrm>
            <a:custGeom>
              <a:avLst/>
              <a:gdLst/>
              <a:ahLst/>
              <a:cxnLst/>
              <a:rect l="l" t="t" r="r" b="b"/>
              <a:pathLst>
                <a:path w="5463540" h="1037590">
                  <a:moveTo>
                    <a:pt x="5463540" y="0"/>
                  </a:moveTo>
                  <a:lnTo>
                    <a:pt x="518922" y="0"/>
                  </a:lnTo>
                  <a:lnTo>
                    <a:pt x="0" y="518731"/>
                  </a:lnTo>
                  <a:lnTo>
                    <a:pt x="518922" y="1037463"/>
                  </a:lnTo>
                  <a:lnTo>
                    <a:pt x="5463540" y="1037463"/>
                  </a:lnTo>
                  <a:lnTo>
                    <a:pt x="5463540" y="0"/>
                  </a:lnTo>
                  <a:close/>
                </a:path>
              </a:pathLst>
            </a:custGeom>
            <a:solidFill>
              <a:srgbClr val="A6B72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621785" y="5560314"/>
              <a:ext cx="5463540" cy="1037590"/>
            </a:xfrm>
            <a:custGeom>
              <a:avLst/>
              <a:gdLst/>
              <a:ahLst/>
              <a:cxnLst/>
              <a:rect l="l" t="t" r="r" b="b"/>
              <a:pathLst>
                <a:path w="5463540" h="1037590">
                  <a:moveTo>
                    <a:pt x="5463540" y="1037463"/>
                  </a:moveTo>
                  <a:lnTo>
                    <a:pt x="518922" y="1037463"/>
                  </a:lnTo>
                  <a:lnTo>
                    <a:pt x="0" y="518731"/>
                  </a:lnTo>
                  <a:lnTo>
                    <a:pt x="518922" y="0"/>
                  </a:lnTo>
                  <a:lnTo>
                    <a:pt x="5463540" y="0"/>
                  </a:lnTo>
                  <a:lnTo>
                    <a:pt x="5463540" y="103746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052762" y="3113818"/>
            <a:ext cx="3679508" cy="27555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25" b="1" spc="-4" dirty="0">
                <a:solidFill>
                  <a:srgbClr val="FFFFFF"/>
                </a:solidFill>
                <a:latin typeface="Tahoma"/>
                <a:cs typeface="Tahoma"/>
              </a:rPr>
              <a:t>BLE</a:t>
            </a:r>
            <a:r>
              <a:rPr sz="1725" b="1" spc="-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725" b="1" spc="-4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725" b="1" spc="-11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725" b="1" dirty="0">
                <a:solidFill>
                  <a:srgbClr val="FFFFFF"/>
                </a:solidFill>
                <a:latin typeface="Tahoma"/>
                <a:cs typeface="Tahoma"/>
              </a:rPr>
              <a:t>NG</a:t>
            </a:r>
            <a:r>
              <a:rPr sz="1725" b="1" spc="-4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25" b="1" spc="-4" dirty="0">
                <a:solidFill>
                  <a:srgbClr val="FFFFFF"/>
                </a:solidFill>
                <a:latin typeface="Tahoma"/>
                <a:cs typeface="Tahoma"/>
              </a:rPr>
              <a:t>TEND</a:t>
            </a:r>
            <a:r>
              <a:rPr sz="1725" b="1" spc="-1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725" b="1" dirty="0">
                <a:solidFill>
                  <a:srgbClr val="FFFFFF"/>
                </a:solidFill>
                <a:latin typeface="Tahoma"/>
                <a:cs typeface="Tahoma"/>
              </a:rPr>
              <a:t>NC</a:t>
            </a:r>
            <a:r>
              <a:rPr sz="1725" b="1" spc="-8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725" b="1" spc="-1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725" b="1" spc="-4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725" b="1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725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25" b="1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1725" b="1" spc="-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725" b="1" spc="-4" dirty="0">
                <a:solidFill>
                  <a:srgbClr val="FFFFFF"/>
                </a:solidFill>
                <a:latin typeface="Tahoma"/>
                <a:cs typeface="Tahoma"/>
              </a:rPr>
              <a:t>MIA</a:t>
            </a:r>
            <a:endParaRPr sz="1725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57385" y="4054793"/>
            <a:ext cx="2874645" cy="1631857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9525" marR="3810" algn="ctr">
              <a:lnSpc>
                <a:spcPts val="1785"/>
              </a:lnSpc>
              <a:spcBef>
                <a:spcPts val="375"/>
              </a:spcBef>
              <a:tabLst>
                <a:tab pos="2014538" algn="l"/>
              </a:tabLst>
            </a:pPr>
            <a:r>
              <a:rPr sz="1725" b="1" spc="-4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725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725" b="1" spc="-4" dirty="0">
                <a:solidFill>
                  <a:srgbClr val="FFFFFF"/>
                </a:solidFill>
                <a:latin typeface="Tahoma"/>
                <a:cs typeface="Tahoma"/>
              </a:rPr>
              <a:t>PAT</a:t>
            </a:r>
            <a:r>
              <a:rPr sz="1725" b="1" spc="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725" b="1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725" b="1" spc="-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725" b="1" spc="-8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725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725" b="1" spc="-11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725" b="1" spc="-19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725" b="1" dirty="0">
                <a:solidFill>
                  <a:srgbClr val="FFFFFF"/>
                </a:solidFill>
                <a:latin typeface="Tahoma"/>
                <a:cs typeface="Tahoma"/>
              </a:rPr>
              <a:t>,	</a:t>
            </a:r>
            <a:r>
              <a:rPr sz="1725" b="1" spc="-4" dirty="0">
                <a:solidFill>
                  <a:srgbClr val="FFFFFF"/>
                </a:solidFill>
                <a:latin typeface="Tahoma"/>
                <a:cs typeface="Tahoma"/>
              </a:rPr>
              <a:t>SP</a:t>
            </a:r>
            <a:r>
              <a:rPr sz="1725" b="1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725" b="1" spc="-4" dirty="0">
                <a:solidFill>
                  <a:srgbClr val="FFFFFF"/>
                </a:solidFill>
                <a:latin typeface="Tahoma"/>
                <a:cs typeface="Tahoma"/>
              </a:rPr>
              <a:t>DER  ANGIOMAS, </a:t>
            </a:r>
            <a:r>
              <a:rPr sz="1725" b="1" spc="-26" dirty="0">
                <a:solidFill>
                  <a:srgbClr val="FFFFFF"/>
                </a:solidFill>
                <a:latin typeface="Tahoma"/>
                <a:cs typeface="Tahoma"/>
              </a:rPr>
              <a:t>PALMER </a:t>
            </a:r>
            <a:r>
              <a:rPr sz="1725" b="1" spc="-2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25" b="1" spc="-8" dirty="0">
                <a:solidFill>
                  <a:srgbClr val="FFFFFF"/>
                </a:solidFill>
                <a:latin typeface="Tahoma"/>
                <a:cs typeface="Tahoma"/>
              </a:rPr>
              <a:t>ERYTHEMA</a:t>
            </a:r>
            <a:endParaRPr sz="1725">
              <a:latin typeface="Tahoma"/>
              <a:cs typeface="Tahoma"/>
            </a:endParaRPr>
          </a:p>
          <a:p>
            <a:pPr>
              <a:spcBef>
                <a:spcPts val="26"/>
              </a:spcBef>
            </a:pPr>
            <a:endParaRPr sz="2625">
              <a:latin typeface="Tahoma"/>
              <a:cs typeface="Tahoma"/>
            </a:endParaRPr>
          </a:p>
          <a:p>
            <a:pPr marL="5239" algn="ctr">
              <a:lnSpc>
                <a:spcPts val="1898"/>
              </a:lnSpc>
            </a:pPr>
            <a:r>
              <a:rPr sz="1725" b="1" spc="-30" dirty="0">
                <a:solidFill>
                  <a:srgbClr val="FFFFFF"/>
                </a:solidFill>
                <a:latin typeface="Tahoma"/>
                <a:cs typeface="Tahoma"/>
              </a:rPr>
              <a:t>SPLENOMEGALY,</a:t>
            </a:r>
            <a:endParaRPr sz="1725">
              <a:latin typeface="Tahoma"/>
              <a:cs typeface="Tahoma"/>
            </a:endParaRPr>
          </a:p>
          <a:p>
            <a:pPr marL="3810" algn="ctr">
              <a:lnSpc>
                <a:spcPts val="1898"/>
              </a:lnSpc>
            </a:pPr>
            <a:r>
              <a:rPr sz="1725" b="1" spc="-4" dirty="0">
                <a:solidFill>
                  <a:srgbClr val="FFFFFF"/>
                </a:solidFill>
                <a:latin typeface="Tahoma"/>
                <a:cs typeface="Tahoma"/>
              </a:rPr>
              <a:t>GLOMERULONEPHRIS</a:t>
            </a:r>
            <a:endParaRPr sz="1725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318004" y="5017770"/>
            <a:ext cx="797719" cy="797719"/>
            <a:chOff x="3090672" y="5547359"/>
            <a:chExt cx="1063625" cy="1063625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02864" y="5559551"/>
              <a:ext cx="1037843" cy="103784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103626" y="5560313"/>
              <a:ext cx="1037590" cy="1037590"/>
            </a:xfrm>
            <a:custGeom>
              <a:avLst/>
              <a:gdLst/>
              <a:ahLst/>
              <a:cxnLst/>
              <a:rect l="l" t="t" r="r" b="b"/>
              <a:pathLst>
                <a:path w="1037589" h="1037590">
                  <a:moveTo>
                    <a:pt x="0" y="518731"/>
                  </a:moveTo>
                  <a:lnTo>
                    <a:pt x="2159" y="471512"/>
                  </a:lnTo>
                  <a:lnTo>
                    <a:pt x="8381" y="425488"/>
                  </a:lnTo>
                  <a:lnTo>
                    <a:pt x="18542" y="380834"/>
                  </a:lnTo>
                  <a:lnTo>
                    <a:pt x="32385" y="337731"/>
                  </a:lnTo>
                  <a:lnTo>
                    <a:pt x="49911" y="296367"/>
                  </a:lnTo>
                  <a:lnTo>
                    <a:pt x="70866" y="256921"/>
                  </a:lnTo>
                  <a:lnTo>
                    <a:pt x="94868" y="219570"/>
                  </a:lnTo>
                  <a:lnTo>
                    <a:pt x="121919" y="184518"/>
                  </a:lnTo>
                  <a:lnTo>
                    <a:pt x="151891" y="151930"/>
                  </a:lnTo>
                  <a:lnTo>
                    <a:pt x="184531" y="121996"/>
                  </a:lnTo>
                  <a:lnTo>
                    <a:pt x="219583" y="94907"/>
                  </a:lnTo>
                  <a:lnTo>
                    <a:pt x="256921" y="70827"/>
                  </a:lnTo>
                  <a:lnTo>
                    <a:pt x="296290" y="49949"/>
                  </a:lnTo>
                  <a:lnTo>
                    <a:pt x="337693" y="32448"/>
                  </a:lnTo>
                  <a:lnTo>
                    <a:pt x="380873" y="18542"/>
                  </a:lnTo>
                  <a:lnTo>
                    <a:pt x="425450" y="8382"/>
                  </a:lnTo>
                  <a:lnTo>
                    <a:pt x="471550" y="2159"/>
                  </a:lnTo>
                  <a:lnTo>
                    <a:pt x="518795" y="0"/>
                  </a:lnTo>
                  <a:lnTo>
                    <a:pt x="565912" y="2159"/>
                  </a:lnTo>
                  <a:lnTo>
                    <a:pt x="612013" y="8382"/>
                  </a:lnTo>
                  <a:lnTo>
                    <a:pt x="656589" y="18542"/>
                  </a:lnTo>
                  <a:lnTo>
                    <a:pt x="699770" y="32448"/>
                  </a:lnTo>
                  <a:lnTo>
                    <a:pt x="741172" y="49949"/>
                  </a:lnTo>
                  <a:lnTo>
                    <a:pt x="780541" y="70827"/>
                  </a:lnTo>
                  <a:lnTo>
                    <a:pt x="817879" y="94907"/>
                  </a:lnTo>
                  <a:lnTo>
                    <a:pt x="852932" y="121996"/>
                  </a:lnTo>
                  <a:lnTo>
                    <a:pt x="885571" y="151930"/>
                  </a:lnTo>
                  <a:lnTo>
                    <a:pt x="915415" y="184518"/>
                  </a:lnTo>
                  <a:lnTo>
                    <a:pt x="942594" y="219570"/>
                  </a:lnTo>
                  <a:lnTo>
                    <a:pt x="966597" y="256921"/>
                  </a:lnTo>
                  <a:lnTo>
                    <a:pt x="987551" y="296367"/>
                  </a:lnTo>
                  <a:lnTo>
                    <a:pt x="1005077" y="337731"/>
                  </a:lnTo>
                  <a:lnTo>
                    <a:pt x="1018921" y="380834"/>
                  </a:lnTo>
                  <a:lnTo>
                    <a:pt x="1029081" y="425488"/>
                  </a:lnTo>
                  <a:lnTo>
                    <a:pt x="1035303" y="471512"/>
                  </a:lnTo>
                  <a:lnTo>
                    <a:pt x="1037463" y="518731"/>
                  </a:lnTo>
                  <a:lnTo>
                    <a:pt x="1035303" y="565950"/>
                  </a:lnTo>
                  <a:lnTo>
                    <a:pt x="1029081" y="611974"/>
                  </a:lnTo>
                  <a:lnTo>
                    <a:pt x="1018921" y="656628"/>
                  </a:lnTo>
                  <a:lnTo>
                    <a:pt x="1005077" y="699731"/>
                  </a:lnTo>
                  <a:lnTo>
                    <a:pt x="987551" y="741095"/>
                  </a:lnTo>
                  <a:lnTo>
                    <a:pt x="966597" y="780542"/>
                  </a:lnTo>
                  <a:lnTo>
                    <a:pt x="942594" y="817880"/>
                  </a:lnTo>
                  <a:lnTo>
                    <a:pt x="915415" y="852944"/>
                  </a:lnTo>
                  <a:lnTo>
                    <a:pt x="885571" y="885532"/>
                  </a:lnTo>
                  <a:lnTo>
                    <a:pt x="852932" y="915466"/>
                  </a:lnTo>
                  <a:lnTo>
                    <a:pt x="817879" y="942555"/>
                  </a:lnTo>
                  <a:lnTo>
                    <a:pt x="780541" y="966635"/>
                  </a:lnTo>
                  <a:lnTo>
                    <a:pt x="741172" y="987513"/>
                  </a:lnTo>
                  <a:lnTo>
                    <a:pt x="699770" y="1005014"/>
                  </a:lnTo>
                  <a:lnTo>
                    <a:pt x="656589" y="1018933"/>
                  </a:lnTo>
                  <a:lnTo>
                    <a:pt x="612013" y="1029106"/>
                  </a:lnTo>
                  <a:lnTo>
                    <a:pt x="565912" y="1035342"/>
                  </a:lnTo>
                  <a:lnTo>
                    <a:pt x="518795" y="1037463"/>
                  </a:lnTo>
                  <a:lnTo>
                    <a:pt x="471550" y="1035342"/>
                  </a:lnTo>
                  <a:lnTo>
                    <a:pt x="425450" y="1029106"/>
                  </a:lnTo>
                  <a:lnTo>
                    <a:pt x="380873" y="1018933"/>
                  </a:lnTo>
                  <a:lnTo>
                    <a:pt x="337693" y="1005014"/>
                  </a:lnTo>
                  <a:lnTo>
                    <a:pt x="296290" y="987513"/>
                  </a:lnTo>
                  <a:lnTo>
                    <a:pt x="256921" y="966635"/>
                  </a:lnTo>
                  <a:lnTo>
                    <a:pt x="219583" y="942555"/>
                  </a:lnTo>
                  <a:lnTo>
                    <a:pt x="184531" y="915466"/>
                  </a:lnTo>
                  <a:lnTo>
                    <a:pt x="151891" y="885532"/>
                  </a:lnTo>
                  <a:lnTo>
                    <a:pt x="121919" y="852944"/>
                  </a:lnTo>
                  <a:lnTo>
                    <a:pt x="94868" y="817880"/>
                  </a:lnTo>
                  <a:lnTo>
                    <a:pt x="70866" y="780542"/>
                  </a:lnTo>
                  <a:lnTo>
                    <a:pt x="49911" y="741095"/>
                  </a:lnTo>
                  <a:lnTo>
                    <a:pt x="32385" y="699731"/>
                  </a:lnTo>
                  <a:lnTo>
                    <a:pt x="18542" y="656628"/>
                  </a:lnTo>
                  <a:lnTo>
                    <a:pt x="8381" y="611974"/>
                  </a:lnTo>
                  <a:lnTo>
                    <a:pt x="2159" y="565950"/>
                  </a:lnTo>
                  <a:lnTo>
                    <a:pt x="0" y="51873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1567882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3" y="1534630"/>
            <a:ext cx="3507105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-4" dirty="0">
                <a:solidFill>
                  <a:schemeClr val="tx1"/>
                </a:solidFill>
              </a:rPr>
              <a:t>Other</a:t>
            </a:r>
            <a:r>
              <a:rPr b="1" spc="-49" dirty="0">
                <a:solidFill>
                  <a:schemeClr val="tx1"/>
                </a:solidFill>
              </a:rPr>
              <a:t> </a:t>
            </a:r>
            <a:r>
              <a:rPr b="1" spc="-4" dirty="0">
                <a:solidFill>
                  <a:schemeClr val="tx1"/>
                </a:solidFill>
              </a:rPr>
              <a:t>symptoms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290526"/>
            <a:ext cx="3469005" cy="1286730"/>
          </a:xfrm>
          <a:prstGeom prst="rect">
            <a:avLst/>
          </a:prstGeom>
        </p:spPr>
        <p:txBody>
          <a:bodyPr vert="horz" wrap="square" lIns="0" tIns="110966" rIns="0" bIns="0" rtlCol="0">
            <a:spAutoFit/>
          </a:bodyPr>
          <a:lstStyle/>
          <a:p>
            <a:pPr marL="146685" indent="-137160">
              <a:spcBef>
                <a:spcPts val="874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8" dirty="0">
                <a:latin typeface="Tahoma"/>
                <a:cs typeface="Tahoma"/>
              </a:rPr>
              <a:t>Headache</a:t>
            </a:r>
            <a:endParaRPr sz="2100">
              <a:latin typeface="Tahoma"/>
              <a:cs typeface="Tahoma"/>
            </a:endParaRPr>
          </a:p>
          <a:p>
            <a:pPr marL="146685" indent="-137160">
              <a:spcBef>
                <a:spcPts val="799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Dark</a:t>
            </a:r>
            <a:r>
              <a:rPr sz="2100" spc="-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Urine</a:t>
            </a:r>
            <a:endParaRPr sz="2100">
              <a:latin typeface="Tahoma"/>
              <a:cs typeface="Tahoma"/>
            </a:endParaRPr>
          </a:p>
          <a:p>
            <a:pPr marL="146685" indent="-137160">
              <a:spcBef>
                <a:spcPts val="795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White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or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Clay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coloured</a:t>
            </a:r>
            <a:r>
              <a:rPr sz="2100" spc="-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stool</a:t>
            </a:r>
            <a:endParaRPr sz="21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5648" y="1421891"/>
            <a:ext cx="2348865" cy="23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13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3" y="1534630"/>
            <a:ext cx="4777740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-4" dirty="0">
                <a:solidFill>
                  <a:schemeClr val="tx1"/>
                </a:solidFill>
              </a:rPr>
              <a:t>Clinical</a:t>
            </a:r>
            <a:r>
              <a:rPr b="1" spc="-56" dirty="0">
                <a:solidFill>
                  <a:schemeClr val="tx1"/>
                </a:solidFill>
              </a:rPr>
              <a:t> </a:t>
            </a:r>
            <a:r>
              <a:rPr b="1" spc="-4" dirty="0">
                <a:solidFill>
                  <a:schemeClr val="tx1"/>
                </a:solidFill>
              </a:rPr>
              <a:t>Manifestations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364961"/>
            <a:ext cx="7248049" cy="2513156"/>
          </a:xfrm>
          <a:prstGeom prst="rect">
            <a:avLst/>
          </a:prstGeom>
        </p:spPr>
        <p:txBody>
          <a:bodyPr vert="horz" wrap="square" lIns="0" tIns="67151" rIns="0" bIns="0" rtlCol="0">
            <a:spAutoFit/>
          </a:bodyPr>
          <a:lstStyle/>
          <a:p>
            <a:pPr marL="146685" marR="744379" indent="-137160">
              <a:lnSpc>
                <a:spcPts val="1875"/>
              </a:lnSpc>
              <a:spcBef>
                <a:spcPts val="529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  <a:tab pos="4719638" algn="l"/>
              </a:tabLst>
            </a:pPr>
            <a:r>
              <a:rPr lang="en-US" sz="1950" dirty="0" smtClean="0">
                <a:latin typeface="Tahoma"/>
                <a:cs typeface="Tahoma"/>
              </a:rPr>
              <a:t>A</a:t>
            </a:r>
            <a:r>
              <a:rPr sz="1950" dirty="0" smtClean="0">
                <a:latin typeface="Tahoma"/>
                <a:cs typeface="Tahoma"/>
              </a:rPr>
              <a:t>symptomatic</a:t>
            </a:r>
            <a:r>
              <a:rPr sz="1950" spc="11" dirty="0" smtClean="0">
                <a:latin typeface="Tahoma"/>
                <a:cs typeface="Tahoma"/>
              </a:rPr>
              <a:t> </a:t>
            </a:r>
            <a:r>
              <a:rPr sz="1950" spc="-8" dirty="0">
                <a:latin typeface="Tahoma"/>
                <a:cs typeface="Tahoma"/>
              </a:rPr>
              <a:t>elevation</a:t>
            </a:r>
            <a:r>
              <a:rPr sz="1950" dirty="0">
                <a:latin typeface="Tahoma"/>
                <a:cs typeface="Tahoma"/>
              </a:rPr>
              <a:t> of	</a:t>
            </a:r>
            <a:r>
              <a:rPr sz="1950" spc="-4" dirty="0">
                <a:latin typeface="Tahoma"/>
                <a:cs typeface="Tahoma"/>
              </a:rPr>
              <a:t>liver</a:t>
            </a:r>
            <a:r>
              <a:rPr sz="1950" spc="-26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enzymes</a:t>
            </a:r>
            <a:r>
              <a:rPr sz="1950" spc="-38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to </a:t>
            </a:r>
            <a:r>
              <a:rPr sz="1950" spc="-600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fulminant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hepatic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failure.</a:t>
            </a:r>
            <a:endParaRPr sz="1950" dirty="0">
              <a:latin typeface="Tahoma"/>
              <a:cs typeface="Tahoma"/>
            </a:endParaRPr>
          </a:p>
          <a:p>
            <a:pPr marL="146685" marR="3810" indent="-137160">
              <a:lnSpc>
                <a:spcPts val="1875"/>
              </a:lnSpc>
              <a:spcBef>
                <a:spcPts val="1039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  <a:tab pos="1408271" algn="l"/>
                <a:tab pos="5344478" algn="l"/>
                <a:tab pos="6091238" algn="l"/>
                <a:tab pos="6521768" algn="l"/>
              </a:tabLst>
            </a:pPr>
            <a:r>
              <a:rPr lang="en-US" sz="1950" dirty="0">
                <a:latin typeface="Tahoma"/>
                <a:cs typeface="Tahoma"/>
              </a:rPr>
              <a:t>H</a:t>
            </a:r>
            <a:r>
              <a:rPr sz="1950" dirty="0" smtClean="0">
                <a:latin typeface="Tahoma"/>
                <a:cs typeface="Tahoma"/>
              </a:rPr>
              <a:t>epatocellular</a:t>
            </a:r>
            <a:r>
              <a:rPr sz="1950" spc="-15" dirty="0" smtClean="0">
                <a:latin typeface="Tahoma"/>
                <a:cs typeface="Tahoma"/>
              </a:rPr>
              <a:t> </a:t>
            </a:r>
            <a:r>
              <a:rPr sz="1950" spc="-26" dirty="0">
                <a:latin typeface="Tahoma"/>
                <a:cs typeface="Tahoma"/>
              </a:rPr>
              <a:t>injury,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with</a:t>
            </a:r>
            <a:r>
              <a:rPr sz="1950" spc="-4" dirty="0">
                <a:latin typeface="Tahoma"/>
                <a:cs typeface="Tahoma"/>
              </a:rPr>
              <a:t> </a:t>
            </a:r>
            <a:r>
              <a:rPr sz="1950" spc="-8" dirty="0">
                <a:latin typeface="Tahoma"/>
                <a:cs typeface="Tahoma"/>
              </a:rPr>
              <a:t>elevation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of </a:t>
            </a:r>
            <a:r>
              <a:rPr sz="1950" spc="-600" dirty="0">
                <a:latin typeface="Tahoma"/>
                <a:cs typeface="Tahoma"/>
              </a:rPr>
              <a:t> </a:t>
            </a:r>
            <a:r>
              <a:rPr sz="1950" spc="-8" dirty="0">
                <a:latin typeface="Tahoma"/>
                <a:cs typeface="Tahoma"/>
              </a:rPr>
              <a:t>aminotransferase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levels</a:t>
            </a:r>
            <a:r>
              <a:rPr sz="1950" spc="11" dirty="0">
                <a:latin typeface="Tahoma"/>
                <a:cs typeface="Tahoma"/>
              </a:rPr>
              <a:t> </a:t>
            </a:r>
            <a:r>
              <a:rPr sz="1950" dirty="0" smtClean="0">
                <a:latin typeface="Tahoma"/>
                <a:cs typeface="Tahoma"/>
              </a:rPr>
              <a:t>o</a:t>
            </a:r>
            <a:r>
              <a:rPr lang="en-US" sz="1950" dirty="0" smtClean="0">
                <a:latin typeface="Tahoma"/>
                <a:cs typeface="Tahoma"/>
              </a:rPr>
              <a:t>r </a:t>
            </a:r>
            <a:r>
              <a:rPr sz="1950" spc="-4" dirty="0" smtClean="0">
                <a:latin typeface="Tahoma"/>
                <a:cs typeface="Tahoma"/>
              </a:rPr>
              <a:t>cholestatic</a:t>
            </a:r>
            <a:r>
              <a:rPr sz="1950" spc="11" dirty="0" smtClean="0">
                <a:latin typeface="Tahoma"/>
                <a:cs typeface="Tahoma"/>
              </a:rPr>
              <a:t> </a:t>
            </a:r>
            <a:r>
              <a:rPr sz="1950" spc="-26" dirty="0">
                <a:latin typeface="Tahoma"/>
                <a:cs typeface="Tahoma"/>
              </a:rPr>
              <a:t>injury,</a:t>
            </a:r>
            <a:r>
              <a:rPr sz="1950" spc="19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with</a:t>
            </a:r>
            <a:r>
              <a:rPr sz="1950" spc="11" dirty="0">
                <a:latin typeface="Tahoma"/>
                <a:cs typeface="Tahoma"/>
              </a:rPr>
              <a:t> </a:t>
            </a:r>
            <a:r>
              <a:rPr sz="1950" spc="-8" dirty="0">
                <a:latin typeface="Tahoma"/>
                <a:cs typeface="Tahoma"/>
              </a:rPr>
              <a:t>elevated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alkaline</a:t>
            </a:r>
            <a:r>
              <a:rPr sz="1950" spc="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phosphatase	</a:t>
            </a:r>
            <a:r>
              <a:rPr sz="1950" spc="-4" dirty="0" smtClean="0">
                <a:latin typeface="Tahoma"/>
                <a:cs typeface="Tahoma"/>
              </a:rPr>
              <a:t>levels</a:t>
            </a:r>
            <a:r>
              <a:rPr sz="1950" spc="-8" dirty="0" smtClean="0">
                <a:latin typeface="Tahoma"/>
                <a:cs typeface="Tahoma"/>
              </a:rPr>
              <a:t>.</a:t>
            </a:r>
            <a:endParaRPr sz="1950" dirty="0">
              <a:latin typeface="Tahoma"/>
              <a:cs typeface="Tahoma"/>
            </a:endParaRPr>
          </a:p>
          <a:p>
            <a:pPr marL="146685" marR="86201" indent="-137160">
              <a:lnSpc>
                <a:spcPct val="79800"/>
              </a:lnSpc>
              <a:spcBef>
                <a:spcPts val="979"/>
              </a:spcBef>
              <a:buClr>
                <a:srgbClr val="A6B727"/>
              </a:buClr>
              <a:buSzPct val="74545"/>
              <a:buFont typeface="Corbel"/>
              <a:buChar char="•"/>
              <a:tabLst>
                <a:tab pos="146685" algn="l"/>
                <a:tab pos="1809750" algn="l"/>
                <a:tab pos="4351020" algn="l"/>
                <a:tab pos="5717857" algn="l"/>
              </a:tabLst>
            </a:pPr>
            <a:r>
              <a:rPr sz="2063" b="1" i="1" spc="-255" dirty="0">
                <a:latin typeface="Verdana"/>
                <a:cs typeface="Verdana"/>
              </a:rPr>
              <a:t>Asym</a:t>
            </a:r>
            <a:r>
              <a:rPr sz="2063" b="1" i="1" spc="-221" dirty="0">
                <a:latin typeface="Verdana"/>
                <a:cs typeface="Verdana"/>
              </a:rPr>
              <a:t>p</a:t>
            </a:r>
            <a:r>
              <a:rPr sz="2063" b="1" i="1" spc="-135" dirty="0">
                <a:latin typeface="Verdana"/>
                <a:cs typeface="Verdana"/>
              </a:rPr>
              <a:t>t</a:t>
            </a:r>
            <a:r>
              <a:rPr sz="2063" b="1" i="1" spc="-214" dirty="0">
                <a:latin typeface="Verdana"/>
                <a:cs typeface="Verdana"/>
              </a:rPr>
              <a:t>o</a:t>
            </a:r>
            <a:r>
              <a:rPr sz="2063" b="1" i="1" spc="-334" dirty="0">
                <a:latin typeface="Verdana"/>
                <a:cs typeface="Verdana"/>
              </a:rPr>
              <a:t>m</a:t>
            </a:r>
            <a:r>
              <a:rPr sz="2063" b="1" i="1" spc="-176" dirty="0">
                <a:latin typeface="Verdana"/>
                <a:cs typeface="Verdana"/>
              </a:rPr>
              <a:t>at</a:t>
            </a:r>
            <a:r>
              <a:rPr sz="2063" b="1" i="1" spc="-116" dirty="0">
                <a:latin typeface="Verdana"/>
                <a:cs typeface="Verdana"/>
              </a:rPr>
              <a:t>i</a:t>
            </a:r>
            <a:r>
              <a:rPr sz="2063" b="1" i="1" spc="-184" dirty="0">
                <a:latin typeface="Verdana"/>
                <a:cs typeface="Verdana"/>
              </a:rPr>
              <a:t>c</a:t>
            </a:r>
            <a:r>
              <a:rPr sz="2063" b="1" i="1" spc="-153" dirty="0">
                <a:latin typeface="Verdana"/>
                <a:cs typeface="Verdana"/>
              </a:rPr>
              <a:t> </a:t>
            </a:r>
            <a:r>
              <a:rPr sz="2063" b="1" i="1" spc="-184" dirty="0">
                <a:latin typeface="Verdana"/>
                <a:cs typeface="Verdana"/>
              </a:rPr>
              <a:t>elevat</a:t>
            </a:r>
            <a:r>
              <a:rPr sz="2063" b="1" i="1" spc="-116" dirty="0">
                <a:latin typeface="Verdana"/>
                <a:cs typeface="Verdana"/>
              </a:rPr>
              <a:t>i</a:t>
            </a:r>
            <a:r>
              <a:rPr sz="2063" b="1" i="1" spc="-233" dirty="0">
                <a:latin typeface="Verdana"/>
                <a:cs typeface="Verdana"/>
              </a:rPr>
              <a:t>on</a:t>
            </a:r>
            <a:r>
              <a:rPr sz="2063" b="1" i="1" spc="-195" dirty="0">
                <a:latin typeface="Verdana"/>
                <a:cs typeface="Verdana"/>
              </a:rPr>
              <a:t>s</a:t>
            </a:r>
            <a:r>
              <a:rPr sz="2063" b="1" i="1" spc="-139" dirty="0">
                <a:latin typeface="Verdana"/>
                <a:cs typeface="Verdana"/>
              </a:rPr>
              <a:t> </a:t>
            </a:r>
            <a:r>
              <a:rPr sz="1950" b="1" dirty="0">
                <a:latin typeface="Tahoma"/>
                <a:cs typeface="Tahoma"/>
              </a:rPr>
              <a:t>in aminot</a:t>
            </a:r>
            <a:r>
              <a:rPr sz="1950" b="1" spc="-8" dirty="0">
                <a:latin typeface="Tahoma"/>
                <a:cs typeface="Tahoma"/>
              </a:rPr>
              <a:t>r</a:t>
            </a:r>
            <a:r>
              <a:rPr sz="1950" b="1" dirty="0">
                <a:latin typeface="Tahoma"/>
                <a:cs typeface="Tahoma"/>
              </a:rPr>
              <a:t>ansfera</a:t>
            </a:r>
            <a:r>
              <a:rPr sz="1950" b="1" spc="4" dirty="0">
                <a:latin typeface="Tahoma"/>
                <a:cs typeface="Tahoma"/>
              </a:rPr>
              <a:t>s</a:t>
            </a:r>
            <a:r>
              <a:rPr sz="1950" b="1" spc="-4" dirty="0">
                <a:latin typeface="Tahoma"/>
                <a:cs typeface="Tahoma"/>
              </a:rPr>
              <a:t>e</a:t>
            </a:r>
            <a:r>
              <a:rPr sz="1950" b="1" spc="4" dirty="0">
                <a:latin typeface="Tahoma"/>
                <a:cs typeface="Tahoma"/>
              </a:rPr>
              <a:t>-</a:t>
            </a:r>
            <a:r>
              <a:rPr sz="1950" b="1" spc="-11" dirty="0">
                <a:latin typeface="Tahoma"/>
                <a:cs typeface="Tahoma"/>
              </a:rPr>
              <a:t>T</a:t>
            </a:r>
            <a:r>
              <a:rPr sz="1950" b="1" spc="-4" dirty="0">
                <a:latin typeface="Tahoma"/>
                <a:cs typeface="Tahoma"/>
              </a:rPr>
              <a:t>his  </a:t>
            </a:r>
            <a:r>
              <a:rPr sz="1950" spc="-4" dirty="0">
                <a:latin typeface="Tahoma"/>
                <a:cs typeface="Tahoma"/>
              </a:rPr>
              <a:t>tolerance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is</a:t>
            </a:r>
            <a:r>
              <a:rPr sz="1950" spc="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also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observed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in</a:t>
            </a:r>
            <a:r>
              <a:rPr sz="1950" spc="11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25-50%	</a:t>
            </a:r>
            <a:r>
              <a:rPr sz="1950" dirty="0">
                <a:latin typeface="Tahoma"/>
                <a:cs typeface="Tahoma"/>
              </a:rPr>
              <a:t>of </a:t>
            </a:r>
            <a:r>
              <a:rPr sz="1950" spc="-4" dirty="0">
                <a:latin typeface="Tahoma"/>
                <a:cs typeface="Tahoma"/>
              </a:rPr>
              <a:t>the </a:t>
            </a:r>
            <a:r>
              <a:rPr sz="1950" dirty="0">
                <a:latin typeface="Tahoma"/>
                <a:cs typeface="Tahoma"/>
              </a:rPr>
              <a:t>patients taking 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drugs</a:t>
            </a:r>
            <a:r>
              <a:rPr sz="1950" spc="-4" dirty="0">
                <a:latin typeface="Tahoma"/>
                <a:cs typeface="Tahoma"/>
              </a:rPr>
              <a:t> such </a:t>
            </a:r>
            <a:r>
              <a:rPr sz="1950" dirty="0">
                <a:latin typeface="Tahoma"/>
                <a:cs typeface="Tahoma"/>
              </a:rPr>
              <a:t>as	</a:t>
            </a:r>
            <a:r>
              <a:rPr sz="1950" spc="-4" dirty="0">
                <a:latin typeface="Tahoma"/>
                <a:cs typeface="Tahoma"/>
              </a:rPr>
              <a:t>methyldopa </a:t>
            </a:r>
            <a:r>
              <a:rPr sz="1950" dirty="0">
                <a:latin typeface="Tahoma"/>
                <a:cs typeface="Tahoma"/>
              </a:rPr>
              <a:t>or </a:t>
            </a:r>
            <a:r>
              <a:rPr sz="1950" spc="-4" dirty="0">
                <a:latin typeface="Tahoma"/>
                <a:cs typeface="Tahoma"/>
              </a:rPr>
              <a:t>phenytoin,</a:t>
            </a:r>
            <a:r>
              <a:rPr sz="1950" spc="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and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it</a:t>
            </a:r>
            <a:r>
              <a:rPr sz="1950" spc="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is	especially 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well described with INH, </a:t>
            </a:r>
            <a:r>
              <a:rPr sz="1950" spc="-4" dirty="0">
                <a:latin typeface="Tahoma"/>
                <a:cs typeface="Tahoma"/>
              </a:rPr>
              <a:t>sulfonamides, salicylates, </a:t>
            </a:r>
            <a:r>
              <a:rPr sz="1950" spc="-8" dirty="0">
                <a:latin typeface="Tahoma"/>
                <a:cs typeface="Tahoma"/>
              </a:rPr>
              <a:t>sulfonylureas </a:t>
            </a:r>
            <a:r>
              <a:rPr sz="1950" spc="-600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and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quinidine.</a:t>
            </a:r>
          </a:p>
        </p:txBody>
      </p:sp>
    </p:spTree>
    <p:extLst>
      <p:ext uri="{BB962C8B-B14F-4D97-AF65-F5344CB8AC3E}">
        <p14:creationId xmlns:p14="http://schemas.microsoft.com/office/powerpoint/2010/main" val="3586931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4" y="1534630"/>
            <a:ext cx="5855969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-4" dirty="0">
                <a:solidFill>
                  <a:schemeClr val="tx1"/>
                </a:solidFill>
              </a:rPr>
              <a:t>Pathological</a:t>
            </a:r>
            <a:r>
              <a:rPr b="1" spc="-53" dirty="0">
                <a:solidFill>
                  <a:schemeClr val="tx1"/>
                </a:solidFill>
              </a:rPr>
              <a:t> </a:t>
            </a:r>
            <a:r>
              <a:rPr b="1" spc="-4" dirty="0">
                <a:solidFill>
                  <a:schemeClr val="tx1"/>
                </a:solidFill>
              </a:rPr>
              <a:t>Manifestations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290526"/>
            <a:ext cx="7226141" cy="2735845"/>
          </a:xfrm>
          <a:prstGeom prst="rect">
            <a:avLst/>
          </a:prstGeom>
        </p:spPr>
        <p:txBody>
          <a:bodyPr vert="horz" wrap="square" lIns="0" tIns="110966" rIns="0" bIns="0" rtlCol="0">
            <a:spAutoFit/>
          </a:bodyPr>
          <a:lstStyle/>
          <a:p>
            <a:pPr marL="9525">
              <a:spcBef>
                <a:spcPts val="874"/>
              </a:spcBef>
            </a:pPr>
            <a:r>
              <a:rPr sz="2100" b="1" u="heavy" spc="-4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Acute </a:t>
            </a:r>
            <a:r>
              <a:rPr sz="2100" b="1" u="heavy" spc="-8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hepatocellular</a:t>
            </a:r>
            <a:r>
              <a:rPr sz="2100" b="1" u="heavy" spc="38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100" b="1" u="heavy" spc="-4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injury</a:t>
            </a:r>
            <a:endParaRPr sz="2100">
              <a:latin typeface="Tahoma"/>
              <a:cs typeface="Tahoma"/>
            </a:endParaRPr>
          </a:p>
          <a:p>
            <a:pPr marL="146685" marR="590550" indent="-137160">
              <a:lnSpc>
                <a:spcPts val="2273"/>
              </a:lnSpc>
              <a:spcBef>
                <a:spcPts val="1084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b="1" spc="-4" dirty="0">
                <a:latin typeface="Tahoma"/>
                <a:cs typeface="Tahoma"/>
              </a:rPr>
              <a:t>Acute viral</a:t>
            </a:r>
            <a:r>
              <a:rPr sz="2100" b="1" spc="30" dirty="0">
                <a:latin typeface="Tahoma"/>
                <a:cs typeface="Tahoma"/>
              </a:rPr>
              <a:t> </a:t>
            </a:r>
            <a:r>
              <a:rPr sz="2100" b="1" spc="-8" dirty="0">
                <a:latin typeface="Tahoma"/>
                <a:cs typeface="Tahoma"/>
              </a:rPr>
              <a:t>hepatitis–like</a:t>
            </a:r>
            <a:r>
              <a:rPr sz="2100" b="1" spc="53" dirty="0">
                <a:latin typeface="Tahoma"/>
                <a:cs typeface="Tahoma"/>
              </a:rPr>
              <a:t> </a:t>
            </a:r>
            <a:r>
              <a:rPr sz="2100" b="1" spc="-8" dirty="0">
                <a:latin typeface="Tahoma"/>
                <a:cs typeface="Tahoma"/>
              </a:rPr>
              <a:t>picture</a:t>
            </a:r>
            <a:r>
              <a:rPr sz="2100" b="1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-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INH,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halothane,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diclofenac,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troglitazone</a:t>
            </a:r>
            <a:endParaRPr sz="2100">
              <a:latin typeface="Tahoma"/>
              <a:cs typeface="Tahoma"/>
            </a:endParaRPr>
          </a:p>
          <a:p>
            <a:pPr marL="146685" marR="315754" indent="-137160">
              <a:lnSpc>
                <a:spcPts val="2265"/>
              </a:lnSpc>
              <a:spcBef>
                <a:spcPts val="104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b="1" spc="-8" dirty="0">
                <a:latin typeface="Tahoma"/>
                <a:cs typeface="Tahoma"/>
              </a:rPr>
              <a:t>Mononucleosis</a:t>
            </a:r>
            <a:r>
              <a:rPr sz="2100" b="1" dirty="0">
                <a:latin typeface="Tahoma"/>
                <a:cs typeface="Tahoma"/>
              </a:rPr>
              <a:t> </a:t>
            </a:r>
            <a:r>
              <a:rPr sz="2100" b="1" spc="-4" dirty="0">
                <a:latin typeface="Tahoma"/>
                <a:cs typeface="Tahoma"/>
              </a:rPr>
              <a:t>like</a:t>
            </a:r>
            <a:r>
              <a:rPr sz="2100" b="1" spc="23" dirty="0">
                <a:latin typeface="Tahoma"/>
                <a:cs typeface="Tahoma"/>
              </a:rPr>
              <a:t> </a:t>
            </a:r>
            <a:r>
              <a:rPr sz="2100" b="1" spc="-8" dirty="0">
                <a:latin typeface="Tahoma"/>
                <a:cs typeface="Tahoma"/>
              </a:rPr>
              <a:t>picture</a:t>
            </a:r>
            <a:r>
              <a:rPr sz="2100" b="1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-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Phenytoin,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sulfonamides,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dapsone</a:t>
            </a:r>
            <a:endParaRPr sz="2100">
              <a:latin typeface="Tahoma"/>
              <a:cs typeface="Tahoma"/>
            </a:endParaRPr>
          </a:p>
          <a:p>
            <a:pPr marL="146685" indent="-137160">
              <a:spcBef>
                <a:spcPts val="77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b="1" spc="-8" dirty="0">
                <a:latin typeface="Tahoma"/>
                <a:cs typeface="Tahoma"/>
              </a:rPr>
              <a:t>Chronic</a:t>
            </a:r>
            <a:r>
              <a:rPr sz="2100" b="1" dirty="0">
                <a:latin typeface="Tahoma"/>
                <a:cs typeface="Tahoma"/>
              </a:rPr>
              <a:t> </a:t>
            </a:r>
            <a:r>
              <a:rPr sz="2100" b="1" spc="-8" dirty="0">
                <a:latin typeface="Tahoma"/>
                <a:cs typeface="Tahoma"/>
              </a:rPr>
              <a:t>hepatocellular</a:t>
            </a:r>
            <a:r>
              <a:rPr sz="2100" b="1" spc="38" dirty="0">
                <a:latin typeface="Tahoma"/>
                <a:cs typeface="Tahoma"/>
              </a:rPr>
              <a:t> </a:t>
            </a:r>
            <a:r>
              <a:rPr sz="2100" b="1" spc="-4" dirty="0">
                <a:latin typeface="Tahoma"/>
                <a:cs typeface="Tahoma"/>
              </a:rPr>
              <a:t>injury</a:t>
            </a:r>
            <a:r>
              <a:rPr sz="2100" b="1" spc="3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- </a:t>
            </a:r>
            <a:r>
              <a:rPr sz="2100" spc="-8" dirty="0">
                <a:latin typeface="Tahoma"/>
                <a:cs typeface="Tahoma"/>
              </a:rPr>
              <a:t>Pemoline,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methyldopa</a:t>
            </a:r>
            <a:endParaRPr sz="2100">
              <a:latin typeface="Tahoma"/>
              <a:cs typeface="Tahoma"/>
            </a:endParaRPr>
          </a:p>
          <a:p>
            <a:pPr marL="146685" indent="-137160">
              <a:spcBef>
                <a:spcPts val="799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  <a:tab pos="6045041" algn="l"/>
              </a:tabLst>
            </a:pPr>
            <a:r>
              <a:rPr sz="2100" b="1" spc="-4" dirty="0">
                <a:latin typeface="Tahoma"/>
                <a:cs typeface="Tahoma"/>
              </a:rPr>
              <a:t>Massive</a:t>
            </a:r>
            <a:r>
              <a:rPr sz="2100" b="1" spc="19" dirty="0">
                <a:latin typeface="Tahoma"/>
                <a:cs typeface="Tahoma"/>
              </a:rPr>
              <a:t> </a:t>
            </a:r>
            <a:r>
              <a:rPr sz="2100" b="1" spc="-8" dirty="0">
                <a:latin typeface="Tahoma"/>
                <a:cs typeface="Tahoma"/>
              </a:rPr>
              <a:t>necrosis</a:t>
            </a:r>
            <a:r>
              <a:rPr sz="2100" b="1" spc="3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-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Acetaminophen,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halothane,	</a:t>
            </a:r>
            <a:r>
              <a:rPr sz="2100" spc="-8" dirty="0">
                <a:latin typeface="Tahoma"/>
                <a:cs typeface="Tahoma"/>
              </a:rPr>
              <a:t>diclofenac</a:t>
            </a:r>
            <a:endParaRPr sz="2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28576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4" y="1534630"/>
            <a:ext cx="5855969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-4" dirty="0">
                <a:solidFill>
                  <a:schemeClr val="tx1"/>
                </a:solidFill>
              </a:rPr>
              <a:t>Pathological</a:t>
            </a:r>
            <a:r>
              <a:rPr b="1" spc="-53" dirty="0">
                <a:solidFill>
                  <a:schemeClr val="tx1"/>
                </a:solidFill>
              </a:rPr>
              <a:t> </a:t>
            </a:r>
            <a:r>
              <a:rPr b="1" spc="-4" dirty="0">
                <a:solidFill>
                  <a:schemeClr val="tx1"/>
                </a:solidFill>
              </a:rPr>
              <a:t>Manifestations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290526"/>
            <a:ext cx="6395085" cy="3041057"/>
          </a:xfrm>
          <a:prstGeom prst="rect">
            <a:avLst/>
          </a:prstGeom>
        </p:spPr>
        <p:txBody>
          <a:bodyPr vert="horz" wrap="square" lIns="0" tIns="110966" rIns="0" bIns="0" rtlCol="0">
            <a:spAutoFit/>
          </a:bodyPr>
          <a:lstStyle/>
          <a:p>
            <a:pPr marL="9525">
              <a:spcBef>
                <a:spcPts val="874"/>
              </a:spcBef>
            </a:pPr>
            <a:r>
              <a:rPr sz="2100" b="1" u="heavy" spc="-8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Steatosis</a:t>
            </a:r>
            <a:endParaRPr sz="2100">
              <a:latin typeface="Tahoma"/>
              <a:cs typeface="Tahoma"/>
            </a:endParaRPr>
          </a:p>
          <a:p>
            <a:pPr marL="146685" marR="34290" indent="-137160">
              <a:lnSpc>
                <a:spcPts val="2273"/>
              </a:lnSpc>
              <a:spcBef>
                <a:spcPts val="1084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b="1" spc="-8" dirty="0">
                <a:latin typeface="Tahoma"/>
                <a:cs typeface="Tahoma"/>
              </a:rPr>
              <a:t>Macrovesicular</a:t>
            </a:r>
            <a:r>
              <a:rPr sz="2100" b="1" spc="45" dirty="0">
                <a:latin typeface="Tahoma"/>
                <a:cs typeface="Tahoma"/>
              </a:rPr>
              <a:t> </a:t>
            </a:r>
            <a:r>
              <a:rPr sz="2100" b="1" spc="-4" dirty="0">
                <a:latin typeface="Tahoma"/>
                <a:cs typeface="Tahoma"/>
              </a:rPr>
              <a:t>steatosis</a:t>
            </a:r>
            <a:r>
              <a:rPr sz="2100" b="1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-</a:t>
            </a:r>
            <a:r>
              <a:rPr sz="2100" spc="-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Alcohol,</a:t>
            </a:r>
            <a:r>
              <a:rPr sz="2100" spc="-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methotrexate,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corticosteroids,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minocycline,</a:t>
            </a:r>
            <a:r>
              <a:rPr sz="2100" spc="3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nifedipine,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TPN</a:t>
            </a:r>
            <a:endParaRPr sz="2100">
              <a:latin typeface="Tahoma"/>
              <a:cs typeface="Tahoma"/>
            </a:endParaRPr>
          </a:p>
          <a:p>
            <a:pPr marL="146685" marR="228600" indent="-137160">
              <a:lnSpc>
                <a:spcPts val="2265"/>
              </a:lnSpc>
              <a:spcBef>
                <a:spcPts val="104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  <a:tab pos="1733074" algn="l"/>
              </a:tabLst>
            </a:pPr>
            <a:r>
              <a:rPr sz="2100" b="1" spc="-8" dirty="0">
                <a:latin typeface="Tahoma"/>
                <a:cs typeface="Tahoma"/>
              </a:rPr>
              <a:t>Microvesicular</a:t>
            </a:r>
            <a:r>
              <a:rPr sz="2100" b="1" spc="53" dirty="0">
                <a:latin typeface="Tahoma"/>
                <a:cs typeface="Tahoma"/>
              </a:rPr>
              <a:t> </a:t>
            </a:r>
            <a:r>
              <a:rPr sz="2100" b="1" spc="-4" dirty="0">
                <a:latin typeface="Tahoma"/>
                <a:cs typeface="Tahoma"/>
              </a:rPr>
              <a:t>steatosis</a:t>
            </a:r>
            <a:r>
              <a:rPr sz="2100" b="1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- Alcohol,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valproic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acid,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tetracycline,	piroxicam</a:t>
            </a:r>
            <a:endParaRPr sz="2100">
              <a:latin typeface="Tahoma"/>
              <a:cs typeface="Tahoma"/>
            </a:endParaRPr>
          </a:p>
          <a:p>
            <a:pPr marL="146685" marR="3810" indent="-137160">
              <a:lnSpc>
                <a:spcPts val="2265"/>
              </a:lnSpc>
              <a:spcBef>
                <a:spcPts val="1061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b="1" spc="-8" dirty="0">
                <a:latin typeface="Tahoma"/>
                <a:cs typeface="Tahoma"/>
              </a:rPr>
              <a:t>Steatohepatitis</a:t>
            </a:r>
            <a:r>
              <a:rPr sz="2100" b="1" spc="7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-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Amiodarone,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nifedipine,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synthetic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estrogens,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didanosine</a:t>
            </a:r>
            <a:endParaRPr sz="2100">
              <a:latin typeface="Tahoma"/>
              <a:cs typeface="Tahoma"/>
            </a:endParaRPr>
          </a:p>
          <a:p>
            <a:pPr marL="146685" indent="-137160">
              <a:spcBef>
                <a:spcPts val="77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b="1" spc="-8" dirty="0">
                <a:latin typeface="Tahoma"/>
                <a:cs typeface="Tahoma"/>
              </a:rPr>
              <a:t>Pseudoalcoholic</a:t>
            </a:r>
            <a:r>
              <a:rPr sz="2100" b="1" spc="26" dirty="0">
                <a:latin typeface="Tahoma"/>
                <a:cs typeface="Tahoma"/>
              </a:rPr>
              <a:t> </a:t>
            </a:r>
            <a:r>
              <a:rPr sz="2100" b="1" spc="-4" dirty="0">
                <a:latin typeface="Tahoma"/>
                <a:cs typeface="Tahoma"/>
              </a:rPr>
              <a:t>injury</a:t>
            </a:r>
            <a:r>
              <a:rPr sz="2100" b="1" spc="-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-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Amiodarone</a:t>
            </a:r>
            <a:endParaRPr sz="2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40592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4" y="1534630"/>
            <a:ext cx="1526381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-4" dirty="0">
                <a:solidFill>
                  <a:schemeClr val="tx1"/>
                </a:solidFill>
              </a:rPr>
              <a:t>Contd..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335244"/>
            <a:ext cx="7018496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6685" indent="-137160">
              <a:spcBef>
                <a:spcPts val="79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b="1" dirty="0">
                <a:latin typeface="Tahoma"/>
                <a:cs typeface="Tahoma"/>
              </a:rPr>
              <a:t>Acute</a:t>
            </a:r>
            <a:r>
              <a:rPr sz="1950" b="1" spc="-4" dirty="0">
                <a:latin typeface="Tahoma"/>
                <a:cs typeface="Tahoma"/>
              </a:rPr>
              <a:t> cholestasis</a:t>
            </a:r>
            <a:r>
              <a:rPr sz="1950" b="1" spc="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-</a:t>
            </a:r>
            <a:r>
              <a:rPr sz="1950" spc="19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Amoxicillin-clavulanic</a:t>
            </a:r>
            <a:r>
              <a:rPr sz="1950" spc="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acid,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spc="-8" dirty="0">
                <a:latin typeface="Tahoma"/>
                <a:cs typeface="Tahoma"/>
              </a:rPr>
              <a:t>erythromycin,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7946" y="2543270"/>
            <a:ext cx="902494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950" spc="-4" dirty="0">
                <a:latin typeface="Tahoma"/>
                <a:cs typeface="Tahoma"/>
              </a:rPr>
              <a:t>sulindac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0785" y="2883656"/>
            <a:ext cx="6621780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6685" indent="-137160">
              <a:spcBef>
                <a:spcPts val="79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b="1" spc="-4" dirty="0">
                <a:latin typeface="Tahoma"/>
                <a:cs typeface="Tahoma"/>
              </a:rPr>
              <a:t>Chronic</a:t>
            </a:r>
            <a:r>
              <a:rPr sz="1950" b="1" spc="-15" dirty="0">
                <a:latin typeface="Tahoma"/>
                <a:cs typeface="Tahoma"/>
              </a:rPr>
              <a:t> </a:t>
            </a:r>
            <a:r>
              <a:rPr sz="1950" b="1" spc="-4" dirty="0">
                <a:latin typeface="Tahoma"/>
                <a:cs typeface="Tahoma"/>
              </a:rPr>
              <a:t>cholestasis </a:t>
            </a:r>
            <a:r>
              <a:rPr sz="1950" dirty="0">
                <a:latin typeface="Tahoma"/>
                <a:cs typeface="Tahoma"/>
              </a:rPr>
              <a:t>- Chlorpromazine,</a:t>
            </a:r>
            <a:r>
              <a:rPr sz="1950" spc="-30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sulfamethoxazole-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7946" y="3092101"/>
            <a:ext cx="4021455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950" dirty="0">
                <a:latin typeface="Tahoma"/>
                <a:cs typeface="Tahoma"/>
              </a:rPr>
              <a:t>trimethoprim,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spc="-8" dirty="0">
                <a:latin typeface="Tahoma"/>
                <a:cs typeface="Tahoma"/>
              </a:rPr>
              <a:t>tetracycline,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ibuprofen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0785" y="3433858"/>
            <a:ext cx="6505099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6685" indent="-137160">
              <a:spcBef>
                <a:spcPts val="79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b="1" spc="-4" dirty="0">
                <a:latin typeface="Tahoma"/>
                <a:cs typeface="Tahoma"/>
              </a:rPr>
              <a:t>Granulomatous</a:t>
            </a:r>
            <a:r>
              <a:rPr sz="1950" b="1" spc="-26" dirty="0">
                <a:latin typeface="Tahoma"/>
                <a:cs typeface="Tahoma"/>
              </a:rPr>
              <a:t> </a:t>
            </a:r>
            <a:r>
              <a:rPr sz="1950" b="1" spc="-4" dirty="0">
                <a:latin typeface="Tahoma"/>
                <a:cs typeface="Tahoma"/>
              </a:rPr>
              <a:t>hepatitis</a:t>
            </a:r>
            <a:r>
              <a:rPr sz="1950" b="1" spc="1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-</a:t>
            </a:r>
            <a:r>
              <a:rPr sz="1950" spc="11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Carbamazepine,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allopurinol,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0785" y="3597255"/>
            <a:ext cx="3143250" cy="706284"/>
          </a:xfrm>
          <a:prstGeom prst="rect">
            <a:avLst/>
          </a:prstGeom>
        </p:spPr>
        <p:txBody>
          <a:bodyPr vert="horz" wrap="square" lIns="0" tIns="54293" rIns="0" bIns="0" rtlCol="0">
            <a:spAutoFit/>
          </a:bodyPr>
          <a:lstStyle/>
          <a:p>
            <a:pPr marL="146685">
              <a:spcBef>
                <a:spcPts val="428"/>
              </a:spcBef>
            </a:pPr>
            <a:r>
              <a:rPr sz="1950" spc="-8" dirty="0">
                <a:latin typeface="Tahoma"/>
                <a:cs typeface="Tahoma"/>
              </a:rPr>
              <a:t>hydralazine</a:t>
            </a:r>
            <a:endParaRPr sz="1950">
              <a:latin typeface="Tahoma"/>
              <a:cs typeface="Tahoma"/>
            </a:endParaRPr>
          </a:p>
          <a:p>
            <a:pPr marL="146685" indent="-137160">
              <a:spcBef>
                <a:spcPts val="353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b="1" dirty="0">
                <a:latin typeface="Tahoma"/>
                <a:cs typeface="Tahoma"/>
              </a:rPr>
              <a:t>Vascular</a:t>
            </a:r>
            <a:r>
              <a:rPr sz="1950" b="1" spc="-15" dirty="0">
                <a:latin typeface="Tahoma"/>
                <a:cs typeface="Tahoma"/>
              </a:rPr>
              <a:t> </a:t>
            </a:r>
            <a:r>
              <a:rPr sz="1950" b="1" dirty="0">
                <a:latin typeface="Tahoma"/>
                <a:cs typeface="Tahoma"/>
              </a:rPr>
              <a:t>injury</a:t>
            </a:r>
            <a:r>
              <a:rPr sz="1950" b="1" spc="-3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-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Steroids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0785" y="4324540"/>
            <a:ext cx="6550819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6685" indent="-137160">
              <a:spcBef>
                <a:spcPts val="75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  <a:tab pos="5344954" algn="l"/>
              </a:tabLst>
            </a:pPr>
            <a:r>
              <a:rPr sz="1950" b="1" dirty="0">
                <a:latin typeface="Tahoma"/>
                <a:cs typeface="Tahoma"/>
              </a:rPr>
              <a:t>Neoplasia</a:t>
            </a:r>
            <a:r>
              <a:rPr sz="1950" b="1" spc="-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-</a:t>
            </a:r>
            <a:r>
              <a:rPr sz="1950" spc="15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Contraceptives, </a:t>
            </a:r>
            <a:r>
              <a:rPr sz="1950" dirty="0">
                <a:latin typeface="Tahoma"/>
                <a:cs typeface="Tahoma"/>
              </a:rPr>
              <a:t>anabolic</a:t>
            </a:r>
            <a:r>
              <a:rPr sz="1950" spc="-4" dirty="0">
                <a:latin typeface="Tahoma"/>
                <a:cs typeface="Tahoma"/>
              </a:rPr>
              <a:t> steroids	</a:t>
            </a:r>
            <a:r>
              <a:rPr sz="1950" dirty="0">
                <a:latin typeface="Tahoma"/>
                <a:cs typeface="Tahoma"/>
              </a:rPr>
              <a:t>Adenoma</a:t>
            </a:r>
            <a:r>
              <a:rPr sz="1950" spc="-56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-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0785" y="4488033"/>
            <a:ext cx="3615214" cy="706284"/>
          </a:xfrm>
          <a:prstGeom prst="rect">
            <a:avLst/>
          </a:prstGeom>
        </p:spPr>
        <p:txBody>
          <a:bodyPr vert="horz" wrap="square" lIns="0" tIns="54293" rIns="0" bIns="0" rtlCol="0">
            <a:spAutoFit/>
          </a:bodyPr>
          <a:lstStyle/>
          <a:p>
            <a:pPr marL="146685">
              <a:spcBef>
                <a:spcPts val="428"/>
              </a:spcBef>
            </a:pPr>
            <a:r>
              <a:rPr sz="1950" spc="-4" dirty="0">
                <a:latin typeface="Tahoma"/>
                <a:cs typeface="Tahoma"/>
              </a:rPr>
              <a:t>Steroids</a:t>
            </a:r>
            <a:endParaRPr sz="1950">
              <a:latin typeface="Tahoma"/>
              <a:cs typeface="Tahoma"/>
            </a:endParaRPr>
          </a:p>
          <a:p>
            <a:pPr marL="146685" indent="-137160">
              <a:spcBef>
                <a:spcPts val="353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b="1" dirty="0">
                <a:latin typeface="Tahoma"/>
                <a:cs typeface="Tahoma"/>
              </a:rPr>
              <a:t>Angiosarcoma</a:t>
            </a:r>
            <a:r>
              <a:rPr sz="1950" b="1" spc="-3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-</a:t>
            </a:r>
            <a:r>
              <a:rPr sz="1950" spc="-8" dirty="0">
                <a:latin typeface="Tahoma"/>
                <a:cs typeface="Tahoma"/>
              </a:rPr>
              <a:t> Vinyl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chloride</a:t>
            </a:r>
            <a:endParaRPr sz="19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1487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0859" y="0"/>
            <a:ext cx="99314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359" y="316229"/>
            <a:ext cx="7493000" cy="115189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39" y="1609090"/>
            <a:ext cx="7884795" cy="106426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11150" marR="30480" indent="-273050">
              <a:lnSpc>
                <a:spcPts val="2650"/>
              </a:lnSpc>
              <a:spcBef>
                <a:spcPts val="380"/>
              </a:spcBef>
            </a:pPr>
            <a:r>
              <a:rPr sz="2625" spc="-284" baseline="7936" dirty="0">
                <a:solidFill>
                  <a:srgbClr val="16BAFC"/>
                </a:solidFill>
                <a:latin typeface="Cambria"/>
                <a:cs typeface="Cambria"/>
              </a:rPr>
              <a:t>⦿</a:t>
            </a:r>
            <a:r>
              <a:rPr sz="2625" spc="-277" baseline="7936" dirty="0">
                <a:solidFill>
                  <a:srgbClr val="16BAFC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Hepatitis type A </a:t>
            </a:r>
            <a:r>
              <a:rPr sz="2400" spc="5" dirty="0">
                <a:solidFill>
                  <a:srgbClr val="000000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contracted by eating or drinking </a:t>
            </a:r>
            <a:r>
              <a:rPr sz="24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contaminated feces of an infected person. </a:t>
            </a:r>
            <a:r>
              <a:rPr sz="2400" spc="5" dirty="0">
                <a:solidFill>
                  <a:srgbClr val="000000"/>
                </a:solidFill>
                <a:latin typeface="Times New Roman"/>
                <a:cs typeface="Times New Roman"/>
              </a:rPr>
              <a:t>It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is also contracted </a:t>
            </a:r>
            <a:r>
              <a:rPr sz="2400" spc="-5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Times New Roman"/>
                <a:cs typeface="Times New Roman"/>
              </a:rPr>
              <a:t>through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unprotected sexual contact.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39" y="3108959"/>
            <a:ext cx="7651115" cy="72771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11150" marR="30480" indent="-273050">
              <a:lnSpc>
                <a:spcPts val="2650"/>
              </a:lnSpc>
              <a:spcBef>
                <a:spcPts val="380"/>
              </a:spcBef>
            </a:pPr>
            <a:r>
              <a:rPr sz="2625" spc="-284" baseline="7936" dirty="0">
                <a:solidFill>
                  <a:srgbClr val="16BAFC"/>
                </a:solidFill>
                <a:latin typeface="Cambria"/>
                <a:cs typeface="Cambria"/>
              </a:rPr>
              <a:t>⦿</a:t>
            </a:r>
            <a:r>
              <a:rPr sz="2625" spc="-277" baseline="7936" dirty="0">
                <a:solidFill>
                  <a:srgbClr val="16BAFC"/>
                </a:solidFill>
                <a:latin typeface="Cambria"/>
                <a:cs typeface="Cambria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 </a:t>
            </a:r>
            <a:r>
              <a:rPr sz="2400" spc="-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C can be contracted by bodily fluids ( such as semen,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saliva)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73990" y="4121790"/>
            <a:ext cx="2424418" cy="2424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3" y="1534630"/>
            <a:ext cx="2063115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-4" dirty="0">
                <a:solidFill>
                  <a:schemeClr val="tx1"/>
                </a:solidFill>
              </a:rPr>
              <a:t>Diagnosis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335244"/>
            <a:ext cx="1054894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6685" indent="-137160">
              <a:spcBef>
                <a:spcPts val="79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b="1" spc="-4" dirty="0">
                <a:latin typeface="Tahoma"/>
                <a:cs typeface="Tahoma"/>
              </a:rPr>
              <a:t>History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2235" y="2903506"/>
            <a:ext cx="6888956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  <a:buClr>
                <a:srgbClr val="A6B727"/>
              </a:buClr>
              <a:buSzPct val="78846"/>
              <a:tabLst>
                <a:tab pos="146685" algn="l"/>
              </a:tabLst>
            </a:pPr>
            <a:r>
              <a:rPr sz="1950" dirty="0" smtClean="0">
                <a:latin typeface="Tahoma"/>
                <a:cs typeface="Tahoma"/>
              </a:rPr>
              <a:t>dose</a:t>
            </a:r>
            <a:r>
              <a:rPr sz="1950" dirty="0">
                <a:latin typeface="Tahoma"/>
                <a:cs typeface="Tahoma"/>
              </a:rPr>
              <a:t>,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route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of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administration,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duration,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previous</a:t>
            </a:r>
            <a:endParaRPr sz="195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9396" y="3111532"/>
            <a:ext cx="6751796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  <a:tabLst>
                <a:tab pos="5472588" algn="l"/>
              </a:tabLst>
            </a:pPr>
            <a:r>
              <a:rPr sz="1950" spc="-4" dirty="0">
                <a:latin typeface="Tahoma"/>
                <a:cs typeface="Tahoma"/>
              </a:rPr>
              <a:t>administration, </a:t>
            </a:r>
            <a:r>
              <a:rPr sz="1950" dirty="0">
                <a:latin typeface="Tahoma"/>
                <a:cs typeface="Tahoma"/>
              </a:rPr>
              <a:t>and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use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of</a:t>
            </a:r>
            <a:r>
              <a:rPr sz="1950" spc="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drugs,</a:t>
            </a:r>
            <a:r>
              <a:rPr sz="1950" spc="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including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spc="-15" dirty="0">
                <a:latin typeface="Tahoma"/>
                <a:cs typeface="Tahoma"/>
              </a:rPr>
              <a:t>over-	</a:t>
            </a:r>
            <a:r>
              <a:rPr sz="1950" spc="-4" dirty="0">
                <a:latin typeface="Tahoma"/>
                <a:cs typeface="Tahoma"/>
              </a:rPr>
              <a:t>the-counter</a:t>
            </a:r>
            <a:endParaRPr sz="195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9396" y="3319558"/>
            <a:ext cx="2560320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950" dirty="0">
                <a:latin typeface="Tahoma"/>
                <a:cs typeface="Tahoma"/>
              </a:rPr>
              <a:t>medications</a:t>
            </a:r>
            <a:r>
              <a:rPr sz="1950" spc="-3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and</a:t>
            </a:r>
            <a:r>
              <a:rPr sz="1950" spc="-30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herbs.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22235" y="3850195"/>
            <a:ext cx="6588443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6685" indent="-137160">
              <a:spcBef>
                <a:spcPts val="75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  <a:tab pos="2620328" algn="l"/>
              </a:tabLst>
            </a:pPr>
            <a:r>
              <a:rPr sz="1950" dirty="0">
                <a:latin typeface="Tahoma"/>
                <a:cs typeface="Tahoma"/>
              </a:rPr>
              <a:t>The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latency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period of	</a:t>
            </a:r>
            <a:r>
              <a:rPr sz="1950" spc="-4" dirty="0">
                <a:latin typeface="Tahoma"/>
                <a:cs typeface="Tahoma"/>
              </a:rPr>
              <a:t>idiosyncratic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drug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reactions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is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highly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9396" y="4058221"/>
            <a:ext cx="6671786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spc="-4" dirty="0">
                <a:latin typeface="Tahoma"/>
                <a:cs typeface="Tahoma"/>
              </a:rPr>
              <a:t>variable,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hence,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obtaining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 history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of</a:t>
            </a:r>
            <a:r>
              <a:rPr sz="1950" spc="-8" dirty="0">
                <a:latin typeface="Tahoma"/>
                <a:cs typeface="Tahoma"/>
              </a:rPr>
              <a:t> every</a:t>
            </a:r>
            <a:r>
              <a:rPr sz="1950" dirty="0">
                <a:latin typeface="Tahoma"/>
                <a:cs typeface="Tahoma"/>
              </a:rPr>
              <a:t> drug</a:t>
            </a:r>
            <a:r>
              <a:rPr sz="1950" spc="-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ingested</a:t>
            </a:r>
            <a:r>
              <a:rPr sz="1950" spc="-23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in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9395" y="4266247"/>
            <a:ext cx="3359468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spc="-4" dirty="0">
                <a:latin typeface="Tahoma"/>
                <a:cs typeface="Tahoma"/>
              </a:rPr>
              <a:t>the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past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3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months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is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essential.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2235" y="4796790"/>
            <a:ext cx="6973729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6685" indent="-137160">
              <a:spcBef>
                <a:spcPts val="75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b="1" spc="-4" dirty="0">
                <a:latin typeface="Tahoma"/>
                <a:cs typeface="Tahoma"/>
              </a:rPr>
              <a:t>Onset-The</a:t>
            </a:r>
            <a:r>
              <a:rPr sz="1950" b="1" spc="-11" dirty="0">
                <a:latin typeface="Tahoma"/>
                <a:cs typeface="Tahoma"/>
              </a:rPr>
              <a:t> </a:t>
            </a:r>
            <a:r>
              <a:rPr sz="1950" b="1" spc="-4" dirty="0">
                <a:latin typeface="Tahoma"/>
                <a:cs typeface="Tahoma"/>
              </a:rPr>
              <a:t>onset</a:t>
            </a:r>
            <a:r>
              <a:rPr sz="1950" b="1" spc="-15" dirty="0">
                <a:latin typeface="Tahoma"/>
                <a:cs typeface="Tahoma"/>
              </a:rPr>
              <a:t> </a:t>
            </a:r>
            <a:r>
              <a:rPr sz="1950" b="1" dirty="0">
                <a:latin typeface="Tahoma"/>
                <a:cs typeface="Tahoma"/>
              </a:rPr>
              <a:t>is</a:t>
            </a:r>
            <a:r>
              <a:rPr sz="1950" b="1" spc="8" dirty="0">
                <a:latin typeface="Tahoma"/>
                <a:cs typeface="Tahoma"/>
              </a:rPr>
              <a:t> </a:t>
            </a:r>
            <a:r>
              <a:rPr sz="1950" b="1" spc="-4" dirty="0">
                <a:latin typeface="Tahoma"/>
                <a:cs typeface="Tahoma"/>
              </a:rPr>
              <a:t>usually</a:t>
            </a:r>
            <a:r>
              <a:rPr sz="1950" b="1" spc="4" dirty="0">
                <a:latin typeface="Tahoma"/>
                <a:cs typeface="Tahoma"/>
              </a:rPr>
              <a:t> </a:t>
            </a:r>
            <a:r>
              <a:rPr sz="1950" b="1" spc="-4" dirty="0">
                <a:latin typeface="Tahoma"/>
                <a:cs typeface="Tahoma"/>
              </a:rPr>
              <a:t>within</a:t>
            </a:r>
            <a:r>
              <a:rPr sz="1950" b="1" spc="8" dirty="0">
                <a:latin typeface="Tahoma"/>
                <a:cs typeface="Tahoma"/>
              </a:rPr>
              <a:t> </a:t>
            </a:r>
            <a:r>
              <a:rPr sz="1950" b="1" dirty="0">
                <a:latin typeface="Tahoma"/>
                <a:cs typeface="Tahoma"/>
              </a:rPr>
              <a:t>5-90</a:t>
            </a:r>
            <a:r>
              <a:rPr sz="1950" b="1" spc="-19" dirty="0">
                <a:latin typeface="Tahoma"/>
                <a:cs typeface="Tahoma"/>
              </a:rPr>
              <a:t> </a:t>
            </a:r>
            <a:r>
              <a:rPr sz="1950" b="1" spc="-4" dirty="0">
                <a:latin typeface="Tahoma"/>
                <a:cs typeface="Tahoma"/>
              </a:rPr>
              <a:t>days</a:t>
            </a:r>
            <a:r>
              <a:rPr sz="1950" b="1" spc="8" dirty="0">
                <a:latin typeface="Tahoma"/>
                <a:cs typeface="Tahoma"/>
              </a:rPr>
              <a:t> </a:t>
            </a:r>
            <a:r>
              <a:rPr sz="1950" b="1" spc="-4" dirty="0">
                <a:latin typeface="Tahoma"/>
                <a:cs typeface="Tahoma"/>
              </a:rPr>
              <a:t>of starting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9395" y="5004816"/>
            <a:ext cx="1157288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b="1" dirty="0">
                <a:latin typeface="Tahoma"/>
                <a:cs typeface="Tahoma"/>
              </a:rPr>
              <a:t>the</a:t>
            </a:r>
            <a:r>
              <a:rPr sz="1950" b="1" spc="-53" dirty="0">
                <a:latin typeface="Tahoma"/>
                <a:cs typeface="Tahoma"/>
              </a:rPr>
              <a:t> </a:t>
            </a:r>
            <a:r>
              <a:rPr sz="1950" b="1" spc="-4" dirty="0">
                <a:latin typeface="Tahoma"/>
                <a:cs typeface="Tahoma"/>
              </a:rPr>
              <a:t>drug.</a:t>
            </a:r>
            <a:endParaRPr sz="19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0724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3" y="1534630"/>
            <a:ext cx="2610803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-4" dirty="0">
                <a:solidFill>
                  <a:schemeClr val="tx1"/>
                </a:solidFill>
              </a:rPr>
              <a:t>Dechallenge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392394"/>
            <a:ext cx="7072789" cy="2085186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46685" marR="3810" indent="-137160">
              <a:lnSpc>
                <a:spcPts val="2265"/>
              </a:lnSpc>
              <a:spcBef>
                <a:spcPts val="360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A</a:t>
            </a:r>
            <a:r>
              <a:rPr sz="2100" spc="-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positive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dechallenge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is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50%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fall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serum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transaminase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levels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within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8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days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stopping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the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drug.</a:t>
            </a:r>
            <a:endParaRPr sz="2100">
              <a:latin typeface="Tahoma"/>
              <a:cs typeface="Tahoma"/>
            </a:endParaRPr>
          </a:p>
          <a:p>
            <a:pPr marL="146685" marR="442913" indent="-137160">
              <a:lnSpc>
                <a:spcPts val="2265"/>
              </a:lnSpc>
              <a:spcBef>
                <a:spcPts val="1061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A</a:t>
            </a:r>
            <a:r>
              <a:rPr sz="2100" spc="-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positive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dechallenge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is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very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helpful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cases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use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multiple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medications.</a:t>
            </a:r>
            <a:endParaRPr sz="2100">
              <a:latin typeface="Tahoma"/>
              <a:cs typeface="Tahoma"/>
            </a:endParaRPr>
          </a:p>
          <a:p>
            <a:pPr marL="146685" marR="30956" indent="-137160">
              <a:lnSpc>
                <a:spcPts val="2273"/>
              </a:lnSpc>
              <a:spcBef>
                <a:spcPts val="104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9" dirty="0">
                <a:latin typeface="Tahoma"/>
                <a:cs typeface="Tahoma"/>
              </a:rPr>
              <a:t>Track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record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the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drug: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Previously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documented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reactions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to a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drug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aid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diagnosis.</a:t>
            </a:r>
            <a:endParaRPr sz="2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75785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3" y="1534630"/>
            <a:ext cx="4810125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-4" dirty="0">
                <a:solidFill>
                  <a:schemeClr val="tx1"/>
                </a:solidFill>
              </a:rPr>
              <a:t>Hepatic</a:t>
            </a:r>
            <a:r>
              <a:rPr b="1" spc="-11" dirty="0">
                <a:solidFill>
                  <a:schemeClr val="tx1"/>
                </a:solidFill>
              </a:rPr>
              <a:t> </a:t>
            </a:r>
            <a:r>
              <a:rPr b="1" spc="-4" dirty="0">
                <a:solidFill>
                  <a:schemeClr val="tx1"/>
                </a:solidFill>
              </a:rPr>
              <a:t>Function</a:t>
            </a:r>
            <a:r>
              <a:rPr b="1" spc="-45" dirty="0">
                <a:solidFill>
                  <a:schemeClr val="tx1"/>
                </a:solidFill>
              </a:rPr>
              <a:t> </a:t>
            </a:r>
            <a:r>
              <a:rPr b="1" spc="-4" dirty="0">
                <a:solidFill>
                  <a:schemeClr val="tx1"/>
                </a:solidFill>
              </a:rPr>
              <a:t>Tests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279636"/>
            <a:ext cx="6805136" cy="707470"/>
          </a:xfrm>
          <a:prstGeom prst="rect">
            <a:avLst/>
          </a:prstGeom>
        </p:spPr>
        <p:txBody>
          <a:bodyPr vert="horz" wrap="square" lIns="0" tIns="50959" rIns="0" bIns="0" rtlCol="0">
            <a:spAutoFit/>
          </a:bodyPr>
          <a:lstStyle/>
          <a:p>
            <a:pPr marL="146685" indent="-137160">
              <a:spcBef>
                <a:spcPts val="401"/>
              </a:spcBef>
              <a:buClr>
                <a:srgbClr val="A6B727"/>
              </a:buClr>
              <a:buSzPct val="74545"/>
              <a:buFont typeface="Corbel"/>
              <a:buChar char="•"/>
              <a:tabLst>
                <a:tab pos="146685" algn="l"/>
              </a:tabLst>
            </a:pPr>
            <a:r>
              <a:rPr sz="2063" b="1" i="1" spc="-176" dirty="0">
                <a:latin typeface="Verdana"/>
                <a:cs typeface="Verdana"/>
              </a:rPr>
              <a:t>Bilirubin</a:t>
            </a:r>
            <a:r>
              <a:rPr sz="2063" b="1" i="1" spc="-135" dirty="0">
                <a:latin typeface="Verdana"/>
                <a:cs typeface="Verdana"/>
              </a:rPr>
              <a:t> </a:t>
            </a:r>
            <a:r>
              <a:rPr sz="2063" b="1" i="1" spc="-184" dirty="0">
                <a:latin typeface="Verdana"/>
                <a:cs typeface="Verdana"/>
              </a:rPr>
              <a:t>(total)</a:t>
            </a:r>
            <a:r>
              <a:rPr sz="2063" b="1" i="1" spc="-146" dirty="0">
                <a:latin typeface="Verdana"/>
                <a:cs typeface="Verdana"/>
              </a:rPr>
              <a:t> </a:t>
            </a:r>
            <a:r>
              <a:rPr sz="1950" dirty="0">
                <a:latin typeface="Tahoma"/>
                <a:cs typeface="Tahoma"/>
              </a:rPr>
              <a:t>-</a:t>
            </a:r>
            <a:r>
              <a:rPr sz="1950" spc="8" dirty="0">
                <a:latin typeface="Tahoma"/>
                <a:cs typeface="Tahoma"/>
              </a:rPr>
              <a:t> </a:t>
            </a:r>
            <a:r>
              <a:rPr sz="1950" spc="-101" dirty="0">
                <a:latin typeface="Tahoma"/>
                <a:cs typeface="Tahoma"/>
              </a:rPr>
              <a:t>To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diagnose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jaundice</a:t>
            </a:r>
            <a:r>
              <a:rPr sz="1950" spc="-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and</a:t>
            </a:r>
            <a:r>
              <a:rPr sz="1950" spc="-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assess</a:t>
            </a:r>
            <a:r>
              <a:rPr sz="1950" spc="-8" dirty="0">
                <a:latin typeface="Tahoma"/>
                <a:cs typeface="Tahoma"/>
              </a:rPr>
              <a:t> severity</a:t>
            </a:r>
            <a:endParaRPr sz="1950">
              <a:latin typeface="Tahoma"/>
              <a:cs typeface="Tahoma"/>
            </a:endParaRPr>
          </a:p>
          <a:p>
            <a:pPr marL="146685" indent="-137160">
              <a:spcBef>
                <a:spcPts val="319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b="1" spc="-4" dirty="0">
                <a:latin typeface="Tahoma"/>
                <a:cs typeface="Tahoma"/>
              </a:rPr>
              <a:t>Bilirubin</a:t>
            </a:r>
            <a:r>
              <a:rPr sz="1950" b="1" dirty="0">
                <a:latin typeface="Tahoma"/>
                <a:cs typeface="Tahoma"/>
              </a:rPr>
              <a:t> </a:t>
            </a:r>
            <a:r>
              <a:rPr sz="1950" b="1" spc="-4" dirty="0">
                <a:latin typeface="Tahoma"/>
                <a:cs typeface="Tahoma"/>
              </a:rPr>
              <a:t>(unconjugated)</a:t>
            </a:r>
            <a:r>
              <a:rPr sz="1950" b="1" spc="-19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- </a:t>
            </a:r>
            <a:r>
              <a:rPr sz="1950" spc="-98" dirty="0">
                <a:latin typeface="Tahoma"/>
                <a:cs typeface="Tahoma"/>
              </a:rPr>
              <a:t>To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assess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spc="-8" dirty="0">
                <a:latin typeface="Tahoma"/>
                <a:cs typeface="Tahoma"/>
              </a:rPr>
              <a:t>for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hemolysis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0785" y="3017806"/>
            <a:ext cx="7246620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6685" indent="-137160">
              <a:spcBef>
                <a:spcPts val="79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b="1" spc="-4" dirty="0">
                <a:latin typeface="Tahoma"/>
                <a:cs typeface="Tahoma"/>
              </a:rPr>
              <a:t>Alkaline</a:t>
            </a:r>
            <a:r>
              <a:rPr sz="1950" b="1" spc="4" dirty="0">
                <a:latin typeface="Tahoma"/>
                <a:cs typeface="Tahoma"/>
              </a:rPr>
              <a:t> </a:t>
            </a:r>
            <a:r>
              <a:rPr sz="1950" b="1" spc="-4" dirty="0">
                <a:latin typeface="Tahoma"/>
                <a:cs typeface="Tahoma"/>
              </a:rPr>
              <a:t>phosphatase</a:t>
            </a:r>
            <a:r>
              <a:rPr sz="1950" b="1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-</a:t>
            </a:r>
            <a:r>
              <a:rPr sz="1950" spc="11" dirty="0">
                <a:latin typeface="Tahoma"/>
                <a:cs typeface="Tahoma"/>
              </a:rPr>
              <a:t> </a:t>
            </a:r>
            <a:r>
              <a:rPr sz="1950" spc="-101" dirty="0">
                <a:latin typeface="Tahoma"/>
                <a:cs typeface="Tahoma"/>
              </a:rPr>
              <a:t>To</a:t>
            </a:r>
            <a:r>
              <a:rPr sz="1950" dirty="0">
                <a:latin typeface="Tahoma"/>
                <a:cs typeface="Tahoma"/>
              </a:rPr>
              <a:t> diagnose</a:t>
            </a:r>
            <a:r>
              <a:rPr sz="1950" spc="-23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cholestasis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and </a:t>
            </a:r>
            <a:r>
              <a:rPr sz="1950" spc="-4" dirty="0">
                <a:latin typeface="Tahoma"/>
                <a:cs typeface="Tahoma"/>
              </a:rPr>
              <a:t>infiltrative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7946" y="3225832"/>
            <a:ext cx="826770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950" dirty="0">
                <a:latin typeface="Tahoma"/>
                <a:cs typeface="Tahoma"/>
              </a:rPr>
              <a:t>disea</a:t>
            </a:r>
            <a:r>
              <a:rPr sz="1950" spc="4" dirty="0">
                <a:latin typeface="Tahoma"/>
                <a:cs typeface="Tahoma"/>
              </a:rPr>
              <a:t>s</a:t>
            </a:r>
            <a:r>
              <a:rPr sz="1950" dirty="0">
                <a:latin typeface="Tahoma"/>
                <a:cs typeface="Tahoma"/>
              </a:rPr>
              <a:t>e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0785" y="3567588"/>
            <a:ext cx="7097554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6685" indent="-137160">
              <a:spcBef>
                <a:spcPts val="75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b="1" dirty="0">
                <a:latin typeface="Tahoma"/>
                <a:cs typeface="Tahoma"/>
              </a:rPr>
              <a:t>AST/serum</a:t>
            </a:r>
            <a:r>
              <a:rPr sz="1950" b="1" spc="-30" dirty="0">
                <a:latin typeface="Tahoma"/>
                <a:cs typeface="Tahoma"/>
              </a:rPr>
              <a:t> </a:t>
            </a:r>
            <a:r>
              <a:rPr sz="1950" b="1" spc="-4" dirty="0">
                <a:latin typeface="Tahoma"/>
                <a:cs typeface="Tahoma"/>
              </a:rPr>
              <a:t>glutamic</a:t>
            </a:r>
            <a:r>
              <a:rPr sz="1950" b="1" dirty="0">
                <a:latin typeface="Tahoma"/>
                <a:cs typeface="Tahoma"/>
              </a:rPr>
              <a:t> </a:t>
            </a:r>
            <a:r>
              <a:rPr sz="1950" b="1" spc="-4" dirty="0">
                <a:latin typeface="Tahoma"/>
                <a:cs typeface="Tahoma"/>
              </a:rPr>
              <a:t>oxaloacetic</a:t>
            </a:r>
            <a:r>
              <a:rPr sz="1950" b="1" spc="11" dirty="0">
                <a:latin typeface="Tahoma"/>
                <a:cs typeface="Tahoma"/>
              </a:rPr>
              <a:t> </a:t>
            </a:r>
            <a:r>
              <a:rPr sz="1950" b="1" dirty="0">
                <a:latin typeface="Tahoma"/>
                <a:cs typeface="Tahoma"/>
              </a:rPr>
              <a:t>transaminase</a:t>
            </a:r>
            <a:r>
              <a:rPr sz="1950" b="1" spc="-19" dirty="0">
                <a:latin typeface="Tahoma"/>
                <a:cs typeface="Tahoma"/>
              </a:rPr>
              <a:t> </a:t>
            </a:r>
            <a:r>
              <a:rPr sz="1950" b="1" spc="-4" dirty="0">
                <a:latin typeface="Tahoma"/>
                <a:cs typeface="Tahoma"/>
              </a:rPr>
              <a:t>(SGOT)</a:t>
            </a:r>
            <a:r>
              <a:rPr sz="1950" b="1" spc="-26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-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7946" y="3775387"/>
            <a:ext cx="6787039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  <a:tabLst>
                <a:tab pos="1469708" algn="l"/>
              </a:tabLst>
            </a:pPr>
            <a:r>
              <a:rPr sz="1950" spc="-98" dirty="0">
                <a:latin typeface="Tahoma"/>
                <a:cs typeface="Tahoma"/>
              </a:rPr>
              <a:t>To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diagnose	hepatocellular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disease</a:t>
            </a:r>
            <a:r>
              <a:rPr sz="1950" spc="-23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and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assess </a:t>
            </a:r>
            <a:r>
              <a:rPr sz="1950" spc="-4" dirty="0">
                <a:latin typeface="Tahoma"/>
                <a:cs typeface="Tahoma"/>
              </a:rPr>
              <a:t>progression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of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7946" y="3983926"/>
            <a:ext cx="826770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dirty="0">
                <a:latin typeface="Tahoma"/>
                <a:cs typeface="Tahoma"/>
              </a:rPr>
              <a:t>disea</a:t>
            </a:r>
            <a:r>
              <a:rPr sz="1950" spc="4" dirty="0">
                <a:latin typeface="Tahoma"/>
                <a:cs typeface="Tahoma"/>
              </a:rPr>
              <a:t>s</a:t>
            </a:r>
            <a:r>
              <a:rPr sz="1950" dirty="0">
                <a:latin typeface="Tahoma"/>
                <a:cs typeface="Tahoma"/>
              </a:rPr>
              <a:t>e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0785" y="4324540"/>
            <a:ext cx="6938486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6685" indent="-137160">
              <a:spcBef>
                <a:spcPts val="75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b="1" dirty="0">
                <a:latin typeface="Tahoma"/>
                <a:cs typeface="Tahoma"/>
              </a:rPr>
              <a:t>ALT/serum</a:t>
            </a:r>
            <a:r>
              <a:rPr sz="1950" b="1" spc="-26" dirty="0">
                <a:latin typeface="Tahoma"/>
                <a:cs typeface="Tahoma"/>
              </a:rPr>
              <a:t> </a:t>
            </a:r>
            <a:r>
              <a:rPr sz="1950" b="1" spc="-4" dirty="0">
                <a:latin typeface="Tahoma"/>
                <a:cs typeface="Tahoma"/>
              </a:rPr>
              <a:t>glutamate</a:t>
            </a:r>
            <a:r>
              <a:rPr sz="1950" b="1" spc="-19" dirty="0">
                <a:latin typeface="Tahoma"/>
                <a:cs typeface="Tahoma"/>
              </a:rPr>
              <a:t> </a:t>
            </a:r>
            <a:r>
              <a:rPr sz="1950" b="1" dirty="0">
                <a:latin typeface="Tahoma"/>
                <a:cs typeface="Tahoma"/>
              </a:rPr>
              <a:t>pyruvate</a:t>
            </a:r>
            <a:r>
              <a:rPr sz="1950" b="1" spc="-26" dirty="0">
                <a:latin typeface="Tahoma"/>
                <a:cs typeface="Tahoma"/>
              </a:rPr>
              <a:t> </a:t>
            </a:r>
            <a:r>
              <a:rPr sz="1950" b="1" dirty="0">
                <a:latin typeface="Tahoma"/>
                <a:cs typeface="Tahoma"/>
              </a:rPr>
              <a:t>transaminase</a:t>
            </a:r>
            <a:r>
              <a:rPr sz="1950" b="1" spc="-11" dirty="0">
                <a:latin typeface="Tahoma"/>
                <a:cs typeface="Tahoma"/>
              </a:rPr>
              <a:t> </a:t>
            </a:r>
            <a:r>
              <a:rPr sz="1950" b="1" spc="-4" dirty="0">
                <a:latin typeface="Tahoma"/>
                <a:cs typeface="Tahoma"/>
              </a:rPr>
              <a:t>(SGPT)</a:t>
            </a:r>
            <a:r>
              <a:rPr sz="1950" b="1" spc="-23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-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7946" y="4532338"/>
            <a:ext cx="6255544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  <a:tabLst>
                <a:tab pos="2287429" algn="l"/>
              </a:tabLst>
            </a:pPr>
            <a:r>
              <a:rPr sz="1950" spc="-53" dirty="0">
                <a:latin typeface="Tahoma"/>
                <a:cs typeface="Tahoma"/>
              </a:rPr>
              <a:t>ALT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relatively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lower	</a:t>
            </a:r>
            <a:r>
              <a:rPr sz="1950" spc="-4" dirty="0">
                <a:latin typeface="Tahoma"/>
                <a:cs typeface="Tahoma"/>
              </a:rPr>
              <a:t>than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AST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in</a:t>
            </a:r>
            <a:r>
              <a:rPr sz="1950" spc="-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persons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with</a:t>
            </a:r>
            <a:r>
              <a:rPr sz="1950" dirty="0">
                <a:latin typeface="Tahoma"/>
                <a:cs typeface="Tahoma"/>
              </a:rPr>
              <a:t> alcoholism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0785" y="4874514"/>
            <a:ext cx="6966109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6685" indent="-137160">
              <a:spcBef>
                <a:spcPts val="75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b="1" dirty="0">
                <a:latin typeface="Tahoma"/>
                <a:cs typeface="Tahoma"/>
              </a:rPr>
              <a:t>Albumin</a:t>
            </a:r>
            <a:r>
              <a:rPr sz="1950" b="1" spc="-26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-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spc="-101" dirty="0">
                <a:latin typeface="Tahoma"/>
                <a:cs typeface="Tahoma"/>
              </a:rPr>
              <a:t>To</a:t>
            </a:r>
            <a:r>
              <a:rPr sz="1950" spc="-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assess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spc="-8" dirty="0">
                <a:latin typeface="Tahoma"/>
                <a:cs typeface="Tahoma"/>
              </a:rPr>
              <a:t>severity</a:t>
            </a:r>
            <a:r>
              <a:rPr sz="1950" dirty="0">
                <a:latin typeface="Tahoma"/>
                <a:cs typeface="Tahoma"/>
              </a:rPr>
              <a:t> of</a:t>
            </a:r>
            <a:r>
              <a:rPr sz="1950" spc="-4" dirty="0">
                <a:latin typeface="Tahoma"/>
                <a:cs typeface="Tahoma"/>
              </a:rPr>
              <a:t> liver</a:t>
            </a:r>
            <a:r>
              <a:rPr sz="1950" dirty="0">
                <a:latin typeface="Tahoma"/>
                <a:cs typeface="Tahoma"/>
              </a:rPr>
              <a:t> injury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(HIV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infection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and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7945" y="5082540"/>
            <a:ext cx="3584258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dirty="0">
                <a:latin typeface="Tahoma"/>
                <a:cs typeface="Tahoma"/>
              </a:rPr>
              <a:t>malnutrition</a:t>
            </a:r>
            <a:r>
              <a:rPr sz="1950" spc="-4" dirty="0">
                <a:latin typeface="Tahoma"/>
                <a:cs typeface="Tahoma"/>
              </a:rPr>
              <a:t> </a:t>
            </a:r>
            <a:r>
              <a:rPr sz="1950" spc="-8" dirty="0">
                <a:latin typeface="Tahoma"/>
                <a:cs typeface="Tahoma"/>
              </a:rPr>
              <a:t>may </a:t>
            </a:r>
            <a:r>
              <a:rPr sz="1950" spc="-4" dirty="0">
                <a:latin typeface="Tahoma"/>
                <a:cs typeface="Tahoma"/>
              </a:rPr>
              <a:t>confound</a:t>
            </a:r>
            <a:r>
              <a:rPr sz="1950" spc="-23" dirty="0">
                <a:latin typeface="Tahoma"/>
                <a:cs typeface="Tahoma"/>
              </a:rPr>
              <a:t> </a:t>
            </a:r>
            <a:r>
              <a:rPr sz="1950" spc="-19" dirty="0">
                <a:latin typeface="Tahoma"/>
                <a:cs typeface="Tahoma"/>
              </a:rPr>
              <a:t>this.)</a:t>
            </a:r>
            <a:endParaRPr sz="19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01055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4" y="1534630"/>
            <a:ext cx="1526381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-4" dirty="0">
                <a:solidFill>
                  <a:schemeClr val="tx1"/>
                </a:solidFill>
              </a:rPr>
              <a:t>Contd..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392394"/>
            <a:ext cx="7247096" cy="2801601"/>
          </a:xfrm>
          <a:prstGeom prst="rect">
            <a:avLst/>
          </a:prstGeom>
        </p:spPr>
        <p:txBody>
          <a:bodyPr vert="horz" wrap="square" lIns="0" tIns="40958" rIns="0" bIns="0" rtlCol="0">
            <a:spAutoFit/>
          </a:bodyPr>
          <a:lstStyle/>
          <a:p>
            <a:pPr marL="146685" marR="346234" indent="-137160">
              <a:lnSpc>
                <a:spcPct val="90000"/>
              </a:lnSpc>
              <a:spcBef>
                <a:spcPts val="32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  <a:tab pos="1783080" algn="l"/>
              </a:tabLst>
            </a:pPr>
            <a:r>
              <a:rPr sz="2100" b="1" spc="-8" dirty="0">
                <a:latin typeface="Tahoma"/>
                <a:cs typeface="Tahoma"/>
              </a:rPr>
              <a:t>Gamma</a:t>
            </a:r>
            <a:r>
              <a:rPr sz="2100" b="1" spc="23" dirty="0">
                <a:latin typeface="Tahoma"/>
                <a:cs typeface="Tahoma"/>
              </a:rPr>
              <a:t> </a:t>
            </a:r>
            <a:r>
              <a:rPr sz="2100" b="1" spc="-8" dirty="0">
                <a:latin typeface="Tahoma"/>
                <a:cs typeface="Tahoma"/>
              </a:rPr>
              <a:t>globulin</a:t>
            </a:r>
            <a:r>
              <a:rPr sz="2100" b="1" spc="3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-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Large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elevations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suggestive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 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autoimmune	hepatitis,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other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typical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increase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observed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persons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with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cirrhosis</a:t>
            </a:r>
            <a:endParaRPr sz="2100">
              <a:latin typeface="Tahoma"/>
              <a:cs typeface="Tahoma"/>
            </a:endParaRPr>
          </a:p>
          <a:p>
            <a:pPr marL="146685" marR="260033" indent="-137160">
              <a:lnSpc>
                <a:spcPts val="2265"/>
              </a:lnSpc>
              <a:spcBef>
                <a:spcPts val="1088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b="1" spc="-8" dirty="0">
                <a:latin typeface="Tahoma"/>
                <a:cs typeface="Tahoma"/>
              </a:rPr>
              <a:t>Prothrombin</a:t>
            </a:r>
            <a:r>
              <a:rPr sz="2100" b="1" spc="26" dirty="0">
                <a:latin typeface="Tahoma"/>
                <a:cs typeface="Tahoma"/>
              </a:rPr>
              <a:t> </a:t>
            </a:r>
            <a:r>
              <a:rPr sz="2100" b="1" spc="-4" dirty="0">
                <a:latin typeface="Tahoma"/>
                <a:cs typeface="Tahoma"/>
              </a:rPr>
              <a:t>time</a:t>
            </a:r>
            <a:r>
              <a:rPr sz="2100" b="1" spc="11" dirty="0">
                <a:latin typeface="Tahoma"/>
                <a:cs typeface="Tahoma"/>
              </a:rPr>
              <a:t> </a:t>
            </a:r>
            <a:r>
              <a:rPr sz="2100" b="1" spc="-4" dirty="0">
                <a:latin typeface="Tahoma"/>
                <a:cs typeface="Tahoma"/>
              </a:rPr>
              <a:t>after</a:t>
            </a:r>
            <a:r>
              <a:rPr sz="2100" b="1" spc="11" dirty="0">
                <a:latin typeface="Tahoma"/>
                <a:cs typeface="Tahoma"/>
              </a:rPr>
              <a:t> </a:t>
            </a:r>
            <a:r>
              <a:rPr sz="2100" b="1" spc="-4" dirty="0">
                <a:latin typeface="Tahoma"/>
                <a:cs typeface="Tahoma"/>
              </a:rPr>
              <a:t>vitamin</a:t>
            </a:r>
            <a:r>
              <a:rPr sz="2100" b="1" spc="23" dirty="0">
                <a:latin typeface="Tahoma"/>
                <a:cs typeface="Tahoma"/>
              </a:rPr>
              <a:t> </a:t>
            </a:r>
            <a:r>
              <a:rPr sz="2100" b="1" spc="-4" dirty="0">
                <a:latin typeface="Tahoma"/>
                <a:cs typeface="Tahoma"/>
              </a:rPr>
              <a:t>K</a:t>
            </a:r>
            <a:r>
              <a:rPr sz="2100" b="1" spc="11" dirty="0">
                <a:latin typeface="Tahoma"/>
                <a:cs typeface="Tahoma"/>
              </a:rPr>
              <a:t> </a:t>
            </a:r>
            <a:r>
              <a:rPr sz="2100" b="1" spc="-4" dirty="0">
                <a:latin typeface="Tahoma"/>
                <a:cs typeface="Tahoma"/>
              </a:rPr>
              <a:t>-</a:t>
            </a:r>
            <a:r>
              <a:rPr sz="2100" b="1" dirty="0">
                <a:latin typeface="Tahoma"/>
                <a:cs typeface="Tahoma"/>
              </a:rPr>
              <a:t> </a:t>
            </a:r>
            <a:r>
              <a:rPr sz="2100" spc="-113" dirty="0">
                <a:latin typeface="Tahoma"/>
                <a:cs typeface="Tahoma"/>
              </a:rPr>
              <a:t>To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assess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severity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of </a:t>
            </a:r>
            <a:r>
              <a:rPr sz="2100" spc="-8" dirty="0">
                <a:latin typeface="Tahoma"/>
                <a:cs typeface="Tahoma"/>
              </a:rPr>
              <a:t>liver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disease</a:t>
            </a:r>
            <a:endParaRPr sz="2100">
              <a:latin typeface="Tahoma"/>
              <a:cs typeface="Tahoma"/>
            </a:endParaRPr>
          </a:p>
          <a:p>
            <a:pPr marL="146685" marR="3810" indent="-137160">
              <a:lnSpc>
                <a:spcPts val="2265"/>
              </a:lnSpc>
              <a:spcBef>
                <a:spcPts val="1054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b="1" spc="-4" dirty="0">
                <a:latin typeface="Tahoma"/>
                <a:cs typeface="Tahoma"/>
              </a:rPr>
              <a:t>Antimitochondrial</a:t>
            </a:r>
            <a:r>
              <a:rPr sz="2100" b="1" spc="19" dirty="0">
                <a:latin typeface="Tahoma"/>
                <a:cs typeface="Tahoma"/>
              </a:rPr>
              <a:t> </a:t>
            </a:r>
            <a:r>
              <a:rPr sz="2100" b="1" spc="-4" dirty="0">
                <a:latin typeface="Tahoma"/>
                <a:cs typeface="Tahoma"/>
              </a:rPr>
              <a:t>antibody</a:t>
            </a:r>
            <a:r>
              <a:rPr sz="2100" b="1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- </a:t>
            </a:r>
            <a:r>
              <a:rPr sz="2100" spc="-113" dirty="0">
                <a:latin typeface="Tahoma"/>
                <a:cs typeface="Tahoma"/>
              </a:rPr>
              <a:t>To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diagnose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primary</a:t>
            </a:r>
            <a:r>
              <a:rPr sz="2100" spc="3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biliary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cirrhosis</a:t>
            </a:r>
            <a:endParaRPr sz="2100">
              <a:latin typeface="Tahoma"/>
              <a:cs typeface="Tahoma"/>
            </a:endParaRPr>
          </a:p>
          <a:p>
            <a:pPr marL="146685" indent="-137160">
              <a:spcBef>
                <a:spcPts val="77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b="1" spc="-4" dirty="0">
                <a:latin typeface="Tahoma"/>
                <a:cs typeface="Tahoma"/>
              </a:rPr>
              <a:t>ASMA</a:t>
            </a:r>
            <a:r>
              <a:rPr sz="2100" b="1" dirty="0">
                <a:latin typeface="Tahoma"/>
                <a:cs typeface="Tahoma"/>
              </a:rPr>
              <a:t> </a:t>
            </a:r>
            <a:r>
              <a:rPr sz="2100" b="1" spc="-4" dirty="0">
                <a:latin typeface="Tahoma"/>
                <a:cs typeface="Tahoma"/>
              </a:rPr>
              <a:t>-</a:t>
            </a:r>
            <a:r>
              <a:rPr sz="2100" b="1" spc="8" dirty="0">
                <a:latin typeface="Tahoma"/>
                <a:cs typeface="Tahoma"/>
              </a:rPr>
              <a:t> </a:t>
            </a:r>
            <a:r>
              <a:rPr sz="2100" spc="-113" dirty="0">
                <a:latin typeface="Tahoma"/>
                <a:cs typeface="Tahoma"/>
              </a:rPr>
              <a:t>To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diagnose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primary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sclerosing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cholangitis</a:t>
            </a:r>
            <a:endParaRPr sz="2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10336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3" y="1534630"/>
            <a:ext cx="3478530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-4" dirty="0">
                <a:solidFill>
                  <a:schemeClr val="tx1"/>
                </a:solidFill>
              </a:rPr>
              <a:t>Imaging</a:t>
            </a:r>
            <a:r>
              <a:rPr b="1" spc="-60" dirty="0">
                <a:solidFill>
                  <a:schemeClr val="tx1"/>
                </a:solidFill>
              </a:rPr>
              <a:t> </a:t>
            </a:r>
            <a:r>
              <a:rPr b="1" spc="-4" dirty="0">
                <a:solidFill>
                  <a:schemeClr val="tx1"/>
                </a:solidFill>
              </a:rPr>
              <a:t>Studies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275349"/>
            <a:ext cx="7249478" cy="3770488"/>
          </a:xfrm>
          <a:prstGeom prst="rect">
            <a:avLst/>
          </a:prstGeom>
        </p:spPr>
        <p:txBody>
          <a:bodyPr vert="horz" wrap="square" lIns="0" tIns="79534" rIns="0" bIns="0" rtlCol="0">
            <a:spAutoFit/>
          </a:bodyPr>
          <a:lstStyle/>
          <a:p>
            <a:pPr marL="9525">
              <a:spcBef>
                <a:spcPts val="626"/>
              </a:spcBef>
            </a:pPr>
            <a:r>
              <a:rPr sz="2213" b="1" i="1" spc="-214" dirty="0">
                <a:latin typeface="Verdana"/>
                <a:cs typeface="Verdana"/>
              </a:rPr>
              <a:t>Ultrasonography</a:t>
            </a:r>
            <a:endParaRPr sz="2213" dirty="0">
              <a:latin typeface="Verdana"/>
              <a:cs typeface="Verdana"/>
            </a:endParaRPr>
          </a:p>
          <a:p>
            <a:pPr marL="146685" marR="26670" indent="-137160">
              <a:lnSpc>
                <a:spcPts val="2018"/>
              </a:lnSpc>
              <a:spcBef>
                <a:spcPts val="101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  <a:tab pos="5201126" algn="l"/>
              </a:tabLst>
            </a:pPr>
            <a:r>
              <a:rPr sz="2100" spc="-8" dirty="0">
                <a:latin typeface="Tahoma"/>
                <a:cs typeface="Tahoma"/>
              </a:rPr>
              <a:t>Ultrasonography</a:t>
            </a:r>
            <a:r>
              <a:rPr sz="2100" spc="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is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 smtClean="0">
                <a:latin typeface="Tahoma"/>
                <a:cs typeface="Tahoma"/>
              </a:rPr>
              <a:t>inexpensive</a:t>
            </a:r>
            <a:r>
              <a:rPr sz="2100" spc="19" dirty="0" smtClean="0">
                <a:latin typeface="Tahoma"/>
                <a:cs typeface="Tahoma"/>
              </a:rPr>
              <a:t> </a:t>
            </a:r>
            <a:endParaRPr sz="3000" dirty="0" smtClean="0">
              <a:latin typeface="Tahoma"/>
              <a:cs typeface="Tahoma"/>
            </a:endParaRPr>
          </a:p>
          <a:p>
            <a:pPr marL="146685" indent="-137160">
              <a:spcBef>
                <a:spcPts val="4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 smtClean="0">
                <a:latin typeface="Tahoma"/>
                <a:cs typeface="Tahoma"/>
              </a:rPr>
              <a:t>Less</a:t>
            </a:r>
            <a:r>
              <a:rPr sz="2100" spc="-11" dirty="0" smtClean="0">
                <a:latin typeface="Tahoma"/>
                <a:cs typeface="Tahoma"/>
              </a:rPr>
              <a:t> </a:t>
            </a:r>
            <a:r>
              <a:rPr sz="2100" spc="-4" dirty="0" smtClean="0">
                <a:latin typeface="Tahoma"/>
                <a:cs typeface="Tahoma"/>
              </a:rPr>
              <a:t>time</a:t>
            </a:r>
            <a:r>
              <a:rPr sz="2100" spc="-15" dirty="0" smtClean="0">
                <a:latin typeface="Tahoma"/>
                <a:cs typeface="Tahoma"/>
              </a:rPr>
              <a:t> </a:t>
            </a:r>
            <a:r>
              <a:rPr sz="2100" spc="-4" dirty="0" smtClean="0">
                <a:latin typeface="Tahoma"/>
                <a:cs typeface="Tahoma"/>
              </a:rPr>
              <a:t>consuming</a:t>
            </a:r>
            <a:endParaRPr lang="en-US" sz="2100" dirty="0">
              <a:latin typeface="Tahoma"/>
              <a:cs typeface="Tahoma"/>
            </a:endParaRPr>
          </a:p>
          <a:p>
            <a:pPr marL="146685" indent="-137160">
              <a:spcBef>
                <a:spcPts val="4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11" dirty="0" smtClean="0">
                <a:latin typeface="Tahoma"/>
                <a:cs typeface="Tahoma"/>
              </a:rPr>
              <a:t>Effective</a:t>
            </a:r>
            <a:r>
              <a:rPr sz="2100" spc="4" dirty="0" smtClean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to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evaluate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the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gall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38" dirty="0">
                <a:latin typeface="Tahoma"/>
                <a:cs typeface="Tahoma"/>
              </a:rPr>
              <a:t>bladder,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bile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ducts,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hepatic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tumors</a:t>
            </a:r>
            <a:r>
              <a:rPr sz="2100" spc="-4" dirty="0" smtClean="0">
                <a:latin typeface="Tahoma"/>
                <a:cs typeface="Tahoma"/>
              </a:rPr>
              <a:t>.</a:t>
            </a:r>
            <a:endParaRPr lang="en-US" sz="2100" spc="-4" dirty="0" smtClean="0">
              <a:latin typeface="Tahoma"/>
              <a:cs typeface="Tahoma"/>
            </a:endParaRPr>
          </a:p>
          <a:p>
            <a:pPr marL="146685" indent="-137160">
              <a:spcBef>
                <a:spcPts val="4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lang="en-US" sz="2100" b="1" spc="-4" dirty="0" smtClean="0">
                <a:latin typeface="Tahoma"/>
                <a:cs typeface="Tahoma"/>
              </a:rPr>
              <a:t>CT Scan: </a:t>
            </a:r>
          </a:p>
          <a:p>
            <a:pPr marL="146685" marR="249555" indent="-137160">
              <a:lnSpc>
                <a:spcPts val="2273"/>
              </a:lnSpc>
              <a:spcBef>
                <a:spcPts val="1061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lang="en-US" sz="2100" spc="-4" dirty="0">
                <a:latin typeface="Tahoma"/>
                <a:cs typeface="Tahoma"/>
              </a:rPr>
              <a:t>Can</a:t>
            </a:r>
            <a:r>
              <a:rPr lang="en-US" sz="2100" spc="15" dirty="0">
                <a:latin typeface="Tahoma"/>
                <a:cs typeface="Tahoma"/>
              </a:rPr>
              <a:t> </a:t>
            </a:r>
            <a:r>
              <a:rPr lang="en-US" sz="2100" spc="-4" dirty="0">
                <a:latin typeface="Tahoma"/>
                <a:cs typeface="Tahoma"/>
              </a:rPr>
              <a:t>help</a:t>
            </a:r>
            <a:r>
              <a:rPr lang="en-US" sz="2100" spc="4" dirty="0">
                <a:latin typeface="Tahoma"/>
                <a:cs typeface="Tahoma"/>
              </a:rPr>
              <a:t> </a:t>
            </a:r>
            <a:r>
              <a:rPr lang="en-US" sz="2100" dirty="0">
                <a:latin typeface="Tahoma"/>
                <a:cs typeface="Tahoma"/>
              </a:rPr>
              <a:t>detect</a:t>
            </a:r>
            <a:r>
              <a:rPr lang="en-US" sz="2100" spc="-8" dirty="0">
                <a:latin typeface="Tahoma"/>
                <a:cs typeface="Tahoma"/>
              </a:rPr>
              <a:t> focal </a:t>
            </a:r>
            <a:r>
              <a:rPr lang="en-US" sz="2100" spc="-4" dirty="0">
                <a:latin typeface="Tahoma"/>
                <a:cs typeface="Tahoma"/>
              </a:rPr>
              <a:t>hepatic</a:t>
            </a:r>
            <a:r>
              <a:rPr lang="en-US" sz="2100" spc="11" dirty="0">
                <a:latin typeface="Tahoma"/>
                <a:cs typeface="Tahoma"/>
              </a:rPr>
              <a:t> </a:t>
            </a:r>
            <a:r>
              <a:rPr lang="en-US" sz="2100" spc="-4" dirty="0">
                <a:latin typeface="Tahoma"/>
                <a:cs typeface="Tahoma"/>
              </a:rPr>
              <a:t>lesions</a:t>
            </a:r>
            <a:r>
              <a:rPr lang="en-US" sz="2100" spc="-8" dirty="0">
                <a:latin typeface="Tahoma"/>
                <a:cs typeface="Tahoma"/>
              </a:rPr>
              <a:t> </a:t>
            </a:r>
            <a:r>
              <a:rPr lang="en-US" sz="2100" spc="-4" dirty="0">
                <a:latin typeface="Tahoma"/>
                <a:cs typeface="Tahoma"/>
              </a:rPr>
              <a:t>1</a:t>
            </a:r>
            <a:r>
              <a:rPr lang="en-US" sz="2100" spc="4" dirty="0">
                <a:latin typeface="Tahoma"/>
                <a:cs typeface="Tahoma"/>
              </a:rPr>
              <a:t> </a:t>
            </a:r>
            <a:r>
              <a:rPr lang="en-US" sz="2100" spc="-4" dirty="0">
                <a:latin typeface="Tahoma"/>
                <a:cs typeface="Tahoma"/>
              </a:rPr>
              <a:t>cm or</a:t>
            </a:r>
            <a:r>
              <a:rPr lang="en-US" sz="2100" spc="4" dirty="0">
                <a:latin typeface="Tahoma"/>
                <a:cs typeface="Tahoma"/>
              </a:rPr>
              <a:t> </a:t>
            </a:r>
            <a:r>
              <a:rPr lang="en-US" sz="2100" spc="-4" dirty="0">
                <a:latin typeface="Tahoma"/>
                <a:cs typeface="Tahoma"/>
              </a:rPr>
              <a:t>larger</a:t>
            </a:r>
            <a:r>
              <a:rPr lang="en-US" sz="2100" spc="23" dirty="0">
                <a:latin typeface="Tahoma"/>
                <a:cs typeface="Tahoma"/>
              </a:rPr>
              <a:t> </a:t>
            </a:r>
            <a:r>
              <a:rPr lang="en-US" sz="2100" spc="-4" dirty="0">
                <a:latin typeface="Tahoma"/>
                <a:cs typeface="Tahoma"/>
              </a:rPr>
              <a:t>and </a:t>
            </a:r>
            <a:r>
              <a:rPr lang="en-US" sz="2100" spc="-645" dirty="0">
                <a:latin typeface="Tahoma"/>
                <a:cs typeface="Tahoma"/>
              </a:rPr>
              <a:t> </a:t>
            </a:r>
            <a:r>
              <a:rPr lang="en-US" sz="2100" spc="-4" dirty="0">
                <a:latin typeface="Tahoma"/>
                <a:cs typeface="Tahoma"/>
              </a:rPr>
              <a:t>some</a:t>
            </a:r>
            <a:r>
              <a:rPr lang="en-US" sz="2100" spc="-8" dirty="0">
                <a:latin typeface="Tahoma"/>
                <a:cs typeface="Tahoma"/>
              </a:rPr>
              <a:t> diffuse</a:t>
            </a:r>
            <a:r>
              <a:rPr lang="en-US" sz="2100" spc="11" dirty="0">
                <a:latin typeface="Tahoma"/>
                <a:cs typeface="Tahoma"/>
              </a:rPr>
              <a:t> </a:t>
            </a:r>
            <a:r>
              <a:rPr lang="en-US" sz="2100" spc="-4" dirty="0">
                <a:latin typeface="Tahoma"/>
                <a:cs typeface="Tahoma"/>
              </a:rPr>
              <a:t>conditions</a:t>
            </a:r>
            <a:r>
              <a:rPr lang="en-US" sz="2100" spc="-4" dirty="0" smtClean="0">
                <a:latin typeface="Tahoma"/>
                <a:cs typeface="Tahoma"/>
              </a:rPr>
              <a:t>.</a:t>
            </a:r>
            <a:endParaRPr lang="en-US" sz="3600" dirty="0">
              <a:latin typeface="Tahoma"/>
              <a:cs typeface="Tahoma"/>
            </a:endParaRPr>
          </a:p>
          <a:p>
            <a:pPr marL="146685" marR="3810" indent="-137160">
              <a:lnSpc>
                <a:spcPts val="2265"/>
              </a:lnSpc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  <a:tab pos="996791" algn="l"/>
              </a:tabLst>
            </a:pPr>
            <a:r>
              <a:rPr lang="en-US" sz="2100" spc="-4" dirty="0" smtClean="0">
                <a:latin typeface="Tahoma"/>
                <a:cs typeface="Tahoma"/>
              </a:rPr>
              <a:t>used</a:t>
            </a:r>
            <a:r>
              <a:rPr lang="en-US" sz="2100" dirty="0" smtClean="0">
                <a:latin typeface="Tahoma"/>
                <a:cs typeface="Tahoma"/>
              </a:rPr>
              <a:t> </a:t>
            </a:r>
            <a:r>
              <a:rPr lang="en-US" sz="2100" dirty="0">
                <a:latin typeface="Tahoma"/>
                <a:cs typeface="Tahoma"/>
              </a:rPr>
              <a:t>to</a:t>
            </a:r>
            <a:r>
              <a:rPr lang="en-US" sz="2100" spc="15" dirty="0">
                <a:latin typeface="Tahoma"/>
                <a:cs typeface="Tahoma"/>
              </a:rPr>
              <a:t> </a:t>
            </a:r>
            <a:r>
              <a:rPr lang="en-US" sz="2100" spc="-8" dirty="0">
                <a:latin typeface="Tahoma"/>
                <a:cs typeface="Tahoma"/>
              </a:rPr>
              <a:t>visualize</a:t>
            </a:r>
            <a:r>
              <a:rPr lang="en-US" sz="2100" spc="23" dirty="0">
                <a:latin typeface="Tahoma"/>
                <a:cs typeface="Tahoma"/>
              </a:rPr>
              <a:t> </a:t>
            </a:r>
            <a:r>
              <a:rPr lang="en-US" sz="2100" spc="-4" dirty="0">
                <a:latin typeface="Tahoma"/>
                <a:cs typeface="Tahoma"/>
              </a:rPr>
              <a:t>adjacent</a:t>
            </a:r>
            <a:r>
              <a:rPr lang="en-US" sz="2100" spc="11" dirty="0">
                <a:latin typeface="Tahoma"/>
                <a:cs typeface="Tahoma"/>
              </a:rPr>
              <a:t> </a:t>
            </a:r>
            <a:r>
              <a:rPr lang="en-US" sz="2100" spc="-8" dirty="0">
                <a:latin typeface="Tahoma"/>
                <a:cs typeface="Tahoma"/>
              </a:rPr>
              <a:t>structures</a:t>
            </a:r>
            <a:r>
              <a:rPr lang="en-US" sz="2100" spc="11" dirty="0">
                <a:latin typeface="Tahoma"/>
                <a:cs typeface="Tahoma"/>
              </a:rPr>
              <a:t> </a:t>
            </a:r>
            <a:r>
              <a:rPr lang="en-US" sz="2100" spc="-4" dirty="0">
                <a:latin typeface="Tahoma"/>
                <a:cs typeface="Tahoma"/>
              </a:rPr>
              <a:t>in</a:t>
            </a:r>
            <a:r>
              <a:rPr lang="en-US" sz="2100" spc="8" dirty="0">
                <a:latin typeface="Tahoma"/>
                <a:cs typeface="Tahoma"/>
              </a:rPr>
              <a:t> </a:t>
            </a:r>
            <a:r>
              <a:rPr lang="en-US" sz="2100" spc="-8" dirty="0">
                <a:latin typeface="Tahoma"/>
                <a:cs typeface="Tahoma"/>
              </a:rPr>
              <a:t>the </a:t>
            </a:r>
            <a:r>
              <a:rPr lang="en-US" sz="2100" spc="-645" dirty="0">
                <a:latin typeface="Tahoma"/>
                <a:cs typeface="Tahoma"/>
              </a:rPr>
              <a:t> </a:t>
            </a:r>
            <a:r>
              <a:rPr lang="en-US" sz="2100" spc="-4" dirty="0">
                <a:latin typeface="Tahoma"/>
                <a:cs typeface="Tahoma"/>
              </a:rPr>
              <a:t>abdomen.</a:t>
            </a:r>
            <a:endParaRPr lang="en-US" sz="2100" dirty="0">
              <a:latin typeface="Tahoma"/>
              <a:cs typeface="Tahoma"/>
            </a:endParaRPr>
          </a:p>
          <a:p>
            <a:pPr marL="146685" indent="-137160">
              <a:spcBef>
                <a:spcPts val="4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endParaRPr lang="en-US" sz="2100" b="1" spc="-4" dirty="0" smtClean="0">
              <a:latin typeface="Tahoma"/>
              <a:cs typeface="Tahoma"/>
            </a:endParaRPr>
          </a:p>
          <a:p>
            <a:pPr marL="146685" indent="-137160">
              <a:spcBef>
                <a:spcPts val="4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endParaRPr sz="2100" b="1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776710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3" y="1534630"/>
            <a:ext cx="1684973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-4" dirty="0">
                <a:solidFill>
                  <a:schemeClr val="tx1"/>
                </a:solidFill>
              </a:rPr>
              <a:t>Cont</a:t>
            </a:r>
            <a:r>
              <a:rPr b="1" spc="4" dirty="0">
                <a:solidFill>
                  <a:schemeClr val="tx1"/>
                </a:solidFill>
              </a:rPr>
              <a:t>d…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275349"/>
            <a:ext cx="7118509" cy="3440077"/>
          </a:xfrm>
          <a:prstGeom prst="rect">
            <a:avLst/>
          </a:prstGeom>
        </p:spPr>
        <p:txBody>
          <a:bodyPr vert="horz" wrap="square" lIns="0" tIns="79534" rIns="0" bIns="0" rtlCol="0">
            <a:spAutoFit/>
          </a:bodyPr>
          <a:lstStyle/>
          <a:p>
            <a:pPr marL="9525">
              <a:spcBef>
                <a:spcPts val="626"/>
              </a:spcBef>
            </a:pPr>
            <a:r>
              <a:rPr sz="2213" b="1" i="1" spc="-214" dirty="0">
                <a:latin typeface="Verdana"/>
                <a:cs typeface="Verdana"/>
              </a:rPr>
              <a:t>MRI</a:t>
            </a:r>
            <a:endParaRPr sz="2213" dirty="0">
              <a:latin typeface="Verdana"/>
              <a:cs typeface="Verdana"/>
            </a:endParaRPr>
          </a:p>
          <a:p>
            <a:pPr marL="146685" indent="-137160">
              <a:spcBef>
                <a:spcPts val="529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MRI</a:t>
            </a:r>
            <a:r>
              <a:rPr sz="2100" spc="-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provides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excellent</a:t>
            </a:r>
            <a:r>
              <a:rPr sz="2100" spc="-8" dirty="0">
                <a:latin typeface="Tahoma"/>
                <a:cs typeface="Tahoma"/>
              </a:rPr>
              <a:t> contrast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resolution</a:t>
            </a:r>
            <a:r>
              <a:rPr sz="2100" spc="-4" dirty="0" smtClean="0">
                <a:latin typeface="Tahoma"/>
                <a:cs typeface="Tahoma"/>
              </a:rPr>
              <a:t>.</a:t>
            </a:r>
            <a:endParaRPr sz="3375" dirty="0">
              <a:latin typeface="Tahoma"/>
              <a:cs typeface="Tahoma"/>
            </a:endParaRPr>
          </a:p>
          <a:p>
            <a:pPr marL="146685" marR="3810" indent="-137160">
              <a:lnSpc>
                <a:spcPts val="2018"/>
              </a:lnSpc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  <a:tab pos="749141" algn="l"/>
                <a:tab pos="1368266" algn="l"/>
              </a:tabLst>
            </a:pPr>
            <a:r>
              <a:rPr sz="2100" spc="-4" dirty="0">
                <a:latin typeface="Tahoma"/>
                <a:cs typeface="Tahoma"/>
              </a:rPr>
              <a:t>It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 smtClean="0">
                <a:latin typeface="Tahoma"/>
                <a:cs typeface="Tahoma"/>
              </a:rPr>
              <a:t>detect</a:t>
            </a:r>
            <a:r>
              <a:rPr lang="en-US" sz="2100" spc="-4" dirty="0" smtClean="0">
                <a:latin typeface="Tahoma"/>
                <a:cs typeface="Tahoma"/>
              </a:rPr>
              <a:t>s</a:t>
            </a:r>
            <a:r>
              <a:rPr sz="2100" spc="-4" dirty="0" smtClean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cysts,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hemangiomas,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primary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4" dirty="0" smtClean="0">
                <a:latin typeface="Tahoma"/>
                <a:cs typeface="Tahoma"/>
              </a:rPr>
              <a:t>and</a:t>
            </a:r>
            <a:r>
              <a:rPr lang="en-US" sz="2100" spc="-4" dirty="0" smtClean="0">
                <a:latin typeface="Tahoma"/>
                <a:cs typeface="Tahoma"/>
              </a:rPr>
              <a:t> </a:t>
            </a:r>
            <a:r>
              <a:rPr sz="2100" spc="-4" dirty="0" smtClean="0">
                <a:latin typeface="Tahoma"/>
                <a:cs typeface="Tahoma"/>
              </a:rPr>
              <a:t>secondary</a:t>
            </a:r>
            <a:r>
              <a:rPr sz="2100" spc="8" dirty="0" smtClean="0">
                <a:latin typeface="Tahoma"/>
                <a:cs typeface="Tahoma"/>
              </a:rPr>
              <a:t> </a:t>
            </a:r>
            <a:r>
              <a:rPr sz="2100" spc="-4" dirty="0" smtClean="0">
                <a:latin typeface="Tahoma"/>
                <a:cs typeface="Tahoma"/>
              </a:rPr>
              <a:t>tumors.</a:t>
            </a:r>
            <a:endParaRPr lang="en-US" sz="2100" dirty="0">
              <a:latin typeface="Tahoma"/>
              <a:cs typeface="Tahoma"/>
            </a:endParaRPr>
          </a:p>
          <a:p>
            <a:pPr marL="146685" marR="3810" indent="-137160">
              <a:lnSpc>
                <a:spcPts val="2018"/>
              </a:lnSpc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  <a:tab pos="749141" algn="l"/>
                <a:tab pos="1368266" algn="l"/>
              </a:tabLst>
            </a:pPr>
            <a:r>
              <a:rPr sz="2100" spc="-4" dirty="0" smtClean="0">
                <a:latin typeface="Tahoma"/>
                <a:cs typeface="Tahoma"/>
              </a:rPr>
              <a:t>The</a:t>
            </a:r>
            <a:r>
              <a:rPr sz="2100" spc="8" dirty="0" smtClean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portal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vein,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hepatic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veins,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 smtClean="0">
                <a:latin typeface="Tahoma"/>
                <a:cs typeface="Tahoma"/>
              </a:rPr>
              <a:t>and</a:t>
            </a:r>
            <a:r>
              <a:rPr lang="en-US" sz="2100" spc="-4" dirty="0" smtClean="0">
                <a:latin typeface="Tahoma"/>
                <a:cs typeface="Tahoma"/>
              </a:rPr>
              <a:t> </a:t>
            </a:r>
            <a:r>
              <a:rPr sz="2100" spc="-4" dirty="0" smtClean="0">
                <a:latin typeface="Tahoma"/>
                <a:cs typeface="Tahoma"/>
              </a:rPr>
              <a:t>biliary </a:t>
            </a:r>
            <a:r>
              <a:rPr sz="2100" spc="-11" dirty="0">
                <a:latin typeface="Tahoma"/>
                <a:cs typeface="Tahoma"/>
              </a:rPr>
              <a:t>tract </a:t>
            </a:r>
            <a:r>
              <a:rPr sz="2100" spc="-4" dirty="0">
                <a:latin typeface="Tahoma"/>
                <a:cs typeface="Tahoma"/>
              </a:rPr>
              <a:t>can be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visualized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without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contrast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injections</a:t>
            </a:r>
            <a:r>
              <a:rPr sz="2100" spc="-4" dirty="0" smtClean="0">
                <a:latin typeface="Tahoma"/>
                <a:cs typeface="Tahoma"/>
              </a:rPr>
              <a:t>.</a:t>
            </a:r>
            <a:endParaRPr lang="en-US" sz="2100" spc="-4" dirty="0" smtClean="0">
              <a:latin typeface="Tahoma"/>
              <a:cs typeface="Tahoma"/>
            </a:endParaRPr>
          </a:p>
          <a:p>
            <a:pPr marL="9525">
              <a:spcBef>
                <a:spcPts val="893"/>
              </a:spcBef>
            </a:pPr>
            <a:r>
              <a:rPr lang="en-US" sz="2213" b="1" i="1" spc="-191" dirty="0">
                <a:latin typeface="Verdana"/>
                <a:cs typeface="Verdana"/>
              </a:rPr>
              <a:t>Liv</a:t>
            </a:r>
            <a:r>
              <a:rPr lang="en-US" sz="2213" b="1" i="1" spc="-240" dirty="0">
                <a:latin typeface="Verdana"/>
                <a:cs typeface="Verdana"/>
              </a:rPr>
              <a:t>e</a:t>
            </a:r>
            <a:r>
              <a:rPr lang="en-US" sz="2213" b="1" i="1" spc="-191" dirty="0">
                <a:latin typeface="Verdana"/>
                <a:cs typeface="Verdana"/>
              </a:rPr>
              <a:t>r</a:t>
            </a:r>
            <a:r>
              <a:rPr lang="en-US" sz="2213" b="1" i="1" spc="-116" dirty="0">
                <a:latin typeface="Verdana"/>
                <a:cs typeface="Verdana"/>
              </a:rPr>
              <a:t> </a:t>
            </a:r>
            <a:r>
              <a:rPr lang="en-US" sz="2213" b="1" i="1" spc="-214" dirty="0">
                <a:latin typeface="Verdana"/>
                <a:cs typeface="Verdana"/>
              </a:rPr>
              <a:t>biopsy</a:t>
            </a:r>
            <a:endParaRPr lang="en-US" sz="2213" dirty="0">
              <a:latin typeface="Verdana"/>
              <a:cs typeface="Verdana"/>
            </a:endParaRPr>
          </a:p>
          <a:p>
            <a:pPr marL="146685" marR="248603" indent="-137160">
              <a:lnSpc>
                <a:spcPts val="2273"/>
              </a:lnSpc>
              <a:spcBef>
                <a:spcPts val="1061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  <a:tab pos="6537008" algn="l"/>
              </a:tabLst>
            </a:pPr>
            <a:r>
              <a:rPr lang="en-US" sz="2100" spc="-8" dirty="0">
                <a:latin typeface="Tahoma"/>
                <a:cs typeface="Tahoma"/>
              </a:rPr>
              <a:t>H</a:t>
            </a:r>
            <a:r>
              <a:rPr lang="en-US" sz="2100" spc="-11" dirty="0">
                <a:latin typeface="Tahoma"/>
                <a:cs typeface="Tahoma"/>
              </a:rPr>
              <a:t>i</a:t>
            </a:r>
            <a:r>
              <a:rPr lang="en-US" sz="2100" spc="-8" dirty="0">
                <a:latin typeface="Tahoma"/>
                <a:cs typeface="Tahoma"/>
              </a:rPr>
              <a:t>stopathologi</a:t>
            </a:r>
            <a:r>
              <a:rPr lang="en-US" sz="2100" spc="-4" dirty="0">
                <a:latin typeface="Tahoma"/>
                <a:cs typeface="Tahoma"/>
              </a:rPr>
              <a:t>c</a:t>
            </a:r>
            <a:r>
              <a:rPr lang="en-US" sz="2100" spc="34" dirty="0">
                <a:latin typeface="Tahoma"/>
                <a:cs typeface="Tahoma"/>
              </a:rPr>
              <a:t> </a:t>
            </a:r>
            <a:r>
              <a:rPr lang="en-US" sz="2100" spc="-8" dirty="0">
                <a:latin typeface="Tahoma"/>
                <a:cs typeface="Tahoma"/>
              </a:rPr>
              <a:t>e</a:t>
            </a:r>
            <a:r>
              <a:rPr lang="en-US" sz="2100" spc="-41" dirty="0">
                <a:latin typeface="Tahoma"/>
                <a:cs typeface="Tahoma"/>
              </a:rPr>
              <a:t>v</a:t>
            </a:r>
            <a:r>
              <a:rPr lang="en-US" sz="2100" spc="-4" dirty="0">
                <a:latin typeface="Tahoma"/>
                <a:cs typeface="Tahoma"/>
              </a:rPr>
              <a:t>a</a:t>
            </a:r>
            <a:r>
              <a:rPr lang="en-US" sz="2100" spc="-15" dirty="0">
                <a:latin typeface="Tahoma"/>
                <a:cs typeface="Tahoma"/>
              </a:rPr>
              <a:t>l</a:t>
            </a:r>
            <a:r>
              <a:rPr lang="en-US" sz="2100" spc="-4" dirty="0">
                <a:latin typeface="Tahoma"/>
                <a:cs typeface="Tahoma"/>
              </a:rPr>
              <a:t>uat</a:t>
            </a:r>
            <a:r>
              <a:rPr lang="en-US" sz="2100" spc="-15" dirty="0">
                <a:latin typeface="Tahoma"/>
                <a:cs typeface="Tahoma"/>
              </a:rPr>
              <a:t>i</a:t>
            </a:r>
            <a:r>
              <a:rPr lang="en-US" sz="2100" spc="-4" dirty="0">
                <a:latin typeface="Tahoma"/>
                <a:cs typeface="Tahoma"/>
              </a:rPr>
              <a:t>on</a:t>
            </a:r>
            <a:r>
              <a:rPr lang="en-US" sz="2100" spc="30" dirty="0">
                <a:latin typeface="Tahoma"/>
                <a:cs typeface="Tahoma"/>
              </a:rPr>
              <a:t> </a:t>
            </a:r>
            <a:r>
              <a:rPr lang="en-US" sz="2100" spc="-15" dirty="0">
                <a:latin typeface="Tahoma"/>
                <a:cs typeface="Tahoma"/>
              </a:rPr>
              <a:t>r</a:t>
            </a:r>
            <a:r>
              <a:rPr lang="en-US" sz="2100" spc="-8" dirty="0">
                <a:latin typeface="Tahoma"/>
                <a:cs typeface="Tahoma"/>
              </a:rPr>
              <a:t>emain</a:t>
            </a:r>
            <a:r>
              <a:rPr lang="en-US" sz="2100" spc="-4" dirty="0">
                <a:latin typeface="Tahoma"/>
                <a:cs typeface="Tahoma"/>
              </a:rPr>
              <a:t>s an</a:t>
            </a:r>
            <a:r>
              <a:rPr lang="en-US" sz="2100" spc="4" dirty="0">
                <a:latin typeface="Tahoma"/>
                <a:cs typeface="Tahoma"/>
              </a:rPr>
              <a:t> </a:t>
            </a:r>
            <a:r>
              <a:rPr lang="en-US" sz="2100" spc="-4" dirty="0">
                <a:latin typeface="Tahoma"/>
                <a:cs typeface="Tahoma"/>
              </a:rPr>
              <a:t>important</a:t>
            </a:r>
            <a:r>
              <a:rPr lang="en-US" sz="2100" spc="15" dirty="0">
                <a:latin typeface="Tahoma"/>
                <a:cs typeface="Tahoma"/>
              </a:rPr>
              <a:t> </a:t>
            </a:r>
            <a:r>
              <a:rPr lang="en-US" sz="2100" spc="-8" dirty="0">
                <a:latin typeface="Tahoma"/>
                <a:cs typeface="Tahoma"/>
              </a:rPr>
              <a:t>to</a:t>
            </a:r>
            <a:r>
              <a:rPr lang="en-US" sz="2100" dirty="0">
                <a:latin typeface="Tahoma"/>
                <a:cs typeface="Tahoma"/>
              </a:rPr>
              <a:t>o</a:t>
            </a:r>
            <a:r>
              <a:rPr lang="en-US" sz="2100" spc="-4" dirty="0">
                <a:latin typeface="Tahoma"/>
                <a:cs typeface="Tahoma"/>
              </a:rPr>
              <a:t>l</a:t>
            </a:r>
            <a:r>
              <a:rPr lang="en-US" sz="2100" dirty="0">
                <a:latin typeface="Tahoma"/>
                <a:cs typeface="Tahoma"/>
              </a:rPr>
              <a:t>	</a:t>
            </a:r>
            <a:r>
              <a:rPr lang="en-US" sz="2100" spc="-11" dirty="0">
                <a:latin typeface="Tahoma"/>
                <a:cs typeface="Tahoma"/>
              </a:rPr>
              <a:t>i</a:t>
            </a:r>
            <a:r>
              <a:rPr lang="en-US" sz="2100" spc="-4" dirty="0">
                <a:latin typeface="Tahoma"/>
                <a:cs typeface="Tahoma"/>
              </a:rPr>
              <a:t>n  diagnosis.</a:t>
            </a:r>
            <a:endParaRPr lang="en-US" sz="2100" dirty="0">
              <a:latin typeface="Tahoma"/>
              <a:cs typeface="Tahoma"/>
            </a:endParaRPr>
          </a:p>
          <a:p>
            <a:pPr marL="146685" marR="3810" indent="-137160">
              <a:lnSpc>
                <a:spcPct val="90000"/>
              </a:lnSpc>
              <a:spcBef>
                <a:spcPts val="1005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  <a:tab pos="1301115" algn="l"/>
                <a:tab pos="2613184" algn="l"/>
                <a:tab pos="4539139" algn="l"/>
              </a:tabLst>
            </a:pPr>
            <a:r>
              <a:rPr lang="en-US" sz="2100" spc="-4" dirty="0">
                <a:latin typeface="Tahoma"/>
                <a:cs typeface="Tahoma"/>
              </a:rPr>
              <a:t>A</a:t>
            </a:r>
            <a:r>
              <a:rPr lang="en-US" sz="2100" dirty="0">
                <a:latin typeface="Tahoma"/>
                <a:cs typeface="Tahoma"/>
              </a:rPr>
              <a:t> </a:t>
            </a:r>
            <a:r>
              <a:rPr lang="en-US" sz="2100" spc="-11" dirty="0">
                <a:latin typeface="Tahoma"/>
                <a:cs typeface="Tahoma"/>
              </a:rPr>
              <a:t>liver</a:t>
            </a:r>
            <a:r>
              <a:rPr lang="en-US" sz="2100" spc="30" dirty="0">
                <a:latin typeface="Tahoma"/>
                <a:cs typeface="Tahoma"/>
              </a:rPr>
              <a:t> </a:t>
            </a:r>
            <a:r>
              <a:rPr lang="en-US" sz="2100" spc="-4" dirty="0">
                <a:latin typeface="Tahoma"/>
                <a:cs typeface="Tahoma"/>
              </a:rPr>
              <a:t>biopsy</a:t>
            </a:r>
            <a:r>
              <a:rPr lang="en-US" sz="2100" spc="23" dirty="0">
                <a:latin typeface="Tahoma"/>
                <a:cs typeface="Tahoma"/>
              </a:rPr>
              <a:t> </a:t>
            </a:r>
            <a:r>
              <a:rPr lang="en-US" sz="2100" spc="-4" dirty="0">
                <a:latin typeface="Tahoma"/>
                <a:cs typeface="Tahoma"/>
              </a:rPr>
              <a:t>is</a:t>
            </a:r>
            <a:r>
              <a:rPr lang="en-US" sz="2100" spc="15" dirty="0">
                <a:latin typeface="Tahoma"/>
                <a:cs typeface="Tahoma"/>
              </a:rPr>
              <a:t> </a:t>
            </a:r>
            <a:r>
              <a:rPr lang="en-US" sz="2100" spc="-4" dirty="0">
                <a:latin typeface="Tahoma"/>
                <a:cs typeface="Tahoma"/>
              </a:rPr>
              <a:t>not	essential</a:t>
            </a:r>
            <a:r>
              <a:rPr lang="en-US" sz="2100" dirty="0">
                <a:latin typeface="Tahoma"/>
                <a:cs typeface="Tahoma"/>
              </a:rPr>
              <a:t> </a:t>
            </a:r>
            <a:r>
              <a:rPr lang="en-US" sz="2100" spc="-4" dirty="0">
                <a:latin typeface="Tahoma"/>
                <a:cs typeface="Tahoma"/>
              </a:rPr>
              <a:t>in</a:t>
            </a:r>
            <a:r>
              <a:rPr lang="en-US" sz="2100" dirty="0">
                <a:latin typeface="Tahoma"/>
                <a:cs typeface="Tahoma"/>
              </a:rPr>
              <a:t> </a:t>
            </a:r>
            <a:r>
              <a:rPr lang="en-US" sz="2100" spc="-8" dirty="0" smtClean="0">
                <a:latin typeface="Tahoma"/>
                <a:cs typeface="Tahoma"/>
              </a:rPr>
              <a:t>every</a:t>
            </a:r>
            <a:endParaRPr sz="21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038360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2" y="1534630"/>
            <a:ext cx="6017667" cy="625652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4000" b="1" spc="-4" dirty="0" smtClean="0">
                <a:solidFill>
                  <a:schemeClr val="tx1"/>
                </a:solidFill>
              </a:rPr>
              <a:t>Manageme</a:t>
            </a:r>
            <a:r>
              <a:rPr lang="en-US" sz="4000" b="1" spc="-4" dirty="0" smtClean="0">
                <a:solidFill>
                  <a:schemeClr val="tx1"/>
                </a:solidFill>
              </a:rPr>
              <a:t>nt </a:t>
            </a:r>
            <a:endParaRPr spc="-4" dirty="0"/>
          </a:p>
        </p:txBody>
      </p:sp>
      <p:sp>
        <p:nvSpPr>
          <p:cNvPr id="3" name="object 3"/>
          <p:cNvSpPr txBox="1"/>
          <p:nvPr/>
        </p:nvSpPr>
        <p:spPr>
          <a:xfrm>
            <a:off x="950785" y="2392393"/>
            <a:ext cx="7233761" cy="3674147"/>
          </a:xfrm>
          <a:prstGeom prst="rect">
            <a:avLst/>
          </a:prstGeom>
        </p:spPr>
        <p:txBody>
          <a:bodyPr vert="horz" wrap="square" lIns="0" tIns="40958" rIns="0" bIns="0" rtlCol="0">
            <a:spAutoFit/>
          </a:bodyPr>
          <a:lstStyle/>
          <a:p>
            <a:pPr marL="146685" marR="3810" indent="-137160">
              <a:lnSpc>
                <a:spcPct val="90000"/>
              </a:lnSpc>
              <a:spcBef>
                <a:spcPts val="32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The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first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most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important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step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treating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toxic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hepatitis 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is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to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identify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eliminate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the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 smtClean="0">
                <a:latin typeface="Tahoma"/>
                <a:cs typeface="Tahoma"/>
              </a:rPr>
              <a:t>substance</a:t>
            </a:r>
            <a:r>
              <a:rPr sz="2100" spc="-4" dirty="0" smtClean="0">
                <a:latin typeface="Tahoma"/>
                <a:cs typeface="Tahoma"/>
              </a:rPr>
              <a:t>.</a:t>
            </a:r>
            <a:endParaRPr sz="3600" dirty="0">
              <a:latin typeface="Tahoma"/>
              <a:cs typeface="Tahoma"/>
            </a:endParaRPr>
          </a:p>
          <a:p>
            <a:pPr marL="146685" marR="105728" indent="-137160">
              <a:lnSpc>
                <a:spcPct val="90000"/>
              </a:lnSpc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8" dirty="0">
                <a:latin typeface="Tahoma"/>
                <a:cs typeface="Tahoma"/>
              </a:rPr>
              <a:t>In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 smtClean="0">
                <a:latin typeface="Tahoma"/>
                <a:cs typeface="Tahoma"/>
              </a:rPr>
              <a:t>joining</a:t>
            </a:r>
            <a:r>
              <a:rPr sz="2100" dirty="0" smtClean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 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program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such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as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Alcoholics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Anonymous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and/or</a:t>
            </a:r>
            <a:r>
              <a:rPr sz="2100" spc="26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enrolling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in 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a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treatment/rehabilitation</a:t>
            </a:r>
            <a:r>
              <a:rPr sz="2100" spc="56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program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is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highly</a:t>
            </a:r>
            <a:r>
              <a:rPr sz="2100" spc="3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recommended</a:t>
            </a:r>
            <a:r>
              <a:rPr sz="2100" spc="-4" dirty="0" smtClean="0">
                <a:latin typeface="Tahoma"/>
                <a:cs typeface="Tahoma"/>
              </a:rPr>
              <a:t>.</a:t>
            </a:r>
            <a:endParaRPr lang="en-US" sz="2100" spc="-4" dirty="0" smtClean="0">
              <a:latin typeface="Tahoma"/>
              <a:cs typeface="Tahoma"/>
            </a:endParaRPr>
          </a:p>
          <a:p>
            <a:pPr marL="146685" marR="3810" indent="-137160">
              <a:lnSpc>
                <a:spcPts val="2018"/>
              </a:lnSpc>
              <a:spcBef>
                <a:spcPts val="555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lang="en-US" sz="2100" spc="-8" dirty="0">
                <a:latin typeface="Tahoma"/>
                <a:cs typeface="Tahoma"/>
              </a:rPr>
              <a:t>Early</a:t>
            </a:r>
            <a:r>
              <a:rPr lang="en-US" sz="2100" spc="11" dirty="0">
                <a:latin typeface="Tahoma"/>
                <a:cs typeface="Tahoma"/>
              </a:rPr>
              <a:t> </a:t>
            </a:r>
            <a:r>
              <a:rPr lang="en-US" sz="2100" spc="-4" dirty="0">
                <a:latin typeface="Tahoma"/>
                <a:cs typeface="Tahoma"/>
              </a:rPr>
              <a:t>recognition</a:t>
            </a:r>
            <a:r>
              <a:rPr lang="en-US" sz="2100" spc="15" dirty="0">
                <a:latin typeface="Tahoma"/>
                <a:cs typeface="Tahoma"/>
              </a:rPr>
              <a:t> </a:t>
            </a:r>
            <a:r>
              <a:rPr lang="en-US" sz="2100" spc="-4" dirty="0">
                <a:latin typeface="Tahoma"/>
                <a:cs typeface="Tahoma"/>
              </a:rPr>
              <a:t>of</a:t>
            </a:r>
            <a:r>
              <a:rPr lang="en-US" sz="2100" spc="4" dirty="0">
                <a:latin typeface="Tahoma"/>
                <a:cs typeface="Tahoma"/>
              </a:rPr>
              <a:t> </a:t>
            </a:r>
            <a:r>
              <a:rPr lang="en-US" sz="2100" dirty="0">
                <a:latin typeface="Tahoma"/>
                <a:cs typeface="Tahoma"/>
              </a:rPr>
              <a:t>drug-induced</a:t>
            </a:r>
            <a:r>
              <a:rPr lang="en-US" sz="2100" spc="8" dirty="0">
                <a:latin typeface="Tahoma"/>
                <a:cs typeface="Tahoma"/>
              </a:rPr>
              <a:t> </a:t>
            </a:r>
            <a:r>
              <a:rPr lang="en-US" sz="2100" spc="-8" dirty="0">
                <a:latin typeface="Tahoma"/>
                <a:cs typeface="Tahoma"/>
              </a:rPr>
              <a:t>liver</a:t>
            </a:r>
            <a:r>
              <a:rPr lang="en-US" sz="2100" spc="23" dirty="0">
                <a:latin typeface="Tahoma"/>
                <a:cs typeface="Tahoma"/>
              </a:rPr>
              <a:t> </a:t>
            </a:r>
            <a:r>
              <a:rPr lang="en-US" sz="2100" spc="-8" dirty="0">
                <a:latin typeface="Tahoma"/>
                <a:cs typeface="Tahoma"/>
              </a:rPr>
              <a:t>reactions</a:t>
            </a:r>
            <a:r>
              <a:rPr lang="en-US" sz="2100" spc="15" dirty="0">
                <a:latin typeface="Tahoma"/>
                <a:cs typeface="Tahoma"/>
              </a:rPr>
              <a:t> </a:t>
            </a:r>
            <a:r>
              <a:rPr lang="en-US" sz="2100" spc="-4" dirty="0">
                <a:latin typeface="Tahoma"/>
                <a:cs typeface="Tahoma"/>
              </a:rPr>
              <a:t>is</a:t>
            </a:r>
            <a:r>
              <a:rPr lang="en-US" sz="2100" spc="4" dirty="0">
                <a:latin typeface="Tahoma"/>
                <a:cs typeface="Tahoma"/>
              </a:rPr>
              <a:t> </a:t>
            </a:r>
            <a:r>
              <a:rPr lang="en-US" sz="2100" spc="-4" dirty="0">
                <a:latin typeface="Tahoma"/>
                <a:cs typeface="Tahoma"/>
              </a:rPr>
              <a:t>essential </a:t>
            </a:r>
            <a:r>
              <a:rPr lang="en-US" sz="2100" spc="-645" dirty="0">
                <a:latin typeface="Tahoma"/>
                <a:cs typeface="Tahoma"/>
              </a:rPr>
              <a:t> </a:t>
            </a:r>
            <a:r>
              <a:rPr lang="en-US" sz="2100" spc="-4" dirty="0">
                <a:latin typeface="Tahoma"/>
                <a:cs typeface="Tahoma"/>
              </a:rPr>
              <a:t>to minimizing</a:t>
            </a:r>
            <a:r>
              <a:rPr lang="en-US" sz="2100" spc="4" dirty="0">
                <a:latin typeface="Tahoma"/>
                <a:cs typeface="Tahoma"/>
              </a:rPr>
              <a:t> </a:t>
            </a:r>
            <a:r>
              <a:rPr lang="en-US" sz="2100" spc="-30" dirty="0">
                <a:latin typeface="Tahoma"/>
                <a:cs typeface="Tahoma"/>
              </a:rPr>
              <a:t>injury.</a:t>
            </a:r>
            <a:endParaRPr lang="en-US" sz="2100" dirty="0">
              <a:latin typeface="Tahoma"/>
              <a:cs typeface="Tahoma"/>
            </a:endParaRPr>
          </a:p>
          <a:p>
            <a:pPr marL="146685" indent="-137160">
              <a:spcBef>
                <a:spcPts val="566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lang="en-US" sz="2100" spc="-56" dirty="0">
                <a:latin typeface="Tahoma"/>
                <a:cs typeface="Tahoma"/>
              </a:rPr>
              <a:t>ALT</a:t>
            </a:r>
            <a:r>
              <a:rPr lang="en-US" sz="2100" spc="-15" dirty="0">
                <a:latin typeface="Tahoma"/>
                <a:cs typeface="Tahoma"/>
              </a:rPr>
              <a:t> </a:t>
            </a:r>
            <a:r>
              <a:rPr lang="en-US" sz="2100" spc="-11" dirty="0">
                <a:latin typeface="Tahoma"/>
                <a:cs typeface="Tahoma"/>
              </a:rPr>
              <a:t>values</a:t>
            </a:r>
            <a:r>
              <a:rPr lang="en-US" sz="2100" spc="15" dirty="0">
                <a:latin typeface="Tahoma"/>
                <a:cs typeface="Tahoma"/>
              </a:rPr>
              <a:t> </a:t>
            </a:r>
            <a:r>
              <a:rPr lang="en-US" sz="2100" spc="-8" dirty="0">
                <a:latin typeface="Tahoma"/>
                <a:cs typeface="Tahoma"/>
              </a:rPr>
              <a:t>are</a:t>
            </a:r>
            <a:r>
              <a:rPr lang="en-US" sz="2100" spc="8" dirty="0">
                <a:latin typeface="Tahoma"/>
                <a:cs typeface="Tahoma"/>
              </a:rPr>
              <a:t> </a:t>
            </a:r>
            <a:r>
              <a:rPr lang="en-US" sz="2100" spc="-4" dirty="0">
                <a:latin typeface="Tahoma"/>
                <a:cs typeface="Tahoma"/>
              </a:rPr>
              <a:t>more specific </a:t>
            </a:r>
            <a:r>
              <a:rPr lang="en-US" sz="2100" spc="-8" dirty="0">
                <a:latin typeface="Tahoma"/>
                <a:cs typeface="Tahoma"/>
              </a:rPr>
              <a:t>than </a:t>
            </a:r>
            <a:r>
              <a:rPr lang="en-US" sz="2100" spc="-4" dirty="0">
                <a:latin typeface="Tahoma"/>
                <a:cs typeface="Tahoma"/>
              </a:rPr>
              <a:t>AST </a:t>
            </a:r>
            <a:r>
              <a:rPr lang="en-US" sz="2100" spc="-8" dirty="0">
                <a:latin typeface="Tahoma"/>
                <a:cs typeface="Tahoma"/>
              </a:rPr>
              <a:t>values.</a:t>
            </a:r>
            <a:endParaRPr lang="en-US" sz="2100" dirty="0">
              <a:latin typeface="Tahoma"/>
              <a:cs typeface="Tahoma"/>
            </a:endParaRPr>
          </a:p>
          <a:p>
            <a:pPr marL="146685" marR="191928" indent="-137160">
              <a:lnSpc>
                <a:spcPts val="2018"/>
              </a:lnSpc>
              <a:spcBef>
                <a:spcPts val="1035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lang="en-US" sz="2100" b="1" spc="-4" dirty="0" smtClean="0">
                <a:latin typeface="Tahoma"/>
                <a:cs typeface="Tahoma"/>
              </a:rPr>
              <a:t>ALT</a:t>
            </a:r>
            <a:r>
              <a:rPr lang="en-US" sz="2100" b="1" spc="-11" dirty="0" smtClean="0">
                <a:latin typeface="Tahoma"/>
                <a:cs typeface="Tahoma"/>
              </a:rPr>
              <a:t> </a:t>
            </a:r>
            <a:r>
              <a:rPr lang="en-US" sz="2100" b="1" spc="-4" dirty="0">
                <a:latin typeface="Tahoma"/>
                <a:cs typeface="Tahoma"/>
              </a:rPr>
              <a:t>values</a:t>
            </a:r>
            <a:r>
              <a:rPr lang="en-US" sz="2100" b="1" spc="19" dirty="0">
                <a:latin typeface="Tahoma"/>
                <a:cs typeface="Tahoma"/>
              </a:rPr>
              <a:t> </a:t>
            </a:r>
            <a:r>
              <a:rPr lang="en-US" sz="2100" b="1" spc="-8" dirty="0">
                <a:latin typeface="Tahoma"/>
                <a:cs typeface="Tahoma"/>
              </a:rPr>
              <a:t>4-5</a:t>
            </a:r>
            <a:r>
              <a:rPr lang="en-US" sz="2100" b="1" spc="19" dirty="0">
                <a:latin typeface="Tahoma"/>
                <a:cs typeface="Tahoma"/>
              </a:rPr>
              <a:t> </a:t>
            </a:r>
            <a:r>
              <a:rPr lang="en-US" sz="2100" b="1" spc="-4" dirty="0">
                <a:latin typeface="Tahoma"/>
                <a:cs typeface="Tahoma"/>
              </a:rPr>
              <a:t>times</a:t>
            </a:r>
            <a:r>
              <a:rPr lang="en-US" sz="2100" b="1" spc="8" dirty="0">
                <a:latin typeface="Tahoma"/>
                <a:cs typeface="Tahoma"/>
              </a:rPr>
              <a:t> </a:t>
            </a:r>
            <a:r>
              <a:rPr lang="en-US" sz="2100" b="1" spc="-8" dirty="0">
                <a:latin typeface="Tahoma"/>
                <a:cs typeface="Tahoma"/>
              </a:rPr>
              <a:t>higher</a:t>
            </a:r>
            <a:r>
              <a:rPr lang="en-US" sz="2100" b="1" spc="11" dirty="0">
                <a:latin typeface="Tahoma"/>
                <a:cs typeface="Tahoma"/>
              </a:rPr>
              <a:t> </a:t>
            </a:r>
            <a:r>
              <a:rPr lang="en-US" sz="2100" b="1" spc="-4" dirty="0">
                <a:latin typeface="Tahoma"/>
                <a:cs typeface="Tahoma"/>
              </a:rPr>
              <a:t>than</a:t>
            </a:r>
            <a:r>
              <a:rPr lang="en-US" sz="2100" b="1" spc="4" dirty="0">
                <a:latin typeface="Tahoma"/>
                <a:cs typeface="Tahoma"/>
              </a:rPr>
              <a:t> </a:t>
            </a:r>
            <a:r>
              <a:rPr lang="en-US" sz="2100" b="1" spc="-4" dirty="0">
                <a:latin typeface="Tahoma"/>
                <a:cs typeface="Tahoma"/>
              </a:rPr>
              <a:t>the</a:t>
            </a:r>
            <a:r>
              <a:rPr lang="en-US" sz="2100" b="1" spc="-8" dirty="0">
                <a:latin typeface="Tahoma"/>
                <a:cs typeface="Tahoma"/>
              </a:rPr>
              <a:t> </a:t>
            </a:r>
            <a:r>
              <a:rPr lang="en-US" sz="2100" b="1" spc="-4" dirty="0">
                <a:latin typeface="Tahoma"/>
                <a:cs typeface="Tahoma"/>
              </a:rPr>
              <a:t>reference </a:t>
            </a:r>
            <a:r>
              <a:rPr lang="en-US" sz="2100" b="1" dirty="0">
                <a:latin typeface="Tahoma"/>
                <a:cs typeface="Tahoma"/>
              </a:rPr>
              <a:t> </a:t>
            </a:r>
            <a:r>
              <a:rPr lang="en-US" sz="2100" b="1" spc="-8" dirty="0">
                <a:latin typeface="Tahoma"/>
                <a:cs typeface="Tahoma"/>
              </a:rPr>
              <a:t>range</a:t>
            </a:r>
            <a:r>
              <a:rPr lang="en-US" sz="2100" b="1" spc="11" dirty="0">
                <a:latin typeface="Tahoma"/>
                <a:cs typeface="Tahoma"/>
              </a:rPr>
              <a:t> </a:t>
            </a:r>
            <a:r>
              <a:rPr lang="en-US" sz="2100" b="1" spc="-4" dirty="0">
                <a:latin typeface="Tahoma"/>
                <a:cs typeface="Tahoma"/>
              </a:rPr>
              <a:t>should</a:t>
            </a:r>
            <a:r>
              <a:rPr lang="en-US" sz="2100" b="1" spc="8" dirty="0">
                <a:latin typeface="Tahoma"/>
                <a:cs typeface="Tahoma"/>
              </a:rPr>
              <a:t> </a:t>
            </a:r>
            <a:r>
              <a:rPr lang="en-US" sz="2100" b="1" spc="-4" dirty="0">
                <a:latin typeface="Tahoma"/>
                <a:cs typeface="Tahoma"/>
              </a:rPr>
              <a:t>lead</a:t>
            </a:r>
            <a:r>
              <a:rPr lang="en-US" sz="2100" b="1" spc="11" dirty="0">
                <a:latin typeface="Tahoma"/>
                <a:cs typeface="Tahoma"/>
              </a:rPr>
              <a:t> </a:t>
            </a:r>
            <a:r>
              <a:rPr lang="en-US" sz="2100" b="1" spc="-4" dirty="0">
                <a:latin typeface="Tahoma"/>
                <a:cs typeface="Tahoma"/>
              </a:rPr>
              <a:t>to</a:t>
            </a:r>
            <a:r>
              <a:rPr lang="en-US" sz="2100" b="1" spc="8" dirty="0">
                <a:latin typeface="Tahoma"/>
                <a:cs typeface="Tahoma"/>
              </a:rPr>
              <a:t> </a:t>
            </a:r>
            <a:r>
              <a:rPr lang="en-US" sz="2100" b="1" spc="-8" dirty="0">
                <a:latin typeface="Tahoma"/>
                <a:cs typeface="Tahoma"/>
              </a:rPr>
              <a:t>prompt</a:t>
            </a:r>
            <a:r>
              <a:rPr lang="en-US" sz="2100" b="1" spc="4" dirty="0">
                <a:latin typeface="Tahoma"/>
                <a:cs typeface="Tahoma"/>
              </a:rPr>
              <a:t> </a:t>
            </a:r>
            <a:r>
              <a:rPr lang="en-US" sz="2100" b="1" spc="-8" dirty="0">
                <a:latin typeface="Tahoma"/>
                <a:cs typeface="Tahoma"/>
              </a:rPr>
              <a:t>discontinuation</a:t>
            </a:r>
            <a:r>
              <a:rPr lang="en-US" sz="2100" b="1" spc="15" dirty="0">
                <a:latin typeface="Tahoma"/>
                <a:cs typeface="Tahoma"/>
              </a:rPr>
              <a:t> </a:t>
            </a:r>
            <a:r>
              <a:rPr lang="en-US" sz="2100" b="1" spc="-4" dirty="0">
                <a:latin typeface="Tahoma"/>
                <a:cs typeface="Tahoma"/>
              </a:rPr>
              <a:t>of</a:t>
            </a:r>
            <a:r>
              <a:rPr lang="en-US" sz="2100" b="1" spc="8" dirty="0">
                <a:latin typeface="Tahoma"/>
                <a:cs typeface="Tahoma"/>
              </a:rPr>
              <a:t> </a:t>
            </a:r>
            <a:r>
              <a:rPr lang="en-US" sz="2100" b="1" spc="-4" dirty="0">
                <a:latin typeface="Tahoma"/>
                <a:cs typeface="Tahoma"/>
              </a:rPr>
              <a:t>the </a:t>
            </a:r>
            <a:r>
              <a:rPr lang="en-US" sz="2100" b="1" spc="-604" dirty="0">
                <a:latin typeface="Tahoma"/>
                <a:cs typeface="Tahoma"/>
              </a:rPr>
              <a:t> </a:t>
            </a:r>
            <a:r>
              <a:rPr lang="en-US" sz="2100" b="1" spc="-8" dirty="0">
                <a:latin typeface="Tahoma"/>
                <a:cs typeface="Tahoma"/>
              </a:rPr>
              <a:t>drug.</a:t>
            </a:r>
            <a:endParaRPr lang="en-US" sz="2100" dirty="0">
              <a:latin typeface="Tahoma"/>
              <a:cs typeface="Tahoma"/>
            </a:endParaRPr>
          </a:p>
          <a:p>
            <a:pPr marL="146685" marR="105728" indent="-137160">
              <a:lnSpc>
                <a:spcPct val="90000"/>
              </a:lnSpc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endParaRPr sz="21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20061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3" y="1534630"/>
            <a:ext cx="2770822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-4" dirty="0" smtClean="0">
                <a:solidFill>
                  <a:schemeClr val="tx1"/>
                </a:solidFill>
              </a:rPr>
              <a:t>Managem</a:t>
            </a:r>
            <a:r>
              <a:rPr lang="en-US" b="1" spc="-4" dirty="0" smtClean="0">
                <a:solidFill>
                  <a:schemeClr val="tx1"/>
                </a:solidFill>
              </a:rPr>
              <a:t>ent</a:t>
            </a:r>
            <a:endParaRPr spc="-4" dirty="0"/>
          </a:p>
        </p:txBody>
      </p:sp>
      <p:sp>
        <p:nvSpPr>
          <p:cNvPr id="3" name="object 3"/>
          <p:cNvSpPr txBox="1"/>
          <p:nvPr/>
        </p:nvSpPr>
        <p:spPr>
          <a:xfrm>
            <a:off x="950785" y="2364961"/>
            <a:ext cx="6847523" cy="3012844"/>
          </a:xfrm>
          <a:prstGeom prst="rect">
            <a:avLst/>
          </a:prstGeom>
        </p:spPr>
        <p:txBody>
          <a:bodyPr vert="horz" wrap="square" lIns="0" tIns="67151" rIns="0" bIns="0" rtlCol="0">
            <a:spAutoFit/>
          </a:bodyPr>
          <a:lstStyle/>
          <a:p>
            <a:pPr marL="146685" marR="291465" indent="-137160">
              <a:lnSpc>
                <a:spcPts val="1875"/>
              </a:lnSpc>
              <a:spcBef>
                <a:spcPts val="529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spc="-4" dirty="0">
                <a:latin typeface="Tahoma"/>
                <a:cs typeface="Tahoma"/>
              </a:rPr>
              <a:t>No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specific treatment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is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indicated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spc="-8" dirty="0">
                <a:latin typeface="Tahoma"/>
                <a:cs typeface="Tahoma"/>
              </a:rPr>
              <a:t>for</a:t>
            </a:r>
            <a:r>
              <a:rPr sz="1950" spc="-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drug-induced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hepatic </a:t>
            </a:r>
            <a:r>
              <a:rPr sz="1950" spc="-596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disease.</a:t>
            </a:r>
            <a:endParaRPr sz="1950">
              <a:latin typeface="Tahoma"/>
              <a:cs typeface="Tahoma"/>
            </a:endParaRPr>
          </a:p>
          <a:p>
            <a:pPr marL="146685" indent="-137160">
              <a:lnSpc>
                <a:spcPts val="2108"/>
              </a:lnSpc>
              <a:spcBef>
                <a:spcPts val="589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spc="-23" dirty="0">
                <a:latin typeface="Tahoma"/>
                <a:cs typeface="Tahoma"/>
              </a:rPr>
              <a:t>Treatment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is largely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b="1" spc="-4" dirty="0">
                <a:latin typeface="Tahoma"/>
                <a:cs typeface="Tahoma"/>
              </a:rPr>
              <a:t>supportive</a:t>
            </a:r>
            <a:r>
              <a:rPr sz="1950" b="1" spc="19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and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based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on</a:t>
            </a:r>
            <a:endParaRPr sz="1950">
              <a:latin typeface="Tahoma"/>
              <a:cs typeface="Tahoma"/>
            </a:endParaRPr>
          </a:p>
          <a:p>
            <a:pPr marL="146685">
              <a:lnSpc>
                <a:spcPts val="2108"/>
              </a:lnSpc>
            </a:pPr>
            <a:r>
              <a:rPr sz="1950" b="1" dirty="0">
                <a:latin typeface="Tahoma"/>
                <a:cs typeface="Tahoma"/>
              </a:rPr>
              <a:t>symptomatology</a:t>
            </a:r>
            <a:r>
              <a:rPr sz="1950" dirty="0">
                <a:latin typeface="Tahoma"/>
                <a:cs typeface="Tahoma"/>
              </a:rPr>
              <a:t>.</a:t>
            </a:r>
            <a:endParaRPr sz="1950">
              <a:latin typeface="Tahoma"/>
              <a:cs typeface="Tahoma"/>
            </a:endParaRPr>
          </a:p>
          <a:p>
            <a:pPr marL="146685" indent="-137160">
              <a:spcBef>
                <a:spcPts val="585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dirty="0">
                <a:latin typeface="Tahoma"/>
                <a:cs typeface="Tahoma"/>
              </a:rPr>
              <a:t>The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first step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is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to</a:t>
            </a:r>
            <a:r>
              <a:rPr sz="1950" spc="-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discontinue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the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suspected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drug.</a:t>
            </a:r>
            <a:endParaRPr sz="1950">
              <a:latin typeface="Tahoma"/>
              <a:cs typeface="Tahoma"/>
            </a:endParaRPr>
          </a:p>
          <a:p>
            <a:pPr marL="146685" marR="3810" indent="-137160">
              <a:lnSpc>
                <a:spcPct val="77800"/>
              </a:lnSpc>
              <a:spcBef>
                <a:spcPts val="1106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spc="-4" dirty="0">
                <a:latin typeface="Tahoma"/>
                <a:cs typeface="Tahoma"/>
              </a:rPr>
              <a:t>Specific </a:t>
            </a:r>
            <a:r>
              <a:rPr sz="1950" spc="-8" dirty="0">
                <a:latin typeface="Tahoma"/>
                <a:cs typeface="Tahoma"/>
              </a:rPr>
              <a:t>therapy </a:t>
            </a:r>
            <a:r>
              <a:rPr sz="1950" dirty="0">
                <a:latin typeface="Tahoma"/>
                <a:cs typeface="Tahoma"/>
              </a:rPr>
              <a:t>against drug-induced </a:t>
            </a:r>
            <a:r>
              <a:rPr sz="1950" spc="-4" dirty="0">
                <a:latin typeface="Tahoma"/>
                <a:cs typeface="Tahoma"/>
              </a:rPr>
              <a:t>liver </a:t>
            </a:r>
            <a:r>
              <a:rPr sz="1950" dirty="0">
                <a:latin typeface="Tahoma"/>
                <a:cs typeface="Tahoma"/>
              </a:rPr>
              <a:t>injury is limited </a:t>
            </a:r>
            <a:r>
              <a:rPr sz="1950" spc="-4" dirty="0">
                <a:latin typeface="Tahoma"/>
                <a:cs typeface="Tahoma"/>
              </a:rPr>
              <a:t>to </a:t>
            </a:r>
            <a:r>
              <a:rPr sz="1950" spc="-600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the</a:t>
            </a:r>
            <a:r>
              <a:rPr sz="1950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use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of</a:t>
            </a:r>
            <a:r>
              <a:rPr sz="1950" spc="-4" dirty="0">
                <a:latin typeface="Tahoma"/>
                <a:cs typeface="Tahoma"/>
              </a:rPr>
              <a:t> </a:t>
            </a:r>
            <a:r>
              <a:rPr sz="2063" b="1" i="1" spc="-19" dirty="0">
                <a:latin typeface="Verdana"/>
                <a:cs typeface="Verdana"/>
              </a:rPr>
              <a:t>N</a:t>
            </a:r>
            <a:r>
              <a:rPr sz="1950" b="1" spc="-19" dirty="0">
                <a:latin typeface="Tahoma"/>
                <a:cs typeface="Tahoma"/>
              </a:rPr>
              <a:t>-acetylcysteine</a:t>
            </a:r>
            <a:r>
              <a:rPr sz="1950" b="1" spc="56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in</a:t>
            </a:r>
            <a:r>
              <a:rPr sz="1950" spc="-4" dirty="0">
                <a:latin typeface="Tahoma"/>
                <a:cs typeface="Tahoma"/>
              </a:rPr>
              <a:t> the</a:t>
            </a:r>
            <a:r>
              <a:rPr sz="1950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early</a:t>
            </a:r>
            <a:r>
              <a:rPr sz="1950" dirty="0">
                <a:latin typeface="Tahoma"/>
                <a:cs typeface="Tahoma"/>
              </a:rPr>
              <a:t> phases of 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b="1" spc="-4" dirty="0">
                <a:latin typeface="Tahoma"/>
                <a:cs typeface="Tahoma"/>
              </a:rPr>
              <a:t>acetaminophen</a:t>
            </a:r>
            <a:r>
              <a:rPr sz="1950" b="1" spc="-19" dirty="0">
                <a:latin typeface="Tahoma"/>
                <a:cs typeface="Tahoma"/>
              </a:rPr>
              <a:t> </a:t>
            </a:r>
            <a:r>
              <a:rPr sz="1950" b="1" spc="-4" dirty="0">
                <a:latin typeface="Tahoma"/>
                <a:cs typeface="Tahoma"/>
              </a:rPr>
              <a:t>toxicity.</a:t>
            </a:r>
            <a:endParaRPr sz="1950">
              <a:latin typeface="Tahoma"/>
              <a:cs typeface="Tahoma"/>
            </a:endParaRPr>
          </a:p>
          <a:p>
            <a:pPr marL="146685" marR="346710" indent="-137160">
              <a:lnSpc>
                <a:spcPct val="80000"/>
              </a:lnSpc>
              <a:spcBef>
                <a:spcPts val="1046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b="1" spc="-4" dirty="0">
                <a:latin typeface="Tahoma"/>
                <a:cs typeface="Tahoma"/>
              </a:rPr>
              <a:t>L- carnitine </a:t>
            </a:r>
            <a:r>
              <a:rPr sz="1950" dirty="0">
                <a:latin typeface="Tahoma"/>
                <a:cs typeface="Tahoma"/>
              </a:rPr>
              <a:t>is potentially </a:t>
            </a:r>
            <a:r>
              <a:rPr sz="1950" spc="-4" dirty="0">
                <a:latin typeface="Tahoma"/>
                <a:cs typeface="Tahoma"/>
              </a:rPr>
              <a:t>valuable </a:t>
            </a:r>
            <a:r>
              <a:rPr sz="1950" dirty="0">
                <a:latin typeface="Tahoma"/>
                <a:cs typeface="Tahoma"/>
              </a:rPr>
              <a:t>in </a:t>
            </a:r>
            <a:r>
              <a:rPr sz="1950" spc="-4" dirty="0">
                <a:latin typeface="Tahoma"/>
                <a:cs typeface="Tahoma"/>
              </a:rPr>
              <a:t>cases </a:t>
            </a:r>
            <a:r>
              <a:rPr sz="1950" dirty="0">
                <a:latin typeface="Tahoma"/>
                <a:cs typeface="Tahoma"/>
              </a:rPr>
              <a:t>of </a:t>
            </a:r>
            <a:r>
              <a:rPr sz="1950" b="1" dirty="0">
                <a:latin typeface="Tahoma"/>
                <a:cs typeface="Tahoma"/>
              </a:rPr>
              <a:t>valproate </a:t>
            </a:r>
            <a:r>
              <a:rPr sz="1950" b="1" spc="-563" dirty="0">
                <a:latin typeface="Tahoma"/>
                <a:cs typeface="Tahoma"/>
              </a:rPr>
              <a:t> </a:t>
            </a:r>
            <a:r>
              <a:rPr sz="1950" b="1" spc="-4" dirty="0">
                <a:latin typeface="Tahoma"/>
                <a:cs typeface="Tahoma"/>
              </a:rPr>
              <a:t>toxicity</a:t>
            </a:r>
            <a:r>
              <a:rPr sz="1950" spc="-4" dirty="0">
                <a:latin typeface="Tahoma"/>
                <a:cs typeface="Tahoma"/>
              </a:rPr>
              <a:t>.</a:t>
            </a:r>
            <a:endParaRPr sz="19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233939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3" y="1534630"/>
            <a:ext cx="2770822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spc="-4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392394"/>
            <a:ext cx="7149941" cy="4612353"/>
          </a:xfrm>
          <a:prstGeom prst="rect">
            <a:avLst/>
          </a:prstGeom>
        </p:spPr>
        <p:txBody>
          <a:bodyPr vert="horz" wrap="square" lIns="0" tIns="40958" rIns="0" bIns="0" rtlCol="0">
            <a:spAutoFit/>
          </a:bodyPr>
          <a:lstStyle/>
          <a:p>
            <a:pPr marL="146685" marR="3810" indent="-137160">
              <a:lnSpc>
                <a:spcPct val="90000"/>
              </a:lnSpc>
              <a:spcBef>
                <a:spcPts val="32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000" b="1" spc="-8" dirty="0">
                <a:latin typeface="Tahoma"/>
                <a:cs typeface="Tahoma"/>
              </a:rPr>
              <a:t>Corticosteroids</a:t>
            </a:r>
            <a:r>
              <a:rPr sz="2000" b="1" spc="64" dirty="0">
                <a:latin typeface="Tahoma"/>
                <a:cs typeface="Tahoma"/>
              </a:rPr>
              <a:t> </a:t>
            </a:r>
            <a:r>
              <a:rPr sz="2000" spc="-15" dirty="0">
                <a:latin typeface="Tahoma"/>
                <a:cs typeface="Tahoma"/>
              </a:rPr>
              <a:t>have</a:t>
            </a:r>
            <a:r>
              <a:rPr sz="2000" spc="23" dirty="0">
                <a:latin typeface="Tahoma"/>
                <a:cs typeface="Tahoma"/>
              </a:rPr>
              <a:t> </a:t>
            </a:r>
            <a:r>
              <a:rPr sz="2000" spc="-4" dirty="0">
                <a:latin typeface="Tahoma"/>
                <a:cs typeface="Tahoma"/>
              </a:rPr>
              <a:t>no</a:t>
            </a:r>
            <a:r>
              <a:rPr sz="2000" spc="4" dirty="0">
                <a:latin typeface="Tahoma"/>
                <a:cs typeface="Tahoma"/>
              </a:rPr>
              <a:t> </a:t>
            </a:r>
            <a:r>
              <a:rPr sz="2000" spc="-8" dirty="0">
                <a:latin typeface="Tahoma"/>
                <a:cs typeface="Tahoma"/>
              </a:rPr>
              <a:t>definitive</a:t>
            </a:r>
            <a:r>
              <a:rPr sz="2000" spc="23" dirty="0">
                <a:latin typeface="Tahoma"/>
                <a:cs typeface="Tahoma"/>
              </a:rPr>
              <a:t> </a:t>
            </a:r>
            <a:r>
              <a:rPr sz="2000" spc="-8" dirty="0">
                <a:latin typeface="Tahoma"/>
                <a:cs typeface="Tahoma"/>
              </a:rPr>
              <a:t>role</a:t>
            </a:r>
            <a:r>
              <a:rPr sz="2000" spc="4" dirty="0">
                <a:latin typeface="Tahoma"/>
                <a:cs typeface="Tahoma"/>
              </a:rPr>
              <a:t> </a:t>
            </a:r>
            <a:r>
              <a:rPr sz="2000" spc="-4" dirty="0">
                <a:latin typeface="Tahoma"/>
                <a:cs typeface="Tahoma"/>
              </a:rPr>
              <a:t>in</a:t>
            </a:r>
            <a:r>
              <a:rPr sz="2000" spc="15" dirty="0">
                <a:latin typeface="Tahoma"/>
                <a:cs typeface="Tahoma"/>
              </a:rPr>
              <a:t> </a:t>
            </a:r>
            <a:r>
              <a:rPr sz="2000" spc="-4" dirty="0" smtClean="0">
                <a:latin typeface="Tahoma"/>
                <a:cs typeface="Tahoma"/>
              </a:rPr>
              <a:t>treatment.</a:t>
            </a:r>
            <a:endParaRPr lang="en-US" sz="2000" spc="15" dirty="0">
              <a:latin typeface="Tahoma"/>
              <a:cs typeface="Tahoma"/>
            </a:endParaRPr>
          </a:p>
          <a:p>
            <a:pPr marL="146685" marR="3810" indent="-137160">
              <a:lnSpc>
                <a:spcPct val="90000"/>
              </a:lnSpc>
              <a:spcBef>
                <a:spcPts val="32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000" spc="-4" dirty="0" smtClean="0">
                <a:latin typeface="Tahoma"/>
                <a:cs typeface="Tahoma"/>
              </a:rPr>
              <a:t>Management</a:t>
            </a:r>
            <a:r>
              <a:rPr sz="2000" spc="23" dirty="0" smtClean="0">
                <a:latin typeface="Tahoma"/>
                <a:cs typeface="Tahoma"/>
              </a:rPr>
              <a:t> </a:t>
            </a:r>
            <a:r>
              <a:rPr sz="2000" spc="-4" dirty="0">
                <a:latin typeface="Tahoma"/>
                <a:cs typeface="Tahoma"/>
              </a:rPr>
              <a:t>of</a:t>
            </a:r>
            <a:r>
              <a:rPr sz="2000" spc="11" dirty="0">
                <a:latin typeface="Tahoma"/>
                <a:cs typeface="Tahoma"/>
              </a:rPr>
              <a:t> </a:t>
            </a:r>
            <a:r>
              <a:rPr sz="2000" spc="-8" dirty="0">
                <a:latin typeface="Tahoma"/>
                <a:cs typeface="Tahoma"/>
              </a:rPr>
              <a:t>protracted</a:t>
            </a:r>
            <a:r>
              <a:rPr sz="2000" spc="26" dirty="0">
                <a:latin typeface="Tahoma"/>
                <a:cs typeface="Tahoma"/>
              </a:rPr>
              <a:t> </a:t>
            </a:r>
            <a:r>
              <a:rPr sz="2000" spc="-4" dirty="0">
                <a:latin typeface="Tahoma"/>
                <a:cs typeface="Tahoma"/>
              </a:rPr>
              <a:t>drug-induced</a:t>
            </a:r>
            <a:r>
              <a:rPr sz="2000" spc="11" dirty="0">
                <a:latin typeface="Tahoma"/>
                <a:cs typeface="Tahoma"/>
              </a:rPr>
              <a:t> </a:t>
            </a:r>
            <a:r>
              <a:rPr sz="2000" spc="-4" dirty="0">
                <a:latin typeface="Tahoma"/>
                <a:cs typeface="Tahoma"/>
              </a:rPr>
              <a:t>cholestasis</a:t>
            </a:r>
            <a:r>
              <a:rPr sz="2000" spc="8" dirty="0">
                <a:latin typeface="Tahoma"/>
                <a:cs typeface="Tahoma"/>
              </a:rPr>
              <a:t> </a:t>
            </a:r>
            <a:r>
              <a:rPr sz="2000" spc="-4" dirty="0">
                <a:latin typeface="Tahoma"/>
                <a:cs typeface="Tahoma"/>
              </a:rPr>
              <a:t>is </a:t>
            </a:r>
            <a:r>
              <a:rPr sz="2000" spc="-645" dirty="0">
                <a:latin typeface="Tahoma"/>
                <a:cs typeface="Tahoma"/>
              </a:rPr>
              <a:t> </a:t>
            </a:r>
            <a:r>
              <a:rPr sz="2000" spc="-8" dirty="0">
                <a:latin typeface="Tahoma"/>
                <a:cs typeface="Tahoma"/>
              </a:rPr>
              <a:t>similar</a:t>
            </a:r>
            <a:r>
              <a:rPr sz="2000" spc="15" dirty="0">
                <a:latin typeface="Tahoma"/>
                <a:cs typeface="Tahoma"/>
              </a:rPr>
              <a:t> </a:t>
            </a:r>
            <a:r>
              <a:rPr sz="2000" spc="-4" dirty="0">
                <a:latin typeface="Tahoma"/>
                <a:cs typeface="Tahoma"/>
              </a:rPr>
              <a:t>to that</a:t>
            </a:r>
            <a:r>
              <a:rPr sz="2000" spc="4" dirty="0">
                <a:latin typeface="Tahoma"/>
                <a:cs typeface="Tahoma"/>
              </a:rPr>
              <a:t> </a:t>
            </a:r>
            <a:r>
              <a:rPr sz="2000" spc="-11" dirty="0">
                <a:latin typeface="Tahoma"/>
                <a:cs typeface="Tahoma"/>
              </a:rPr>
              <a:t>for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spc="-4" dirty="0">
                <a:latin typeface="Tahoma"/>
                <a:cs typeface="Tahoma"/>
              </a:rPr>
              <a:t>primary</a:t>
            </a:r>
            <a:r>
              <a:rPr sz="2000" spc="26" dirty="0">
                <a:latin typeface="Tahoma"/>
                <a:cs typeface="Tahoma"/>
              </a:rPr>
              <a:t> </a:t>
            </a:r>
            <a:r>
              <a:rPr sz="2000" spc="-4" dirty="0">
                <a:latin typeface="Tahoma"/>
                <a:cs typeface="Tahoma"/>
              </a:rPr>
              <a:t>biliary</a:t>
            </a:r>
            <a:r>
              <a:rPr sz="2000" spc="11" dirty="0">
                <a:latin typeface="Tahoma"/>
                <a:cs typeface="Tahoma"/>
              </a:rPr>
              <a:t> </a:t>
            </a:r>
            <a:r>
              <a:rPr sz="2000" spc="-8" dirty="0">
                <a:latin typeface="Tahoma"/>
                <a:cs typeface="Tahoma"/>
              </a:rPr>
              <a:t>cirrhosis.</a:t>
            </a:r>
            <a:endParaRPr sz="2000" dirty="0">
              <a:latin typeface="Tahoma"/>
              <a:cs typeface="Tahoma"/>
            </a:endParaRPr>
          </a:p>
          <a:p>
            <a:pPr marL="146685" indent="-137160">
              <a:spcBef>
                <a:spcPts val="764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000" b="1" spc="-8" dirty="0">
                <a:latin typeface="Tahoma"/>
                <a:cs typeface="Tahoma"/>
              </a:rPr>
              <a:t>Cholestyramine</a:t>
            </a:r>
            <a:r>
              <a:rPr sz="2000" b="1" spc="83" dirty="0">
                <a:latin typeface="Tahoma"/>
                <a:cs typeface="Tahoma"/>
              </a:rPr>
              <a:t> </a:t>
            </a:r>
            <a:r>
              <a:rPr sz="2000" spc="-11" dirty="0">
                <a:latin typeface="Tahoma"/>
                <a:cs typeface="Tahoma"/>
              </a:rPr>
              <a:t>may</a:t>
            </a:r>
            <a:r>
              <a:rPr sz="2000" spc="23" dirty="0">
                <a:latin typeface="Tahoma"/>
                <a:cs typeface="Tahoma"/>
              </a:rPr>
              <a:t> </a:t>
            </a:r>
            <a:r>
              <a:rPr sz="2000" spc="-4" dirty="0">
                <a:latin typeface="Tahoma"/>
                <a:cs typeface="Tahoma"/>
              </a:rPr>
              <a:t>be</a:t>
            </a:r>
            <a:r>
              <a:rPr sz="2000" spc="8" dirty="0">
                <a:latin typeface="Tahoma"/>
                <a:cs typeface="Tahoma"/>
              </a:rPr>
              <a:t> </a:t>
            </a:r>
            <a:r>
              <a:rPr sz="2000" spc="-4" dirty="0">
                <a:latin typeface="Tahoma"/>
                <a:cs typeface="Tahoma"/>
              </a:rPr>
              <a:t>used</a:t>
            </a:r>
            <a:r>
              <a:rPr sz="2000" spc="4" dirty="0">
                <a:latin typeface="Tahoma"/>
                <a:cs typeface="Tahoma"/>
              </a:rPr>
              <a:t> </a:t>
            </a:r>
            <a:r>
              <a:rPr sz="2000" spc="-8" dirty="0">
                <a:latin typeface="Tahoma"/>
                <a:cs typeface="Tahoma"/>
              </a:rPr>
              <a:t>for</a:t>
            </a:r>
            <a:r>
              <a:rPr sz="2000" spc="8" dirty="0">
                <a:latin typeface="Tahoma"/>
                <a:cs typeface="Tahoma"/>
              </a:rPr>
              <a:t> </a:t>
            </a:r>
            <a:r>
              <a:rPr sz="2000" spc="-4" dirty="0">
                <a:latin typeface="Tahoma"/>
                <a:cs typeface="Tahoma"/>
              </a:rPr>
              <a:t>alleviation</a:t>
            </a:r>
            <a:r>
              <a:rPr sz="2000" spc="30" dirty="0">
                <a:latin typeface="Tahoma"/>
                <a:cs typeface="Tahoma"/>
              </a:rPr>
              <a:t> </a:t>
            </a:r>
            <a:r>
              <a:rPr sz="2000" spc="-4" dirty="0">
                <a:latin typeface="Tahoma"/>
                <a:cs typeface="Tahoma"/>
              </a:rPr>
              <a:t>of</a:t>
            </a:r>
            <a:r>
              <a:rPr sz="2000" spc="8" dirty="0">
                <a:latin typeface="Tahoma"/>
                <a:cs typeface="Tahoma"/>
              </a:rPr>
              <a:t> </a:t>
            </a:r>
            <a:r>
              <a:rPr sz="2000" spc="-4" dirty="0">
                <a:latin typeface="Tahoma"/>
                <a:cs typeface="Tahoma"/>
              </a:rPr>
              <a:t>pruritus.</a:t>
            </a:r>
            <a:endParaRPr sz="2000" dirty="0">
              <a:latin typeface="Tahoma"/>
              <a:cs typeface="Tahoma"/>
            </a:endParaRPr>
          </a:p>
          <a:p>
            <a:pPr marL="146685" indent="-137160">
              <a:spcBef>
                <a:spcPts val="80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000" b="1" spc="-4" dirty="0">
                <a:latin typeface="Tahoma"/>
                <a:cs typeface="Tahoma"/>
              </a:rPr>
              <a:t>Ursodeoxycholic</a:t>
            </a:r>
            <a:r>
              <a:rPr sz="2000" b="1" spc="4" dirty="0">
                <a:latin typeface="Tahoma"/>
                <a:cs typeface="Tahoma"/>
              </a:rPr>
              <a:t> </a:t>
            </a:r>
            <a:r>
              <a:rPr sz="2000" b="1" spc="-4" dirty="0">
                <a:latin typeface="Tahoma"/>
                <a:cs typeface="Tahoma"/>
              </a:rPr>
              <a:t>acid</a:t>
            </a:r>
            <a:r>
              <a:rPr sz="2000" b="1" spc="4" dirty="0">
                <a:latin typeface="Tahoma"/>
                <a:cs typeface="Tahoma"/>
              </a:rPr>
              <a:t> </a:t>
            </a:r>
            <a:r>
              <a:rPr sz="2000" spc="-8" dirty="0">
                <a:latin typeface="Tahoma"/>
                <a:cs typeface="Tahoma"/>
              </a:rPr>
              <a:t>may </a:t>
            </a:r>
            <a:r>
              <a:rPr sz="2000" spc="-4" dirty="0">
                <a:latin typeface="Tahoma"/>
                <a:cs typeface="Tahoma"/>
              </a:rPr>
              <a:t>be</a:t>
            </a:r>
            <a:r>
              <a:rPr sz="2000" spc="-11" dirty="0">
                <a:latin typeface="Tahoma"/>
                <a:cs typeface="Tahoma"/>
              </a:rPr>
              <a:t> </a:t>
            </a:r>
            <a:r>
              <a:rPr sz="2000" spc="-4" dirty="0">
                <a:latin typeface="Tahoma"/>
                <a:cs typeface="Tahoma"/>
              </a:rPr>
              <a:t>used</a:t>
            </a:r>
            <a:r>
              <a:rPr sz="2000" spc="-4" dirty="0" smtClean="0">
                <a:latin typeface="Tahoma"/>
                <a:cs typeface="Tahoma"/>
              </a:rPr>
              <a:t>.</a:t>
            </a:r>
            <a:endParaRPr lang="en-US" sz="2000" spc="-4" dirty="0" smtClean="0">
              <a:latin typeface="Tahoma"/>
              <a:cs typeface="Tahoma"/>
            </a:endParaRPr>
          </a:p>
          <a:p>
            <a:pPr marL="146685" indent="-137160">
              <a:spcBef>
                <a:spcPts val="80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lang="en-US" sz="2000" b="1" spc="-4" dirty="0">
                <a:latin typeface="Tahoma"/>
                <a:cs typeface="Tahoma"/>
              </a:rPr>
              <a:t>Urgent</a:t>
            </a:r>
            <a:r>
              <a:rPr lang="en-US" sz="2000" b="1" spc="15" dirty="0">
                <a:latin typeface="Tahoma"/>
                <a:cs typeface="Tahoma"/>
              </a:rPr>
              <a:t> </a:t>
            </a:r>
            <a:r>
              <a:rPr lang="en-US" sz="2000" b="1" spc="-11" dirty="0">
                <a:latin typeface="Tahoma"/>
                <a:cs typeface="Tahoma"/>
              </a:rPr>
              <a:t>liver</a:t>
            </a:r>
            <a:r>
              <a:rPr lang="en-US" sz="2000" b="1" spc="11" dirty="0">
                <a:latin typeface="Tahoma"/>
                <a:cs typeface="Tahoma"/>
              </a:rPr>
              <a:t> </a:t>
            </a:r>
            <a:r>
              <a:rPr lang="en-US" sz="2000" b="1" spc="-8" dirty="0" smtClean="0">
                <a:latin typeface="Tahoma"/>
                <a:cs typeface="Tahoma"/>
              </a:rPr>
              <a:t>transplantation</a:t>
            </a:r>
            <a:r>
              <a:rPr lang="en-US" sz="2000" b="1" spc="49" dirty="0" smtClean="0">
                <a:latin typeface="Tahoma"/>
                <a:cs typeface="Tahoma"/>
              </a:rPr>
              <a:t>: </a:t>
            </a:r>
            <a:r>
              <a:rPr lang="en-US" sz="2000" spc="-8" dirty="0" smtClean="0">
                <a:latin typeface="Tahoma"/>
                <a:cs typeface="Tahoma"/>
              </a:rPr>
              <a:t>for </a:t>
            </a:r>
            <a:r>
              <a:rPr lang="en-US" sz="2000" spc="-4" dirty="0" smtClean="0">
                <a:latin typeface="Tahoma"/>
                <a:cs typeface="Tahoma"/>
              </a:rPr>
              <a:t>patients</a:t>
            </a:r>
            <a:r>
              <a:rPr lang="en-US" sz="2000" spc="11" dirty="0" smtClean="0">
                <a:latin typeface="Tahoma"/>
                <a:cs typeface="Tahoma"/>
              </a:rPr>
              <a:t> </a:t>
            </a:r>
            <a:r>
              <a:rPr lang="en-US" sz="2000" spc="-4" dirty="0">
                <a:latin typeface="Tahoma"/>
                <a:cs typeface="Tahoma"/>
              </a:rPr>
              <a:t>with </a:t>
            </a:r>
            <a:r>
              <a:rPr lang="en-US" sz="2000" spc="-8" dirty="0">
                <a:latin typeface="Tahoma"/>
                <a:cs typeface="Tahoma"/>
              </a:rPr>
              <a:t>life-threatening</a:t>
            </a:r>
            <a:r>
              <a:rPr lang="en-US" sz="2000" spc="11" dirty="0">
                <a:latin typeface="Tahoma"/>
                <a:cs typeface="Tahoma"/>
              </a:rPr>
              <a:t> </a:t>
            </a:r>
            <a:r>
              <a:rPr lang="en-US" sz="2000" spc="-8" dirty="0">
                <a:latin typeface="Tahoma"/>
                <a:cs typeface="Tahoma"/>
              </a:rPr>
              <a:t>liver</a:t>
            </a:r>
            <a:r>
              <a:rPr lang="en-US" sz="2000" spc="19" dirty="0">
                <a:latin typeface="Tahoma"/>
                <a:cs typeface="Tahoma"/>
              </a:rPr>
              <a:t> </a:t>
            </a:r>
            <a:r>
              <a:rPr lang="en-US" sz="2000" spc="-4" dirty="0">
                <a:latin typeface="Tahoma"/>
                <a:cs typeface="Tahoma"/>
              </a:rPr>
              <a:t>damage</a:t>
            </a:r>
            <a:r>
              <a:rPr lang="en-US" sz="2000" spc="19" dirty="0">
                <a:latin typeface="Tahoma"/>
                <a:cs typeface="Tahoma"/>
              </a:rPr>
              <a:t> </a:t>
            </a:r>
            <a:r>
              <a:rPr lang="en-US" sz="2000" spc="-4" dirty="0">
                <a:latin typeface="Tahoma"/>
                <a:cs typeface="Tahoma"/>
              </a:rPr>
              <a:t>caused by</a:t>
            </a:r>
            <a:r>
              <a:rPr lang="en-US" sz="2000" spc="8" dirty="0">
                <a:latin typeface="Tahoma"/>
                <a:cs typeface="Tahoma"/>
              </a:rPr>
              <a:t> </a:t>
            </a:r>
            <a:r>
              <a:rPr lang="en-US" sz="2000" spc="-4" dirty="0">
                <a:latin typeface="Tahoma"/>
                <a:cs typeface="Tahoma"/>
              </a:rPr>
              <a:t>a </a:t>
            </a:r>
            <a:r>
              <a:rPr lang="en-US" sz="2000" spc="-645" dirty="0">
                <a:latin typeface="Tahoma"/>
                <a:cs typeface="Tahoma"/>
              </a:rPr>
              <a:t> </a:t>
            </a:r>
            <a:r>
              <a:rPr lang="en-US" sz="2000" spc="-4" dirty="0">
                <a:latin typeface="Tahoma"/>
                <a:cs typeface="Tahoma"/>
              </a:rPr>
              <a:t>medication,</a:t>
            </a:r>
            <a:r>
              <a:rPr lang="en-US" sz="2000" spc="11" dirty="0">
                <a:latin typeface="Tahoma"/>
                <a:cs typeface="Tahoma"/>
              </a:rPr>
              <a:t> </a:t>
            </a:r>
            <a:r>
              <a:rPr lang="en-US" sz="2000" spc="-4" dirty="0">
                <a:latin typeface="Tahoma"/>
                <a:cs typeface="Tahoma"/>
              </a:rPr>
              <a:t>herb</a:t>
            </a:r>
            <a:r>
              <a:rPr lang="en-US" sz="2000" spc="4" dirty="0">
                <a:latin typeface="Tahoma"/>
                <a:cs typeface="Tahoma"/>
              </a:rPr>
              <a:t> </a:t>
            </a:r>
            <a:r>
              <a:rPr lang="en-US" sz="2000" spc="-4" dirty="0">
                <a:latin typeface="Tahoma"/>
                <a:cs typeface="Tahoma"/>
              </a:rPr>
              <a:t>or</a:t>
            </a:r>
            <a:r>
              <a:rPr lang="en-US" sz="2000" spc="11" dirty="0">
                <a:latin typeface="Tahoma"/>
                <a:cs typeface="Tahoma"/>
              </a:rPr>
              <a:t> </a:t>
            </a:r>
            <a:r>
              <a:rPr lang="en-US" sz="2000" spc="-4" dirty="0">
                <a:latin typeface="Tahoma"/>
                <a:cs typeface="Tahoma"/>
              </a:rPr>
              <a:t>nutritional</a:t>
            </a:r>
            <a:r>
              <a:rPr lang="en-US" sz="2000" spc="26" dirty="0">
                <a:latin typeface="Tahoma"/>
                <a:cs typeface="Tahoma"/>
              </a:rPr>
              <a:t> </a:t>
            </a:r>
            <a:r>
              <a:rPr lang="en-US" sz="2000" spc="-8" dirty="0" smtClean="0">
                <a:latin typeface="Tahoma"/>
                <a:cs typeface="Tahoma"/>
              </a:rPr>
              <a:t>supplement and </a:t>
            </a:r>
            <a:r>
              <a:rPr lang="en-US" sz="2000" spc="-4" dirty="0">
                <a:latin typeface="Tahoma"/>
                <a:cs typeface="Tahoma"/>
              </a:rPr>
              <a:t>end-stage</a:t>
            </a:r>
            <a:r>
              <a:rPr lang="en-US" sz="2000" spc="15" dirty="0">
                <a:latin typeface="Tahoma"/>
                <a:cs typeface="Tahoma"/>
              </a:rPr>
              <a:t> </a:t>
            </a:r>
            <a:r>
              <a:rPr lang="en-US" sz="2000" spc="-4" dirty="0" smtClean="0">
                <a:latin typeface="Tahoma"/>
                <a:cs typeface="Tahoma"/>
              </a:rPr>
              <a:t>cirrhosis</a:t>
            </a:r>
            <a:r>
              <a:rPr lang="en-US" sz="2000" spc="4" dirty="0" smtClean="0">
                <a:latin typeface="Tahoma"/>
                <a:cs typeface="Tahoma"/>
              </a:rPr>
              <a:t>.</a:t>
            </a:r>
          </a:p>
          <a:p>
            <a:pPr marL="146685" indent="-137160">
              <a:lnSpc>
                <a:spcPts val="2108"/>
              </a:lnSpc>
              <a:spcBef>
                <a:spcPts val="585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  <a:tab pos="4832509" algn="l"/>
              </a:tabLst>
            </a:pPr>
            <a:r>
              <a:rPr lang="en-US" sz="2000" spc="4" dirty="0" smtClean="0">
                <a:latin typeface="Tahoma"/>
                <a:cs typeface="Tahoma"/>
              </a:rPr>
              <a:t>2 </a:t>
            </a:r>
            <a:r>
              <a:rPr lang="en-US" sz="2000" spc="-4" dirty="0" smtClean="0">
                <a:latin typeface="Tahoma"/>
                <a:cs typeface="Tahoma"/>
              </a:rPr>
              <a:t>criteria</a:t>
            </a:r>
            <a:r>
              <a:rPr lang="en-US" sz="2000" spc="4" dirty="0" smtClean="0">
                <a:latin typeface="Tahoma"/>
                <a:cs typeface="Tahoma"/>
              </a:rPr>
              <a:t> </a:t>
            </a:r>
            <a:r>
              <a:rPr lang="en-US" sz="2000" spc="-4" dirty="0">
                <a:latin typeface="Tahoma"/>
                <a:cs typeface="Tahoma"/>
              </a:rPr>
              <a:t>commonly</a:t>
            </a:r>
            <a:r>
              <a:rPr lang="en-US" sz="2000" spc="15" dirty="0">
                <a:latin typeface="Tahoma"/>
                <a:cs typeface="Tahoma"/>
              </a:rPr>
              <a:t> </a:t>
            </a:r>
            <a:r>
              <a:rPr lang="en-US" sz="2000" dirty="0">
                <a:latin typeface="Tahoma"/>
                <a:cs typeface="Tahoma"/>
              </a:rPr>
              <a:t>used</a:t>
            </a:r>
            <a:r>
              <a:rPr lang="en-US" sz="2000" spc="4" dirty="0">
                <a:latin typeface="Tahoma"/>
                <a:cs typeface="Tahoma"/>
              </a:rPr>
              <a:t> </a:t>
            </a:r>
            <a:r>
              <a:rPr lang="en-US" sz="2000" spc="-8" dirty="0">
                <a:latin typeface="Tahoma"/>
                <a:cs typeface="Tahoma"/>
              </a:rPr>
              <a:t>for</a:t>
            </a:r>
            <a:r>
              <a:rPr lang="en-US" sz="2000" spc="4" dirty="0">
                <a:latin typeface="Tahoma"/>
                <a:cs typeface="Tahoma"/>
              </a:rPr>
              <a:t> </a:t>
            </a:r>
            <a:r>
              <a:rPr lang="en-US" sz="2000" spc="-4" dirty="0" smtClean="0">
                <a:latin typeface="Tahoma"/>
                <a:cs typeface="Tahoma"/>
              </a:rPr>
              <a:t>liver transplantation</a:t>
            </a:r>
            <a:r>
              <a:rPr lang="en-US" sz="2000" spc="-30" dirty="0" smtClean="0">
                <a:latin typeface="Tahoma"/>
                <a:cs typeface="Tahoma"/>
              </a:rPr>
              <a:t>:</a:t>
            </a:r>
            <a:r>
              <a:rPr lang="en-US" sz="2000" dirty="0" smtClean="0">
                <a:latin typeface="Tahoma"/>
                <a:cs typeface="Tahoma"/>
              </a:rPr>
              <a:t> </a:t>
            </a:r>
            <a:r>
              <a:rPr lang="en-US" sz="2000" b="1" spc="-4" dirty="0" smtClean="0">
                <a:latin typeface="Tahoma"/>
                <a:cs typeface="Tahoma"/>
              </a:rPr>
              <a:t>Kings</a:t>
            </a:r>
            <a:r>
              <a:rPr lang="en-US" sz="2000" b="1" spc="-15" dirty="0" smtClean="0">
                <a:latin typeface="Tahoma"/>
                <a:cs typeface="Tahoma"/>
              </a:rPr>
              <a:t> </a:t>
            </a:r>
            <a:r>
              <a:rPr lang="en-US" sz="2000" b="1" spc="-4" dirty="0">
                <a:latin typeface="Tahoma"/>
                <a:cs typeface="Tahoma"/>
              </a:rPr>
              <a:t>College</a:t>
            </a:r>
            <a:r>
              <a:rPr lang="en-US" sz="2000" b="1" spc="-8" dirty="0">
                <a:latin typeface="Tahoma"/>
                <a:cs typeface="Tahoma"/>
              </a:rPr>
              <a:t> </a:t>
            </a:r>
            <a:r>
              <a:rPr lang="en-US" sz="2000" b="1" spc="-4" dirty="0" smtClean="0">
                <a:latin typeface="Tahoma"/>
                <a:cs typeface="Tahoma"/>
              </a:rPr>
              <a:t>criteria and </a:t>
            </a:r>
            <a:r>
              <a:rPr lang="en-US" sz="2000" b="1" spc="-4" dirty="0">
                <a:latin typeface="Tahoma"/>
                <a:cs typeface="Tahoma"/>
              </a:rPr>
              <a:t>The</a:t>
            </a:r>
            <a:r>
              <a:rPr lang="en-US" sz="2000" b="1" spc="8" dirty="0">
                <a:latin typeface="Tahoma"/>
                <a:cs typeface="Tahoma"/>
              </a:rPr>
              <a:t> </a:t>
            </a:r>
            <a:r>
              <a:rPr lang="en-US" sz="2000" b="1" dirty="0">
                <a:latin typeface="Tahoma"/>
                <a:cs typeface="Tahoma"/>
              </a:rPr>
              <a:t>Model</a:t>
            </a:r>
            <a:r>
              <a:rPr lang="en-US" sz="2000" b="1" spc="-11" dirty="0">
                <a:latin typeface="Tahoma"/>
                <a:cs typeface="Tahoma"/>
              </a:rPr>
              <a:t> </a:t>
            </a:r>
            <a:r>
              <a:rPr lang="en-US" sz="2000" b="1" spc="-4" dirty="0">
                <a:latin typeface="Tahoma"/>
                <a:cs typeface="Tahoma"/>
              </a:rPr>
              <a:t>for</a:t>
            </a:r>
            <a:r>
              <a:rPr lang="en-US" sz="2000" b="1" spc="4" dirty="0">
                <a:latin typeface="Tahoma"/>
                <a:cs typeface="Tahoma"/>
              </a:rPr>
              <a:t> </a:t>
            </a:r>
            <a:r>
              <a:rPr lang="en-US" sz="2000" b="1" dirty="0">
                <a:latin typeface="Tahoma"/>
                <a:cs typeface="Tahoma"/>
              </a:rPr>
              <a:t>End-Stage</a:t>
            </a:r>
            <a:r>
              <a:rPr lang="en-US" sz="2000" b="1" spc="-8" dirty="0">
                <a:latin typeface="Tahoma"/>
                <a:cs typeface="Tahoma"/>
              </a:rPr>
              <a:t> </a:t>
            </a:r>
            <a:r>
              <a:rPr lang="en-US" sz="2000" b="1" spc="-4" dirty="0">
                <a:latin typeface="Tahoma"/>
                <a:cs typeface="Tahoma"/>
              </a:rPr>
              <a:t>Liver</a:t>
            </a:r>
            <a:r>
              <a:rPr lang="en-US" sz="2000" b="1" spc="11" dirty="0">
                <a:latin typeface="Tahoma"/>
                <a:cs typeface="Tahoma"/>
              </a:rPr>
              <a:t> </a:t>
            </a:r>
            <a:r>
              <a:rPr lang="en-US" sz="2000" b="1" spc="-4" dirty="0">
                <a:latin typeface="Tahoma"/>
                <a:cs typeface="Tahoma"/>
              </a:rPr>
              <a:t>Disease</a:t>
            </a:r>
            <a:r>
              <a:rPr lang="en-US" sz="2000" b="1" spc="26" dirty="0">
                <a:latin typeface="Tahoma"/>
                <a:cs typeface="Tahoma"/>
              </a:rPr>
              <a:t> </a:t>
            </a:r>
            <a:r>
              <a:rPr lang="en-US" sz="2000" spc="-4" dirty="0">
                <a:latin typeface="Tahoma"/>
                <a:cs typeface="Tahoma"/>
              </a:rPr>
              <a:t>score </a:t>
            </a:r>
            <a:endParaRPr lang="en-US" sz="2000" dirty="0">
              <a:latin typeface="Tahoma"/>
              <a:cs typeface="Tahoma"/>
            </a:endParaRPr>
          </a:p>
          <a:p>
            <a:pPr marL="146685" indent="-137160">
              <a:spcBef>
                <a:spcPts val="80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endParaRPr lang="en-US" sz="2100" dirty="0">
              <a:latin typeface="Tahoma"/>
              <a:cs typeface="Tahoma"/>
            </a:endParaRPr>
          </a:p>
          <a:p>
            <a:pPr marL="146685" indent="-137160">
              <a:spcBef>
                <a:spcPts val="80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endParaRPr sz="21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5004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3" y="1534630"/>
            <a:ext cx="3836194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dirty="0">
                <a:solidFill>
                  <a:schemeClr val="tx1"/>
                </a:solidFill>
              </a:rPr>
              <a:t>Nursing</a:t>
            </a:r>
            <a:r>
              <a:rPr b="1" spc="-53" dirty="0">
                <a:solidFill>
                  <a:schemeClr val="tx1"/>
                </a:solidFill>
              </a:rPr>
              <a:t> </a:t>
            </a:r>
            <a:r>
              <a:rPr b="1" spc="-4" dirty="0">
                <a:solidFill>
                  <a:schemeClr val="tx1"/>
                </a:solidFill>
              </a:rPr>
              <a:t>Diagnosis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290526"/>
            <a:ext cx="6361748" cy="2989761"/>
          </a:xfrm>
          <a:prstGeom prst="rect">
            <a:avLst/>
          </a:prstGeom>
        </p:spPr>
        <p:txBody>
          <a:bodyPr vert="horz" wrap="square" lIns="0" tIns="110966" rIns="0" bIns="0" rtlCol="0">
            <a:spAutoFit/>
          </a:bodyPr>
          <a:lstStyle/>
          <a:p>
            <a:pPr marL="146685" indent="-137160">
              <a:spcBef>
                <a:spcPts val="874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Imbalanced</a:t>
            </a:r>
            <a:r>
              <a:rPr sz="2100" spc="19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Nutrition:</a:t>
            </a:r>
            <a:r>
              <a:rPr sz="2100" spc="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Less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Than</a:t>
            </a:r>
            <a:r>
              <a:rPr sz="2100" spc="23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Body</a:t>
            </a:r>
            <a:r>
              <a:rPr sz="2100" spc="34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Requirements</a:t>
            </a:r>
            <a:endParaRPr sz="2100">
              <a:latin typeface="Tahoma"/>
              <a:cs typeface="Tahoma"/>
            </a:endParaRPr>
          </a:p>
          <a:p>
            <a:pPr marL="146685" indent="-137160">
              <a:spcBef>
                <a:spcPts val="799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Risk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for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Deficient</a:t>
            </a:r>
            <a:r>
              <a:rPr sz="2100" spc="-4" dirty="0">
                <a:latin typeface="Tahoma"/>
                <a:cs typeface="Tahoma"/>
              </a:rPr>
              <a:t> Fluid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19" dirty="0">
                <a:latin typeface="Tahoma"/>
                <a:cs typeface="Tahoma"/>
              </a:rPr>
              <a:t>Volume</a:t>
            </a:r>
            <a:endParaRPr sz="2100">
              <a:latin typeface="Tahoma"/>
              <a:cs typeface="Tahoma"/>
            </a:endParaRPr>
          </a:p>
          <a:p>
            <a:pPr marL="146685" indent="-137160">
              <a:spcBef>
                <a:spcPts val="795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19" dirty="0">
                <a:latin typeface="Tahoma"/>
                <a:cs typeface="Tahoma"/>
              </a:rPr>
              <a:t>Fatigue</a:t>
            </a:r>
            <a:endParaRPr sz="2100">
              <a:latin typeface="Tahoma"/>
              <a:cs typeface="Tahoma"/>
            </a:endParaRPr>
          </a:p>
          <a:p>
            <a:pPr marL="146685" indent="-137160">
              <a:spcBef>
                <a:spcPts val="80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Risk </a:t>
            </a:r>
            <a:r>
              <a:rPr sz="2100" spc="-8" dirty="0">
                <a:latin typeface="Tahoma"/>
                <a:cs typeface="Tahoma"/>
              </a:rPr>
              <a:t>for</a:t>
            </a:r>
            <a:r>
              <a:rPr sz="2100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Impaired</a:t>
            </a:r>
            <a:r>
              <a:rPr sz="2100" spc="4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Skin</a:t>
            </a:r>
            <a:r>
              <a:rPr sz="2100" spc="8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Integrity</a:t>
            </a:r>
            <a:endParaRPr sz="2100">
              <a:latin typeface="Tahoma"/>
              <a:cs typeface="Tahoma"/>
            </a:endParaRPr>
          </a:p>
          <a:p>
            <a:pPr marL="146685" indent="-137160">
              <a:spcBef>
                <a:spcPts val="80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8" dirty="0">
                <a:latin typeface="Tahoma"/>
                <a:cs typeface="Tahoma"/>
              </a:rPr>
              <a:t>Deficient</a:t>
            </a:r>
            <a:r>
              <a:rPr sz="2100" spc="-11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Knowledge</a:t>
            </a:r>
            <a:endParaRPr sz="2100">
              <a:latin typeface="Tahoma"/>
              <a:cs typeface="Tahoma"/>
            </a:endParaRPr>
          </a:p>
          <a:p>
            <a:pPr marL="146685" indent="-137160">
              <a:spcBef>
                <a:spcPts val="791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8" dirty="0">
                <a:latin typeface="Tahoma"/>
                <a:cs typeface="Tahoma"/>
              </a:rPr>
              <a:t>Situational</a:t>
            </a:r>
            <a:r>
              <a:rPr sz="2100" spc="15" dirty="0">
                <a:latin typeface="Tahoma"/>
                <a:cs typeface="Tahoma"/>
              </a:rPr>
              <a:t> </a:t>
            </a:r>
            <a:r>
              <a:rPr sz="2100" spc="-4" dirty="0">
                <a:latin typeface="Tahoma"/>
                <a:cs typeface="Tahoma"/>
              </a:rPr>
              <a:t>Low</a:t>
            </a:r>
            <a:r>
              <a:rPr sz="2100" spc="-8" dirty="0">
                <a:latin typeface="Tahoma"/>
                <a:cs typeface="Tahoma"/>
              </a:rPr>
              <a:t> </a:t>
            </a:r>
            <a:r>
              <a:rPr sz="2100" spc="-11" dirty="0">
                <a:latin typeface="Tahoma"/>
                <a:cs typeface="Tahoma"/>
              </a:rPr>
              <a:t>Self-Esteem</a:t>
            </a:r>
            <a:endParaRPr sz="2100">
              <a:latin typeface="Tahoma"/>
              <a:cs typeface="Tahoma"/>
            </a:endParaRPr>
          </a:p>
          <a:p>
            <a:pPr marL="146685" indent="-137160">
              <a:spcBef>
                <a:spcPts val="803"/>
              </a:spcBef>
              <a:buClr>
                <a:srgbClr val="A6B727"/>
              </a:buClr>
              <a:buSzPct val="80357"/>
              <a:buFont typeface="Corbel"/>
              <a:buChar char="•"/>
              <a:tabLst>
                <a:tab pos="146685" algn="l"/>
              </a:tabLst>
            </a:pPr>
            <a:r>
              <a:rPr sz="2100" spc="-4" dirty="0">
                <a:latin typeface="Tahoma"/>
                <a:cs typeface="Tahoma"/>
              </a:rPr>
              <a:t>Risk</a:t>
            </a:r>
            <a:r>
              <a:rPr sz="2100" spc="-11" dirty="0">
                <a:latin typeface="Tahoma"/>
                <a:cs typeface="Tahoma"/>
              </a:rPr>
              <a:t> for</a:t>
            </a:r>
            <a:r>
              <a:rPr sz="2100" spc="-15" dirty="0">
                <a:latin typeface="Tahoma"/>
                <a:cs typeface="Tahoma"/>
              </a:rPr>
              <a:t> </a:t>
            </a:r>
            <a:r>
              <a:rPr sz="2100" spc="-8" dirty="0">
                <a:latin typeface="Tahoma"/>
                <a:cs typeface="Tahoma"/>
              </a:rPr>
              <a:t>Infection</a:t>
            </a:r>
            <a:endParaRPr sz="2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01945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59" y="316229"/>
            <a:ext cx="7493000" cy="11518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640" y="1921509"/>
            <a:ext cx="7828280" cy="287909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23850" marR="717550" indent="-273050">
              <a:lnSpc>
                <a:spcPts val="3030"/>
              </a:lnSpc>
              <a:spcBef>
                <a:spcPts val="275"/>
              </a:spcBef>
            </a:pPr>
            <a:r>
              <a:rPr sz="2850" spc="-315" baseline="10233" dirty="0">
                <a:solidFill>
                  <a:srgbClr val="16BAFC"/>
                </a:solidFill>
                <a:latin typeface="Cambria"/>
                <a:cs typeface="Cambria"/>
              </a:rPr>
              <a:t>⦿</a:t>
            </a:r>
            <a:r>
              <a:rPr sz="2850" spc="52" baseline="10233" dirty="0">
                <a:solidFill>
                  <a:srgbClr val="16BAFC"/>
                </a:solidFill>
                <a:latin typeface="Cambria"/>
                <a:cs typeface="Cambria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H</a:t>
            </a:r>
            <a:r>
              <a:rPr sz="2600" dirty="0">
                <a:latin typeface="Trebuchet MS"/>
                <a:cs typeface="Trebuchet MS"/>
              </a:rPr>
              <a:t>epa</a:t>
            </a:r>
            <a:r>
              <a:rPr sz="2600" spc="-5" dirty="0">
                <a:latin typeface="Trebuchet MS"/>
                <a:cs typeface="Trebuchet MS"/>
              </a:rPr>
              <a:t>ti</a:t>
            </a:r>
            <a:r>
              <a:rPr sz="2600" spc="5" dirty="0">
                <a:latin typeface="Trebuchet MS"/>
                <a:cs typeface="Trebuchet MS"/>
              </a:rPr>
              <a:t>t</a:t>
            </a:r>
            <a:r>
              <a:rPr sz="2600" spc="-5" dirty="0">
                <a:latin typeface="Trebuchet MS"/>
                <a:cs typeface="Trebuchet MS"/>
              </a:rPr>
              <a:t>i</a:t>
            </a:r>
            <a:r>
              <a:rPr sz="2600" dirty="0">
                <a:latin typeface="Trebuchet MS"/>
                <a:cs typeface="Trebuchet MS"/>
              </a:rPr>
              <a:t>s</a:t>
            </a:r>
            <a:r>
              <a:rPr sz="2600" spc="5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A</a:t>
            </a:r>
            <a:r>
              <a:rPr sz="2600" dirty="0">
                <a:latin typeface="Trebuchet MS"/>
                <a:cs typeface="Trebuchet MS"/>
              </a:rPr>
              <a:t>- S</a:t>
            </a:r>
            <a:r>
              <a:rPr sz="2600" spc="-5" dirty="0">
                <a:latin typeface="Trebuchet MS"/>
                <a:cs typeface="Trebuchet MS"/>
              </a:rPr>
              <a:t>o</a:t>
            </a:r>
            <a:r>
              <a:rPr sz="2600" dirty="0">
                <a:latin typeface="Trebuchet MS"/>
                <a:cs typeface="Trebuchet MS"/>
              </a:rPr>
              <a:t>me</a:t>
            </a:r>
            <a:r>
              <a:rPr sz="2600" spc="-5" dirty="0">
                <a:latin typeface="Trebuchet MS"/>
                <a:cs typeface="Trebuchet MS"/>
              </a:rPr>
              <a:t> i</a:t>
            </a:r>
            <a:r>
              <a:rPr sz="2600" spc="10" dirty="0">
                <a:latin typeface="Trebuchet MS"/>
                <a:cs typeface="Trebuchet MS"/>
              </a:rPr>
              <a:t>n</a:t>
            </a:r>
            <a:r>
              <a:rPr sz="2600" dirty="0">
                <a:latin typeface="Trebuchet MS"/>
                <a:cs typeface="Trebuchet MS"/>
              </a:rPr>
              <a:t>d</a:t>
            </a:r>
            <a:r>
              <a:rPr sz="2600" spc="5" dirty="0">
                <a:latin typeface="Trebuchet MS"/>
                <a:cs typeface="Trebuchet MS"/>
              </a:rPr>
              <a:t>i</a:t>
            </a:r>
            <a:r>
              <a:rPr sz="2600" spc="-5" dirty="0">
                <a:latin typeface="Trebuchet MS"/>
                <a:cs typeface="Trebuchet MS"/>
              </a:rPr>
              <a:t>vi</a:t>
            </a:r>
            <a:r>
              <a:rPr sz="2600" dirty="0">
                <a:latin typeface="Trebuchet MS"/>
                <a:cs typeface="Trebuchet MS"/>
              </a:rPr>
              <a:t>d</a:t>
            </a:r>
            <a:r>
              <a:rPr sz="2600" spc="5" dirty="0">
                <a:latin typeface="Trebuchet MS"/>
                <a:cs typeface="Trebuchet MS"/>
              </a:rPr>
              <a:t>u</a:t>
            </a:r>
            <a:r>
              <a:rPr sz="2600" dirty="0">
                <a:latin typeface="Trebuchet MS"/>
                <a:cs typeface="Trebuchet MS"/>
              </a:rPr>
              <a:t>als</a:t>
            </a:r>
            <a:r>
              <a:rPr sz="2600" spc="-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e</a:t>
            </a:r>
            <a:r>
              <a:rPr sz="2600" spc="5" dirty="0">
                <a:latin typeface="Trebuchet MS"/>
                <a:cs typeface="Trebuchet MS"/>
              </a:rPr>
              <a:t>n</a:t>
            </a:r>
            <a:r>
              <a:rPr sz="2600" spc="-10" dirty="0">
                <a:latin typeface="Trebuchet MS"/>
                <a:cs typeface="Trebuchet MS"/>
              </a:rPr>
              <a:t>e</a:t>
            </a:r>
            <a:r>
              <a:rPr sz="2600" spc="-5" dirty="0">
                <a:latin typeface="Trebuchet MS"/>
                <a:cs typeface="Trebuchet MS"/>
              </a:rPr>
              <a:t>r</a:t>
            </a:r>
            <a:r>
              <a:rPr sz="2600" spc="5" dirty="0">
                <a:latin typeface="Trebuchet MS"/>
                <a:cs typeface="Trebuchet MS"/>
              </a:rPr>
              <a:t>g</a:t>
            </a:r>
            <a:r>
              <a:rPr sz="2600" dirty="0">
                <a:latin typeface="Trebuchet MS"/>
                <a:cs typeface="Trebuchet MS"/>
              </a:rPr>
              <a:t>y</a:t>
            </a:r>
            <a:r>
              <a:rPr sz="2600" spc="-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m</a:t>
            </a:r>
            <a:r>
              <a:rPr sz="2600" spc="5" dirty="0">
                <a:latin typeface="Trebuchet MS"/>
                <a:cs typeface="Trebuchet MS"/>
              </a:rPr>
              <a:t>ig</a:t>
            </a:r>
            <a:r>
              <a:rPr sz="2600" spc="-5" dirty="0">
                <a:latin typeface="Trebuchet MS"/>
                <a:cs typeface="Trebuchet MS"/>
              </a:rPr>
              <a:t>ht  decrease</a:t>
            </a:r>
            <a:r>
              <a:rPr sz="2600" spc="-10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and</a:t>
            </a:r>
            <a:r>
              <a:rPr sz="2600" spc="-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many</a:t>
            </a:r>
            <a:r>
              <a:rPr sz="2600" spc="-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might </a:t>
            </a:r>
            <a:r>
              <a:rPr sz="2600" spc="-5" dirty="0">
                <a:latin typeface="Trebuchet MS"/>
                <a:cs typeface="Trebuchet MS"/>
              </a:rPr>
              <a:t>experience</a:t>
            </a:r>
            <a:r>
              <a:rPr sz="2600" spc="-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nausea.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50">
              <a:latin typeface="Trebuchet MS"/>
              <a:cs typeface="Trebuchet MS"/>
            </a:endParaRPr>
          </a:p>
          <a:p>
            <a:pPr marL="323850" marR="43180" indent="-273050" algn="just">
              <a:lnSpc>
                <a:spcPct val="97000"/>
              </a:lnSpc>
            </a:pPr>
            <a:r>
              <a:rPr sz="2850" spc="-315" baseline="10233" dirty="0">
                <a:solidFill>
                  <a:srgbClr val="16BAFC"/>
                </a:solidFill>
                <a:latin typeface="Cambria"/>
                <a:cs typeface="Cambria"/>
              </a:rPr>
              <a:t>⦿</a:t>
            </a:r>
            <a:r>
              <a:rPr sz="2850" spc="-307" baseline="10233" dirty="0">
                <a:solidFill>
                  <a:srgbClr val="16BAFC"/>
                </a:solidFill>
                <a:latin typeface="Cambria"/>
                <a:cs typeface="Cambria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Hepatitis B- </a:t>
            </a:r>
            <a:r>
              <a:rPr sz="2600" dirty="0">
                <a:latin typeface="Trebuchet MS"/>
                <a:cs typeface="Trebuchet MS"/>
              </a:rPr>
              <a:t>The </a:t>
            </a:r>
            <a:r>
              <a:rPr sz="2600" spc="-5" dirty="0">
                <a:latin typeface="Trebuchet MS"/>
                <a:cs typeface="Trebuchet MS"/>
              </a:rPr>
              <a:t>effects </a:t>
            </a:r>
            <a:r>
              <a:rPr sz="2600" dirty="0">
                <a:latin typeface="Trebuchet MS"/>
                <a:cs typeface="Trebuchet MS"/>
              </a:rPr>
              <a:t>of </a:t>
            </a:r>
            <a:r>
              <a:rPr sz="2600" spc="-5" dirty="0">
                <a:latin typeface="Trebuchet MS"/>
                <a:cs typeface="Trebuchet MS"/>
              </a:rPr>
              <a:t>this type of hepatitis </a:t>
            </a:r>
            <a:r>
              <a:rPr sz="2600" dirty="0">
                <a:latin typeface="Trebuchet MS"/>
                <a:cs typeface="Trebuchet MS"/>
              </a:rPr>
              <a:t>is </a:t>
            </a:r>
            <a:r>
              <a:rPr sz="2600" spc="-770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milder then </a:t>
            </a:r>
            <a:r>
              <a:rPr sz="2600" dirty="0">
                <a:latin typeface="Trebuchet MS"/>
                <a:cs typeface="Trebuchet MS"/>
              </a:rPr>
              <a:t>type A. This type may </a:t>
            </a:r>
            <a:r>
              <a:rPr sz="2600" spc="-5" dirty="0">
                <a:latin typeface="Trebuchet MS"/>
                <a:cs typeface="Trebuchet MS"/>
              </a:rPr>
              <a:t>cause </a:t>
            </a:r>
            <a:r>
              <a:rPr sz="2600" dirty="0">
                <a:latin typeface="Trebuchet MS"/>
                <a:cs typeface="Trebuchet MS"/>
              </a:rPr>
              <a:t>a </a:t>
            </a:r>
            <a:r>
              <a:rPr sz="2600" spc="-5" dirty="0">
                <a:latin typeface="Trebuchet MS"/>
                <a:cs typeface="Trebuchet MS"/>
              </a:rPr>
              <a:t>person </a:t>
            </a:r>
            <a:r>
              <a:rPr sz="2600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to </a:t>
            </a:r>
            <a:r>
              <a:rPr sz="2600" spc="5" dirty="0">
                <a:latin typeface="Trebuchet MS"/>
                <a:cs typeface="Trebuchet MS"/>
              </a:rPr>
              <a:t>be </a:t>
            </a:r>
            <a:r>
              <a:rPr sz="2600" dirty="0">
                <a:latin typeface="Trebuchet MS"/>
                <a:cs typeface="Trebuchet MS"/>
              </a:rPr>
              <a:t>a </a:t>
            </a:r>
            <a:r>
              <a:rPr sz="2600" spc="-5" dirty="0">
                <a:latin typeface="Trebuchet MS"/>
                <a:cs typeface="Trebuchet MS"/>
              </a:rPr>
              <a:t>hepatitis </a:t>
            </a:r>
            <a:r>
              <a:rPr sz="2600" dirty="0">
                <a:latin typeface="Trebuchet MS"/>
                <a:cs typeface="Trebuchet MS"/>
              </a:rPr>
              <a:t>B </a:t>
            </a:r>
            <a:r>
              <a:rPr sz="2600" spc="-5" dirty="0">
                <a:latin typeface="Trebuchet MS"/>
                <a:cs typeface="Trebuchet MS"/>
              </a:rPr>
              <a:t>carrier, </a:t>
            </a:r>
            <a:r>
              <a:rPr sz="2600" dirty="0">
                <a:latin typeface="Trebuchet MS"/>
                <a:cs typeface="Trebuchet MS"/>
              </a:rPr>
              <a:t>chronic </a:t>
            </a:r>
            <a:r>
              <a:rPr sz="2600" spc="-5" dirty="0">
                <a:latin typeface="Trebuchet MS"/>
                <a:cs typeface="Trebuchet MS"/>
              </a:rPr>
              <a:t>infection, liver </a:t>
            </a:r>
            <a:r>
              <a:rPr sz="2600" spc="-770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cancer</a:t>
            </a:r>
            <a:r>
              <a:rPr sz="2600" spc="-15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and cirrhosis.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3" y="1534630"/>
            <a:ext cx="4671060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dirty="0">
                <a:solidFill>
                  <a:schemeClr val="tx1"/>
                </a:solidFill>
              </a:rPr>
              <a:t>Nursing</a:t>
            </a:r>
            <a:r>
              <a:rPr b="1" spc="-49" dirty="0">
                <a:solidFill>
                  <a:schemeClr val="tx1"/>
                </a:solidFill>
              </a:rPr>
              <a:t> </a:t>
            </a:r>
            <a:r>
              <a:rPr b="1" spc="-4" dirty="0">
                <a:solidFill>
                  <a:schemeClr val="tx1"/>
                </a:solidFill>
              </a:rPr>
              <a:t>Interventions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292562"/>
            <a:ext cx="5948363" cy="3022462"/>
          </a:xfrm>
          <a:prstGeom prst="rect">
            <a:avLst/>
          </a:prstGeom>
        </p:spPr>
        <p:txBody>
          <a:bodyPr vert="horz" wrap="square" lIns="0" tIns="82391" rIns="0" bIns="0" rtlCol="0">
            <a:spAutoFit/>
          </a:bodyPr>
          <a:lstStyle/>
          <a:p>
            <a:pPr marL="146685" indent="-137160">
              <a:spcBef>
                <a:spcPts val="649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dirty="0">
                <a:latin typeface="Tahoma"/>
                <a:cs typeface="Tahoma"/>
              </a:rPr>
              <a:t>Assess</a:t>
            </a:r>
            <a:r>
              <a:rPr sz="1950" spc="-8" dirty="0">
                <a:latin typeface="Tahoma"/>
                <a:cs typeface="Tahoma"/>
              </a:rPr>
              <a:t> for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the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drug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history</a:t>
            </a:r>
            <a:endParaRPr sz="1950">
              <a:latin typeface="Tahoma"/>
              <a:cs typeface="Tahoma"/>
            </a:endParaRPr>
          </a:p>
          <a:p>
            <a:pPr marL="146685" indent="-137160">
              <a:spcBef>
                <a:spcPts val="574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spc="-4" dirty="0">
                <a:latin typeface="Tahoma"/>
                <a:cs typeface="Tahoma"/>
              </a:rPr>
              <a:t>Ensure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spc="-11" dirty="0">
                <a:latin typeface="Tahoma"/>
                <a:cs typeface="Tahoma"/>
              </a:rPr>
              <a:t>removal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of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causative</a:t>
            </a:r>
            <a:r>
              <a:rPr sz="1950" spc="-23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agent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(drug)</a:t>
            </a:r>
            <a:endParaRPr sz="1950">
              <a:latin typeface="Tahoma"/>
              <a:cs typeface="Tahoma"/>
            </a:endParaRPr>
          </a:p>
          <a:p>
            <a:pPr marL="146685" indent="-137160">
              <a:spcBef>
                <a:spcPts val="589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dirty="0">
                <a:latin typeface="Tahoma"/>
                <a:cs typeface="Tahoma"/>
              </a:rPr>
              <a:t>Monitor</a:t>
            </a:r>
            <a:r>
              <a:rPr sz="1950" spc="-23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I/O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charting</a:t>
            </a:r>
            <a:endParaRPr sz="1950">
              <a:latin typeface="Tahoma"/>
              <a:cs typeface="Tahoma"/>
            </a:endParaRPr>
          </a:p>
          <a:p>
            <a:pPr marL="146685" indent="-137160">
              <a:spcBef>
                <a:spcPts val="585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dirty="0">
                <a:latin typeface="Tahoma"/>
                <a:cs typeface="Tahoma"/>
              </a:rPr>
              <a:t>Assess</a:t>
            </a:r>
            <a:r>
              <a:rPr sz="1950" spc="-26" dirty="0">
                <a:latin typeface="Tahoma"/>
                <a:cs typeface="Tahoma"/>
              </a:rPr>
              <a:t> </a:t>
            </a:r>
            <a:r>
              <a:rPr sz="1950" spc="-8" dirty="0">
                <a:latin typeface="Tahoma"/>
                <a:cs typeface="Tahoma"/>
              </a:rPr>
              <a:t>for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the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edema</a:t>
            </a:r>
            <a:endParaRPr sz="1950">
              <a:latin typeface="Tahoma"/>
              <a:cs typeface="Tahoma"/>
            </a:endParaRPr>
          </a:p>
          <a:p>
            <a:pPr marL="146685" indent="-137160">
              <a:spcBef>
                <a:spcPts val="578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spc="-4" dirty="0">
                <a:latin typeface="Tahoma"/>
                <a:cs typeface="Tahoma"/>
              </a:rPr>
              <a:t>Observe</a:t>
            </a:r>
            <a:r>
              <a:rPr sz="1950" spc="-34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the signs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of</a:t>
            </a:r>
            <a:r>
              <a:rPr sz="1950" spc="-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bleeding</a:t>
            </a:r>
            <a:endParaRPr sz="1950">
              <a:latin typeface="Tahoma"/>
              <a:cs typeface="Tahoma"/>
            </a:endParaRPr>
          </a:p>
          <a:p>
            <a:pPr marL="146685" indent="-137160">
              <a:spcBef>
                <a:spcPts val="585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dirty="0">
                <a:latin typeface="Tahoma"/>
                <a:cs typeface="Tahoma"/>
              </a:rPr>
              <a:t>Administer</a:t>
            </a:r>
            <a:r>
              <a:rPr sz="1950" spc="-23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vitamin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K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as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indicated.</a:t>
            </a:r>
            <a:endParaRPr sz="1950">
              <a:latin typeface="Tahoma"/>
              <a:cs typeface="Tahoma"/>
            </a:endParaRPr>
          </a:p>
          <a:p>
            <a:pPr marL="146685" indent="-137160">
              <a:spcBef>
                <a:spcPts val="585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spc="-4" dirty="0">
                <a:latin typeface="Tahoma"/>
                <a:cs typeface="Tahoma"/>
              </a:rPr>
              <a:t>Infuse</a:t>
            </a:r>
            <a:r>
              <a:rPr sz="1950" spc="-30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FFP</a:t>
            </a:r>
            <a:r>
              <a:rPr sz="1950" spc="-30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as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indicated</a:t>
            </a:r>
            <a:endParaRPr sz="1950">
              <a:latin typeface="Tahoma"/>
              <a:cs typeface="Tahoma"/>
            </a:endParaRPr>
          </a:p>
          <a:p>
            <a:pPr marL="146685" indent="-137160">
              <a:spcBef>
                <a:spcPts val="578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dirty="0">
                <a:latin typeface="Tahoma"/>
                <a:cs typeface="Tahoma"/>
              </a:rPr>
              <a:t>Adequate</a:t>
            </a:r>
            <a:r>
              <a:rPr sz="1950" spc="-23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rest </a:t>
            </a:r>
            <a:r>
              <a:rPr sz="1950" dirty="0">
                <a:latin typeface="Tahoma"/>
                <a:cs typeface="Tahoma"/>
              </a:rPr>
              <a:t>and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promote</a:t>
            </a:r>
            <a:r>
              <a:rPr sz="1950" spc="-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alleviation</a:t>
            </a:r>
            <a:r>
              <a:rPr sz="1950" spc="-30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of</a:t>
            </a:r>
            <a:r>
              <a:rPr sz="1950" spc="-4" dirty="0">
                <a:latin typeface="Tahoma"/>
                <a:cs typeface="Tahoma"/>
              </a:rPr>
              <a:t> side-effects</a:t>
            </a:r>
            <a:endParaRPr sz="19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60963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533" y="1534630"/>
            <a:ext cx="4671060" cy="34865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b="1" dirty="0">
                <a:solidFill>
                  <a:schemeClr val="tx1"/>
                </a:solidFill>
              </a:rPr>
              <a:t>Nursing</a:t>
            </a:r>
            <a:r>
              <a:rPr b="1" spc="-49" dirty="0">
                <a:solidFill>
                  <a:schemeClr val="tx1"/>
                </a:solidFill>
              </a:rPr>
              <a:t> </a:t>
            </a:r>
            <a:r>
              <a:rPr b="1" spc="-4" dirty="0">
                <a:solidFill>
                  <a:schemeClr val="tx1"/>
                </a:solidFill>
              </a:rPr>
              <a:t>Interventions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0785" y="2292535"/>
            <a:ext cx="5602605" cy="691536"/>
          </a:xfrm>
          <a:prstGeom prst="rect">
            <a:avLst/>
          </a:prstGeom>
        </p:spPr>
        <p:txBody>
          <a:bodyPr vert="horz" wrap="square" lIns="0" tIns="52388" rIns="0" bIns="0" rtlCol="0">
            <a:spAutoFit/>
          </a:bodyPr>
          <a:lstStyle/>
          <a:p>
            <a:pPr marL="146685" indent="-137160">
              <a:spcBef>
                <a:spcPts val="413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dirty="0">
                <a:latin typeface="Tahoma"/>
                <a:cs typeface="Tahoma"/>
              </a:rPr>
              <a:t>High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calorie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diet</a:t>
            </a:r>
            <a:r>
              <a:rPr sz="1950" spc="-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with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protein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and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spc="-11" dirty="0">
                <a:latin typeface="Tahoma"/>
                <a:cs typeface="Tahoma"/>
              </a:rPr>
              <a:t>fat</a:t>
            </a:r>
            <a:r>
              <a:rPr sz="1950" dirty="0">
                <a:latin typeface="Tahoma"/>
                <a:cs typeface="Tahoma"/>
              </a:rPr>
              <a:t> as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tolerated.</a:t>
            </a:r>
            <a:endParaRPr sz="1950">
              <a:latin typeface="Tahoma"/>
              <a:cs typeface="Tahoma"/>
            </a:endParaRPr>
          </a:p>
          <a:p>
            <a:pPr marL="146685" indent="-137160">
              <a:spcBef>
                <a:spcPts val="341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spc="-8" dirty="0">
                <a:latin typeface="Tahoma"/>
                <a:cs typeface="Tahoma"/>
              </a:rPr>
              <a:t>Encourage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patients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to </a:t>
            </a:r>
            <a:r>
              <a:rPr sz="1950" spc="-8" dirty="0">
                <a:latin typeface="Tahoma"/>
                <a:cs typeface="Tahoma"/>
              </a:rPr>
              <a:t>have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atleast</a:t>
            </a:r>
            <a:r>
              <a:rPr sz="1950" spc="-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3 </a:t>
            </a:r>
            <a:r>
              <a:rPr sz="1950" spc="-4" dirty="0">
                <a:latin typeface="Tahoma"/>
                <a:cs typeface="Tahoma"/>
              </a:rPr>
              <a:t>meals </a:t>
            </a:r>
            <a:r>
              <a:rPr sz="1950" dirty="0">
                <a:latin typeface="Tahoma"/>
                <a:cs typeface="Tahoma"/>
              </a:rPr>
              <a:t>a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day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0785" y="3017806"/>
            <a:ext cx="6461284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6685" indent="-137160">
              <a:spcBef>
                <a:spcPts val="79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spc="-8" dirty="0">
                <a:latin typeface="Tahoma"/>
                <a:cs typeface="Tahoma"/>
              </a:rPr>
              <a:t>Encourage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and</a:t>
            </a:r>
            <a:r>
              <a:rPr sz="1950" spc="-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assist </a:t>
            </a:r>
            <a:r>
              <a:rPr sz="1950" spc="-4" dirty="0">
                <a:latin typeface="Tahoma"/>
                <a:cs typeface="Tahoma"/>
              </a:rPr>
              <a:t>the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patient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with</a:t>
            </a:r>
            <a:r>
              <a:rPr sz="1950" spc="-4" dirty="0">
                <a:latin typeface="Tahoma"/>
                <a:cs typeface="Tahoma"/>
              </a:rPr>
              <a:t> performing </a:t>
            </a:r>
            <a:r>
              <a:rPr sz="1950" dirty="0">
                <a:latin typeface="Tahoma"/>
                <a:cs typeface="Tahoma"/>
              </a:rPr>
              <a:t>bedside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7946" y="3225832"/>
            <a:ext cx="6621304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950" spc="-8" dirty="0">
                <a:latin typeface="Tahoma"/>
                <a:cs typeface="Tahoma"/>
              </a:rPr>
              <a:t>exercises</a:t>
            </a:r>
            <a:r>
              <a:rPr sz="1950" spc="-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and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provide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him</a:t>
            </a:r>
            <a:r>
              <a:rPr sz="1950" spc="-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with </a:t>
            </a:r>
            <a:r>
              <a:rPr sz="1950" spc="-4" dirty="0">
                <a:latin typeface="Tahoma"/>
                <a:cs typeface="Tahoma"/>
              </a:rPr>
              <a:t>reading</a:t>
            </a:r>
            <a:r>
              <a:rPr sz="1950" spc="-23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material</a:t>
            </a:r>
            <a:r>
              <a:rPr sz="1950" spc="-4" dirty="0">
                <a:latin typeface="Tahoma"/>
                <a:cs typeface="Tahoma"/>
              </a:rPr>
              <a:t> to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stimulate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7946" y="3433858"/>
            <a:ext cx="2585084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950" spc="-4" dirty="0">
                <a:latin typeface="Tahoma"/>
                <a:cs typeface="Tahoma"/>
              </a:rPr>
              <a:t>cognitive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function</a:t>
            </a:r>
            <a:r>
              <a:rPr sz="1950" spc="-23" dirty="0">
                <a:latin typeface="Tahoma"/>
                <a:cs typeface="Tahoma"/>
              </a:rPr>
              <a:t> </a:t>
            </a:r>
            <a:r>
              <a:rPr sz="1950" spc="-30" dirty="0">
                <a:latin typeface="Tahoma"/>
                <a:cs typeface="Tahoma"/>
              </a:rPr>
              <a:t>daily.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0785" y="3775387"/>
            <a:ext cx="7017544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6685" indent="-137160">
              <a:spcBef>
                <a:spcPts val="79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dirty="0">
                <a:latin typeface="Tahoma"/>
                <a:cs typeface="Tahoma"/>
              </a:rPr>
              <a:t>Assess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the patient’s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energy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level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before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and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after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each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nursing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7946" y="3983926"/>
            <a:ext cx="562451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spc="-4" dirty="0">
                <a:latin typeface="Tahoma"/>
                <a:cs typeface="Tahoma"/>
              </a:rPr>
              <a:t>shift.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0785" y="4324540"/>
            <a:ext cx="7164705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6685" indent="-137160">
              <a:spcBef>
                <a:spcPts val="75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spc="-8" dirty="0">
                <a:latin typeface="Tahoma"/>
                <a:cs typeface="Tahoma"/>
              </a:rPr>
              <a:t>Follow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out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the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nutritionists</a:t>
            </a:r>
            <a:r>
              <a:rPr sz="1950" spc="-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plan of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care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regarding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patient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caloric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7946" y="4532338"/>
            <a:ext cx="4193381" cy="31018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950" spc="-4" dirty="0">
                <a:latin typeface="Tahoma"/>
                <a:cs typeface="Tahoma"/>
              </a:rPr>
              <a:t>intake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daily </a:t>
            </a:r>
            <a:r>
              <a:rPr sz="1950" spc="-8" dirty="0">
                <a:latin typeface="Tahoma"/>
                <a:cs typeface="Tahoma"/>
              </a:rPr>
              <a:t>for </a:t>
            </a:r>
            <a:r>
              <a:rPr sz="1950" spc="-4" dirty="0">
                <a:latin typeface="Tahoma"/>
                <a:cs typeface="Tahoma"/>
              </a:rPr>
              <a:t>each</a:t>
            </a:r>
            <a:r>
              <a:rPr sz="1950" spc="-23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meal</a:t>
            </a:r>
            <a:r>
              <a:rPr sz="1950" spc="-4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and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snacks.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0785" y="4874514"/>
            <a:ext cx="6332696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6685" indent="-137160">
              <a:spcBef>
                <a:spcPts val="75"/>
              </a:spcBef>
              <a:buClr>
                <a:srgbClr val="A6B727"/>
              </a:buClr>
              <a:buSzPct val="78846"/>
              <a:buFont typeface="Corbel"/>
              <a:buChar char="•"/>
              <a:tabLst>
                <a:tab pos="146685" algn="l"/>
              </a:tabLst>
            </a:pPr>
            <a:r>
              <a:rPr sz="1950" dirty="0">
                <a:latin typeface="Tahoma"/>
                <a:cs typeface="Tahoma"/>
              </a:rPr>
              <a:t>Administer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anti-emetics</a:t>
            </a:r>
            <a:r>
              <a:rPr sz="1950" spc="4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IV </a:t>
            </a:r>
            <a:r>
              <a:rPr sz="1950" spc="-8" dirty="0">
                <a:latin typeface="Tahoma"/>
                <a:cs typeface="Tahoma"/>
              </a:rPr>
              <a:t>every</a:t>
            </a:r>
            <a:r>
              <a:rPr sz="1950" dirty="0">
                <a:latin typeface="Tahoma"/>
                <a:cs typeface="Tahoma"/>
              </a:rPr>
              <a:t> 8</a:t>
            </a:r>
            <a:r>
              <a:rPr sz="1950" spc="-8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hours</a:t>
            </a:r>
            <a:r>
              <a:rPr sz="1950" spc="-4" dirty="0">
                <a:latin typeface="Tahoma"/>
                <a:cs typeface="Tahoma"/>
              </a:rPr>
              <a:t> </a:t>
            </a:r>
            <a:r>
              <a:rPr sz="1950" spc="-8" dirty="0">
                <a:latin typeface="Tahoma"/>
                <a:cs typeface="Tahoma"/>
              </a:rPr>
              <a:t>for</a:t>
            </a:r>
            <a:r>
              <a:rPr sz="1950" spc="-11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nausea</a:t>
            </a:r>
            <a:r>
              <a:rPr sz="1950" spc="-15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and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7946" y="5082540"/>
            <a:ext cx="2557939" cy="309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950" spc="-4" dirty="0">
                <a:latin typeface="Tahoma"/>
                <a:cs typeface="Tahoma"/>
              </a:rPr>
              <a:t>vomiting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dirty="0">
                <a:latin typeface="Tahoma"/>
                <a:cs typeface="Tahoma"/>
              </a:rPr>
              <a:t>as</a:t>
            </a:r>
            <a:r>
              <a:rPr sz="1950" spc="-19" dirty="0">
                <a:latin typeface="Tahoma"/>
                <a:cs typeface="Tahoma"/>
              </a:rPr>
              <a:t> </a:t>
            </a:r>
            <a:r>
              <a:rPr sz="1950" spc="-4" dirty="0">
                <a:latin typeface="Tahoma"/>
                <a:cs typeface="Tahoma"/>
              </a:rPr>
              <a:t>prescribed.</a:t>
            </a:r>
            <a:endParaRPr sz="19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240079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9302" y="1186720"/>
            <a:ext cx="6425089" cy="67951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525780" marR="3810" indent="-516731">
              <a:spcBef>
                <a:spcPts val="79"/>
              </a:spcBef>
            </a:pPr>
            <a:r>
              <a:rPr sz="2175" b="1" dirty="0">
                <a:solidFill>
                  <a:schemeClr val="tx1"/>
                </a:solidFill>
              </a:rPr>
              <a:t>Key </a:t>
            </a:r>
            <a:r>
              <a:rPr sz="2175" b="1" spc="-8" dirty="0">
                <a:solidFill>
                  <a:schemeClr val="tx1"/>
                </a:solidFill>
              </a:rPr>
              <a:t>Guideline </a:t>
            </a:r>
            <a:r>
              <a:rPr sz="2175" b="1" spc="-4" dirty="0">
                <a:solidFill>
                  <a:schemeClr val="tx1"/>
                </a:solidFill>
              </a:rPr>
              <a:t>in </a:t>
            </a:r>
            <a:r>
              <a:rPr sz="2175" b="1" dirty="0">
                <a:solidFill>
                  <a:schemeClr val="tx1"/>
                </a:solidFill>
              </a:rPr>
              <a:t>the </a:t>
            </a:r>
            <a:r>
              <a:rPr sz="2175" b="1" spc="-4" dirty="0">
                <a:solidFill>
                  <a:schemeClr val="tx1"/>
                </a:solidFill>
              </a:rPr>
              <a:t>Recognition </a:t>
            </a:r>
            <a:r>
              <a:rPr sz="2175" b="1" dirty="0">
                <a:solidFill>
                  <a:schemeClr val="tx1"/>
                </a:solidFill>
              </a:rPr>
              <a:t>&amp; </a:t>
            </a:r>
            <a:r>
              <a:rPr sz="2175" b="1" spc="-4" dirty="0">
                <a:solidFill>
                  <a:schemeClr val="tx1"/>
                </a:solidFill>
              </a:rPr>
              <a:t>Prevention </a:t>
            </a:r>
            <a:r>
              <a:rPr sz="2175" b="1" spc="-626" dirty="0">
                <a:solidFill>
                  <a:schemeClr val="tx1"/>
                </a:solidFill>
              </a:rPr>
              <a:t> </a:t>
            </a:r>
            <a:r>
              <a:rPr sz="2175" b="1" dirty="0">
                <a:solidFill>
                  <a:schemeClr val="tx1"/>
                </a:solidFill>
              </a:rPr>
              <a:t>of</a:t>
            </a:r>
            <a:r>
              <a:rPr sz="2175" b="1" spc="-23" dirty="0">
                <a:solidFill>
                  <a:schemeClr val="tx1"/>
                </a:solidFill>
              </a:rPr>
              <a:t> </a:t>
            </a:r>
            <a:r>
              <a:rPr sz="2175" b="1" spc="-8" dirty="0">
                <a:solidFill>
                  <a:schemeClr val="tx1"/>
                </a:solidFill>
              </a:rPr>
              <a:t>Hepatotoxicity</a:t>
            </a:r>
            <a:r>
              <a:rPr sz="2175" b="1" spc="-34" dirty="0">
                <a:solidFill>
                  <a:schemeClr val="tx1"/>
                </a:solidFill>
              </a:rPr>
              <a:t> </a:t>
            </a:r>
            <a:r>
              <a:rPr sz="2175" b="1" dirty="0">
                <a:solidFill>
                  <a:schemeClr val="tx1"/>
                </a:solidFill>
              </a:rPr>
              <a:t>in </a:t>
            </a:r>
            <a:r>
              <a:rPr sz="2175" b="1" spc="-4" dirty="0">
                <a:solidFill>
                  <a:schemeClr val="tx1"/>
                </a:solidFill>
              </a:rPr>
              <a:t>Clinical</a:t>
            </a:r>
            <a:r>
              <a:rPr sz="2175" b="1" spc="-56" dirty="0">
                <a:solidFill>
                  <a:schemeClr val="tx1"/>
                </a:solidFill>
              </a:rPr>
              <a:t> </a:t>
            </a:r>
            <a:r>
              <a:rPr sz="2175" b="1" spc="-4" dirty="0">
                <a:solidFill>
                  <a:schemeClr val="tx1"/>
                </a:solidFill>
              </a:rPr>
              <a:t>Practice</a:t>
            </a:r>
            <a:endParaRPr sz="2175" b="1" dirty="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35608" y="1879091"/>
            <a:ext cx="5758815" cy="3571875"/>
            <a:chOff x="1914144" y="1362455"/>
            <a:chExt cx="7678420" cy="4762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800" y="1362455"/>
              <a:ext cx="7001256" cy="4762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4144" y="2752344"/>
              <a:ext cx="2124456" cy="202996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35836" y="3192094"/>
            <a:ext cx="997744" cy="8752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263843">
              <a:lnSpc>
                <a:spcPct val="125000"/>
              </a:lnSpc>
              <a:spcBef>
                <a:spcPts val="75"/>
              </a:spcBef>
            </a:pPr>
            <a:r>
              <a:rPr sz="1500" b="1" spc="-4" dirty="0">
                <a:solidFill>
                  <a:srgbClr val="FFFFFF"/>
                </a:solidFill>
                <a:latin typeface="Tahoma"/>
                <a:cs typeface="Tahoma"/>
              </a:rPr>
              <a:t>Do not 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1" dirty="0">
                <a:solidFill>
                  <a:srgbClr val="FFFFFF"/>
                </a:solidFill>
                <a:latin typeface="Tahoma"/>
                <a:cs typeface="Tahoma"/>
              </a:rPr>
              <a:t>ignore</a:t>
            </a:r>
            <a:r>
              <a:rPr sz="1500" b="1" spc="-6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500" b="1" spc="-43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38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ym</a:t>
            </a:r>
            <a:r>
              <a:rPr sz="1500" b="1" spc="-8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b="1" spc="-3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b="1" spc="-4" dirty="0">
                <a:solidFill>
                  <a:srgbClr val="FFFFFF"/>
                </a:solidFill>
                <a:latin typeface="Tahoma"/>
                <a:cs typeface="Tahoma"/>
              </a:rPr>
              <a:t>om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0375" y="2921509"/>
            <a:ext cx="1578483" cy="15224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54240" y="3192094"/>
            <a:ext cx="679133" cy="8752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52388" algn="just">
              <a:lnSpc>
                <a:spcPct val="125000"/>
              </a:lnSpc>
              <a:spcBef>
                <a:spcPts val="75"/>
              </a:spcBef>
            </a:pPr>
            <a:r>
              <a:rPr sz="1500" b="1" spc="-68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b="1" spc="-64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b="1" spc="-6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b="1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a  </a:t>
            </a:r>
            <a:r>
              <a:rPr sz="1500" b="1" spc="-26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b="1" spc="-41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b="1" spc="-23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b="1" spc="-4" dirty="0">
                <a:solidFill>
                  <a:srgbClr val="FFFFFF"/>
                </a:solidFill>
                <a:latin typeface="Tahoma"/>
                <a:cs typeface="Tahoma"/>
              </a:rPr>
              <a:t>ful  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500" b="1" spc="-8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b="1" spc="-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b="1" spc="-3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b="1" spc="-4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58284" y="2921509"/>
            <a:ext cx="1578482" cy="152247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894611" y="3255359"/>
            <a:ext cx="921544" cy="877837"/>
          </a:xfrm>
          <a:prstGeom prst="rect">
            <a:avLst/>
          </a:prstGeom>
        </p:spPr>
        <p:txBody>
          <a:bodyPr vert="horz" wrap="square" lIns="0" tIns="28099" rIns="0" bIns="0" rtlCol="0">
            <a:spAutoFit/>
          </a:bodyPr>
          <a:lstStyle/>
          <a:p>
            <a:pPr marL="9525" marR="3810" indent="1905" algn="ctr">
              <a:lnSpc>
                <a:spcPct val="92000"/>
              </a:lnSpc>
              <a:spcBef>
                <a:spcPts val="221"/>
              </a:spcBef>
            </a:pPr>
            <a:r>
              <a:rPr sz="1500" b="1" spc="-8" dirty="0">
                <a:solidFill>
                  <a:srgbClr val="FFFFFF"/>
                </a:solidFill>
                <a:latin typeface="Tahoma"/>
                <a:cs typeface="Tahoma"/>
              </a:rPr>
              <a:t>Remove </a:t>
            </a:r>
            <a:r>
              <a:rPr sz="1500" b="1" spc="-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500" b="1" spc="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3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au</a:t>
            </a:r>
            <a:r>
              <a:rPr sz="1500" b="1" spc="-4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b="1" spc="-23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b="1" spc="-8" dirty="0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sz="1500" b="1" spc="-19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1500" b="1" spc="-8" dirty="0">
                <a:solidFill>
                  <a:srgbClr val="FFFFFF"/>
                </a:solidFill>
                <a:latin typeface="Tahoma"/>
                <a:cs typeface="Tahoma"/>
              </a:rPr>
              <a:t>agent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08193" y="2921509"/>
            <a:ext cx="1593341" cy="152247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307645" y="3138564"/>
            <a:ext cx="1190625" cy="990175"/>
          </a:xfrm>
          <a:prstGeom prst="rect">
            <a:avLst/>
          </a:prstGeom>
        </p:spPr>
        <p:txBody>
          <a:bodyPr vert="horz" wrap="square" lIns="0" tIns="104299" rIns="0" bIns="0" rtlCol="0">
            <a:spAutoFit/>
          </a:bodyPr>
          <a:lstStyle/>
          <a:p>
            <a:pPr marL="80010">
              <a:spcBef>
                <a:spcPts val="821"/>
              </a:spcBef>
            </a:pPr>
            <a:r>
              <a:rPr sz="1500" b="1" spc="-8" dirty="0">
                <a:solidFill>
                  <a:srgbClr val="FFFFFF"/>
                </a:solidFill>
                <a:latin typeface="Tahoma"/>
                <a:cs typeface="Tahoma"/>
              </a:rPr>
              <a:t>Monitoring</a:t>
            </a:r>
            <a:endParaRPr sz="1500">
              <a:latin typeface="Tahoma"/>
              <a:cs typeface="Tahoma"/>
            </a:endParaRPr>
          </a:p>
          <a:p>
            <a:pPr marL="180975" indent="-171450">
              <a:spcBef>
                <a:spcPts val="746"/>
              </a:spcBef>
              <a:buFont typeface="Tahoma"/>
              <a:buChar char="•"/>
              <a:tabLst>
                <a:tab pos="180975" algn="l"/>
              </a:tabLst>
            </a:pPr>
            <a:r>
              <a:rPr sz="1500" b="1" spc="-8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b="1" spc="-11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500" b="1" spc="-1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b="1" spc="-11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b="1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b="1" spc="-11" dirty="0">
                <a:solidFill>
                  <a:srgbClr val="FFFFFF"/>
                </a:solidFill>
                <a:latin typeface="Tahoma"/>
                <a:cs typeface="Tahoma"/>
              </a:rPr>
              <a:t>oms</a:t>
            </a:r>
            <a:endParaRPr sz="1500">
              <a:latin typeface="Tahoma"/>
              <a:cs typeface="Tahoma"/>
            </a:endParaRPr>
          </a:p>
          <a:p>
            <a:pPr marL="180975" indent="-171450">
              <a:spcBef>
                <a:spcPts val="750"/>
              </a:spcBef>
              <a:buFont typeface="Tahoma"/>
              <a:buChar char="•"/>
              <a:tabLst>
                <a:tab pos="180975" algn="l"/>
              </a:tabLst>
            </a:pPr>
            <a:r>
              <a:rPr sz="1500" b="1" spc="-4" dirty="0">
                <a:solidFill>
                  <a:srgbClr val="FFFFFF"/>
                </a:solidFill>
                <a:latin typeface="Tahoma"/>
                <a:cs typeface="Tahoma"/>
              </a:rPr>
              <a:t>LFT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03413" y="5467732"/>
            <a:ext cx="6047423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103596" marR="3810" indent="-2094548">
              <a:spcBef>
                <a:spcPts val="75"/>
              </a:spcBef>
            </a:pPr>
            <a:r>
              <a:rPr sz="1050" b="1" i="1" spc="-4" dirty="0">
                <a:latin typeface="Calibri"/>
                <a:cs typeface="Calibri"/>
              </a:rPr>
              <a:t>Victor J. </a:t>
            </a:r>
            <a:r>
              <a:rPr sz="1050" b="1" i="1" spc="-8" dirty="0">
                <a:latin typeface="Calibri"/>
                <a:cs typeface="Calibri"/>
              </a:rPr>
              <a:t>Navarro, </a:t>
            </a:r>
            <a:r>
              <a:rPr sz="1050" b="1" i="1" spc="-19" dirty="0">
                <a:latin typeface="Calibri"/>
                <a:cs typeface="Calibri"/>
              </a:rPr>
              <a:t>M.D., </a:t>
            </a:r>
            <a:r>
              <a:rPr sz="1050" b="1" i="1" dirty="0">
                <a:latin typeface="Calibri"/>
                <a:cs typeface="Calibri"/>
              </a:rPr>
              <a:t>and John </a:t>
            </a:r>
            <a:r>
              <a:rPr sz="1050" b="1" i="1" spc="4" dirty="0">
                <a:latin typeface="Calibri"/>
                <a:cs typeface="Calibri"/>
              </a:rPr>
              <a:t>R. </a:t>
            </a:r>
            <a:r>
              <a:rPr sz="1050" b="1" i="1" spc="-19" dirty="0">
                <a:latin typeface="Calibri"/>
                <a:cs typeface="Calibri"/>
              </a:rPr>
              <a:t>Senior, M.D., </a:t>
            </a:r>
            <a:r>
              <a:rPr sz="1050" b="1" i="1" spc="-4" dirty="0">
                <a:latin typeface="Calibri"/>
                <a:cs typeface="Calibri"/>
              </a:rPr>
              <a:t>2006, </a:t>
            </a:r>
            <a:r>
              <a:rPr sz="1050" b="1" i="1" spc="-8" dirty="0">
                <a:latin typeface="Calibri"/>
                <a:cs typeface="Calibri"/>
              </a:rPr>
              <a:t>Drug-Related </a:t>
            </a:r>
            <a:r>
              <a:rPr sz="1050" b="1" i="1" spc="-15" dirty="0">
                <a:latin typeface="Calibri"/>
                <a:cs typeface="Calibri"/>
              </a:rPr>
              <a:t>Hepatotoxicity, </a:t>
            </a:r>
            <a:r>
              <a:rPr sz="1050" b="1" i="1" dirty="0">
                <a:latin typeface="Calibri"/>
                <a:cs typeface="Calibri"/>
              </a:rPr>
              <a:t>The </a:t>
            </a:r>
            <a:r>
              <a:rPr sz="1050" b="1" i="1" spc="-4" dirty="0">
                <a:latin typeface="Calibri"/>
                <a:cs typeface="Calibri"/>
              </a:rPr>
              <a:t>New England </a:t>
            </a:r>
            <a:r>
              <a:rPr sz="1050" b="1" i="1" dirty="0">
                <a:latin typeface="Calibri"/>
                <a:cs typeface="Calibri"/>
              </a:rPr>
              <a:t>Journal </a:t>
            </a:r>
            <a:r>
              <a:rPr sz="1050" b="1" i="1" spc="-229" dirty="0">
                <a:latin typeface="Calibri"/>
                <a:cs typeface="Calibri"/>
              </a:rPr>
              <a:t> </a:t>
            </a:r>
            <a:r>
              <a:rPr sz="1050" b="1" i="1" spc="-4" dirty="0">
                <a:latin typeface="Calibri"/>
                <a:cs typeface="Calibri"/>
              </a:rPr>
              <a:t>o</a:t>
            </a:r>
            <a:r>
              <a:rPr sz="1050" b="1" i="1" dirty="0">
                <a:latin typeface="Calibri"/>
                <a:cs typeface="Calibri"/>
              </a:rPr>
              <a:t>f</a:t>
            </a:r>
            <a:r>
              <a:rPr sz="1050" b="1" i="1" spc="-23" dirty="0">
                <a:latin typeface="Calibri"/>
                <a:cs typeface="Calibri"/>
              </a:rPr>
              <a:t> </a:t>
            </a:r>
            <a:r>
              <a:rPr sz="1050" b="1" i="1" dirty="0">
                <a:latin typeface="Calibri"/>
                <a:cs typeface="Calibri"/>
              </a:rPr>
              <a:t>M</a:t>
            </a:r>
            <a:r>
              <a:rPr sz="1050" b="1" i="1" spc="-8" dirty="0">
                <a:latin typeface="Calibri"/>
                <a:cs typeface="Calibri"/>
              </a:rPr>
              <a:t>e</a:t>
            </a:r>
            <a:r>
              <a:rPr sz="1050" b="1" i="1" dirty="0">
                <a:latin typeface="Calibri"/>
                <a:cs typeface="Calibri"/>
              </a:rPr>
              <a:t>dici</a:t>
            </a:r>
            <a:r>
              <a:rPr sz="1050" b="1" i="1" spc="-8" dirty="0">
                <a:latin typeface="Calibri"/>
                <a:cs typeface="Calibri"/>
              </a:rPr>
              <a:t>ne</a:t>
            </a:r>
            <a:r>
              <a:rPr sz="1050" b="1" i="1" dirty="0">
                <a:latin typeface="Calibri"/>
                <a:cs typeface="Calibri"/>
              </a:rPr>
              <a:t>,</a:t>
            </a:r>
            <a:r>
              <a:rPr sz="1050" b="1" i="1" spc="-30" dirty="0">
                <a:latin typeface="Calibri"/>
                <a:cs typeface="Calibri"/>
              </a:rPr>
              <a:t> </a:t>
            </a:r>
            <a:r>
              <a:rPr sz="1050" b="1" i="1" spc="-4" dirty="0">
                <a:latin typeface="Calibri"/>
                <a:cs typeface="Calibri"/>
              </a:rPr>
              <a:t>v</a:t>
            </a:r>
            <a:r>
              <a:rPr sz="1050" b="1" i="1" dirty="0">
                <a:latin typeface="Calibri"/>
                <a:cs typeface="Calibri"/>
              </a:rPr>
              <a:t>ol.</a:t>
            </a:r>
            <a:r>
              <a:rPr sz="1050" b="1" i="1" spc="-15" dirty="0">
                <a:latin typeface="Calibri"/>
                <a:cs typeface="Calibri"/>
              </a:rPr>
              <a:t> </a:t>
            </a:r>
            <a:r>
              <a:rPr sz="1050" b="1" i="1" dirty="0">
                <a:latin typeface="Calibri"/>
                <a:cs typeface="Calibri"/>
              </a:rPr>
              <a:t>3</a:t>
            </a:r>
            <a:r>
              <a:rPr sz="1050" b="1" i="1" spc="-8" dirty="0">
                <a:latin typeface="Calibri"/>
                <a:cs typeface="Calibri"/>
              </a:rPr>
              <a:t>5</a:t>
            </a:r>
            <a:r>
              <a:rPr sz="1050" b="1" i="1" dirty="0">
                <a:latin typeface="Calibri"/>
                <a:cs typeface="Calibri"/>
              </a:rPr>
              <a:t>4,</a:t>
            </a:r>
            <a:r>
              <a:rPr sz="1050" b="1" i="1" spc="-11" dirty="0">
                <a:latin typeface="Calibri"/>
                <a:cs typeface="Calibri"/>
              </a:rPr>
              <a:t> </a:t>
            </a:r>
            <a:r>
              <a:rPr sz="1050" b="1" i="1" dirty="0">
                <a:latin typeface="Calibri"/>
                <a:cs typeface="Calibri"/>
              </a:rPr>
              <a:t>pp.</a:t>
            </a:r>
            <a:r>
              <a:rPr sz="1050" b="1" i="1" spc="-60" dirty="0">
                <a:latin typeface="Calibri"/>
                <a:cs typeface="Calibri"/>
              </a:rPr>
              <a:t> </a:t>
            </a:r>
            <a:r>
              <a:rPr sz="1050" b="1" i="1" spc="-4" dirty="0">
                <a:latin typeface="Calibri"/>
                <a:cs typeface="Calibri"/>
              </a:rPr>
              <a:t>731</a:t>
            </a:r>
            <a:r>
              <a:rPr sz="1050" b="1" i="1" dirty="0">
                <a:latin typeface="Calibri"/>
                <a:cs typeface="Calibri"/>
              </a:rPr>
              <a:t>-</a:t>
            </a:r>
            <a:r>
              <a:rPr sz="1050" b="1" i="1" spc="-4" dirty="0">
                <a:latin typeface="Calibri"/>
                <a:cs typeface="Calibri"/>
              </a:rPr>
              <a:t>739.</a:t>
            </a:r>
            <a:endParaRPr sz="10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41518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53539" y="2534411"/>
            <a:ext cx="6726935" cy="48006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93191" y="4519421"/>
            <a:ext cx="3728085" cy="144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 smtClean="0">
                <a:solidFill>
                  <a:srgbClr val="FFFFFF"/>
                </a:solidFill>
                <a:latin typeface="Constantia"/>
                <a:cs typeface="Constantia"/>
              </a:rPr>
              <a:t>Dr Jackson KWIZERA NDEKEZI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10" dirty="0" smtClean="0">
                <a:solidFill>
                  <a:srgbClr val="FFFFFF"/>
                </a:solidFill>
                <a:latin typeface="Constantia"/>
                <a:cs typeface="Constantia"/>
              </a:rPr>
              <a:t>Anesthesiologist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 smtClean="0">
                <a:solidFill>
                  <a:srgbClr val="FFFFFF"/>
                </a:solidFill>
                <a:latin typeface="Constantia"/>
                <a:cs typeface="Constantia"/>
              </a:rPr>
              <a:t>Critical care fellow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pc="-10" dirty="0" smtClean="0">
              <a:solidFill>
                <a:srgbClr val="FFFFFF"/>
              </a:solidFill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10" dirty="0" smtClean="0">
                <a:solidFill>
                  <a:srgbClr val="FFFFFF"/>
                </a:solidFill>
                <a:latin typeface="Constantia"/>
                <a:cs typeface="Constantia"/>
              </a:rPr>
              <a:t>UNIVERSITY OF RWANDA</a:t>
            </a:r>
            <a:endParaRPr sz="1800" dirty="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827430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2108" y="1613661"/>
            <a:ext cx="7684770" cy="339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079" marR="5080" indent="-247015">
              <a:lnSpc>
                <a:spcPct val="100000"/>
              </a:lnSpc>
              <a:spcBef>
                <a:spcPts val="100"/>
              </a:spcBef>
              <a:buClr>
                <a:srgbClr val="0E6EC5"/>
              </a:buClr>
              <a:buSzPct val="85416"/>
              <a:buFont typeface="Segoe UI Symbol"/>
              <a:buChar char="⚫"/>
              <a:tabLst>
                <a:tab pos="259715" algn="l"/>
                <a:tab pos="946785" algn="l"/>
                <a:tab pos="1289685" algn="l"/>
                <a:tab pos="1567180" algn="l"/>
                <a:tab pos="2789555" algn="l"/>
                <a:tab pos="3195320" algn="l"/>
                <a:tab pos="4582160" algn="l"/>
                <a:tab pos="5445125" algn="l"/>
                <a:tab pos="7362190" algn="l"/>
              </a:tabLst>
            </a:pPr>
            <a:r>
              <a:rPr sz="2400" spc="-5" dirty="0">
                <a:latin typeface="Constantia"/>
                <a:cs typeface="Constantia"/>
              </a:rPr>
              <a:t>AI</a:t>
            </a:r>
            <a:r>
              <a:rPr sz="2400" dirty="0">
                <a:latin typeface="Constantia"/>
                <a:cs typeface="Constantia"/>
              </a:rPr>
              <a:t>H	is	a	</a:t>
            </a:r>
            <a:r>
              <a:rPr sz="2400" spc="-20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iso</a:t>
            </a:r>
            <a:r>
              <a:rPr sz="2400" spc="-30" dirty="0">
                <a:latin typeface="Constantia"/>
                <a:cs typeface="Constantia"/>
              </a:rPr>
              <a:t>r</a:t>
            </a:r>
            <a:r>
              <a:rPr sz="2400" spc="-5" dirty="0">
                <a:latin typeface="Constantia"/>
                <a:cs typeface="Constantia"/>
              </a:rPr>
              <a:t>de</a:t>
            </a:r>
            <a:r>
              <a:rPr sz="2400" dirty="0">
                <a:latin typeface="Constantia"/>
                <a:cs typeface="Constantia"/>
              </a:rPr>
              <a:t>r	</a:t>
            </a:r>
            <a:r>
              <a:rPr sz="2400" spc="-5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f	</a:t>
            </a:r>
            <a:r>
              <a:rPr sz="2400" spc="-5" dirty="0">
                <a:latin typeface="Constantia"/>
                <a:cs typeface="Constantia"/>
              </a:rPr>
              <a:t>unkn</a:t>
            </a:r>
            <a:r>
              <a:rPr sz="2400" spc="-5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wn	</a:t>
            </a:r>
            <a:r>
              <a:rPr sz="2400" spc="5" dirty="0">
                <a:latin typeface="Constantia"/>
                <a:cs typeface="Constantia"/>
              </a:rPr>
              <a:t>c</a:t>
            </a:r>
            <a:r>
              <a:rPr sz="2400" dirty="0">
                <a:latin typeface="Constantia"/>
                <a:cs typeface="Constantia"/>
              </a:rPr>
              <a:t>ause	</a:t>
            </a:r>
            <a:r>
              <a:rPr sz="2400" spc="-5" dirty="0">
                <a:latin typeface="Constantia"/>
                <a:cs typeface="Constantia"/>
              </a:rPr>
              <a:t>cha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spc="-15" dirty="0">
                <a:latin typeface="Constantia"/>
                <a:cs typeface="Constantia"/>
              </a:rPr>
              <a:t>a</a:t>
            </a:r>
            <a:r>
              <a:rPr sz="2400" spc="-5" dirty="0">
                <a:latin typeface="Constantia"/>
                <a:cs typeface="Constantia"/>
              </a:rPr>
              <a:t>c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er</a:t>
            </a:r>
            <a:r>
              <a:rPr sz="2400" spc="-5" dirty="0">
                <a:latin typeface="Constantia"/>
                <a:cs typeface="Constantia"/>
              </a:rPr>
              <a:t>i</a:t>
            </a:r>
            <a:r>
              <a:rPr sz="2400" spc="-10" dirty="0">
                <a:latin typeface="Constantia"/>
                <a:cs typeface="Constantia"/>
              </a:rPr>
              <a:t>z</a:t>
            </a:r>
            <a:r>
              <a:rPr sz="2400" dirty="0">
                <a:latin typeface="Constantia"/>
                <a:cs typeface="Constantia"/>
              </a:rPr>
              <a:t>ed	</a:t>
            </a:r>
            <a:r>
              <a:rPr sz="2400" spc="-30" dirty="0">
                <a:latin typeface="Constantia"/>
                <a:cs typeface="Constantia"/>
              </a:rPr>
              <a:t>by  </a:t>
            </a:r>
            <a:r>
              <a:rPr sz="2400" spc="-10" dirty="0">
                <a:latin typeface="Constantia"/>
                <a:cs typeface="Constantia"/>
              </a:rPr>
              <a:t>unresolving</a:t>
            </a:r>
            <a:r>
              <a:rPr sz="2400" spc="15" dirty="0">
                <a:latin typeface="Constantia"/>
                <a:cs typeface="Constantia"/>
              </a:rPr>
              <a:t> </a:t>
            </a:r>
            <a:r>
              <a:rPr sz="2400" spc="10" dirty="0">
                <a:latin typeface="Constantia"/>
                <a:cs typeface="Constantia"/>
              </a:rPr>
              <a:t>inflammation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spc="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0" dirty="0">
                <a:latin typeface="Constantia"/>
                <a:cs typeface="Constantia"/>
              </a:rPr>
              <a:t>liver.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</a:pP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</a:pPr>
            <a:endParaRPr sz="2400">
              <a:latin typeface="Constantia"/>
              <a:cs typeface="Constantia"/>
            </a:endParaRPr>
          </a:p>
          <a:p>
            <a:pPr marL="259079" indent="-247015">
              <a:lnSpc>
                <a:spcPct val="100000"/>
              </a:lnSpc>
              <a:spcBef>
                <a:spcPts val="1630"/>
              </a:spcBef>
              <a:buClr>
                <a:srgbClr val="0E6EC5"/>
              </a:buClr>
              <a:buSzPct val="85416"/>
              <a:buFont typeface="Wingdings"/>
              <a:buChar char=""/>
              <a:tabLst>
                <a:tab pos="259715" algn="l"/>
              </a:tabLst>
            </a:pPr>
            <a:r>
              <a:rPr sz="2400" b="1" spc="-35" dirty="0">
                <a:latin typeface="Constantia"/>
                <a:cs typeface="Constantia"/>
              </a:rPr>
              <a:t>It</a:t>
            </a:r>
            <a:r>
              <a:rPr sz="2400" b="1" spc="-75" dirty="0">
                <a:latin typeface="Constantia"/>
                <a:cs typeface="Constantia"/>
              </a:rPr>
              <a:t> </a:t>
            </a:r>
            <a:r>
              <a:rPr sz="2400" b="1" spc="-5" dirty="0">
                <a:latin typeface="Constantia"/>
                <a:cs typeface="Constantia"/>
              </a:rPr>
              <a:t>includes:</a:t>
            </a:r>
            <a:endParaRPr sz="2400">
              <a:latin typeface="Constantia"/>
              <a:cs typeface="Constantia"/>
            </a:endParaRPr>
          </a:p>
          <a:p>
            <a:pPr marL="259079" indent="-247015">
              <a:lnSpc>
                <a:spcPct val="100000"/>
              </a:lnSpc>
              <a:spcBef>
                <a:spcPts val="580"/>
              </a:spcBef>
              <a:buClr>
                <a:srgbClr val="0E6EC5"/>
              </a:buClr>
              <a:buSzPct val="85416"/>
              <a:buFont typeface="Segoe UI Symbol"/>
              <a:buChar char="⚫"/>
              <a:tabLst>
                <a:tab pos="259715" algn="l"/>
              </a:tabLst>
            </a:pPr>
            <a:r>
              <a:rPr sz="2400" dirty="0">
                <a:latin typeface="Constantia"/>
                <a:cs typeface="Constantia"/>
              </a:rPr>
              <a:t>P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esen</a:t>
            </a:r>
            <a:r>
              <a:rPr sz="2400" spc="-55" dirty="0">
                <a:latin typeface="Constantia"/>
                <a:cs typeface="Constantia"/>
              </a:rPr>
              <a:t>c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f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au</a:t>
            </a:r>
            <a:r>
              <a:rPr sz="2400" spc="-3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oimmune</a:t>
            </a:r>
            <a:r>
              <a:rPr sz="2400" spc="-14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antibo</a:t>
            </a:r>
            <a:r>
              <a:rPr sz="2400" spc="-35" dirty="0">
                <a:latin typeface="Constantia"/>
                <a:cs typeface="Constantia"/>
              </a:rPr>
              <a:t>d</a:t>
            </a:r>
            <a:r>
              <a:rPr sz="2400" dirty="0">
                <a:latin typeface="Constantia"/>
                <a:cs typeface="Constantia"/>
              </a:rPr>
              <a:t>y</a:t>
            </a:r>
            <a:endParaRPr sz="2400">
              <a:latin typeface="Constantia"/>
              <a:cs typeface="Constantia"/>
            </a:endParaRPr>
          </a:p>
          <a:p>
            <a:pPr marL="259079" indent="-247015">
              <a:lnSpc>
                <a:spcPct val="100000"/>
              </a:lnSpc>
              <a:spcBef>
                <a:spcPts val="575"/>
              </a:spcBef>
              <a:buClr>
                <a:srgbClr val="0E6EC5"/>
              </a:buClr>
              <a:buSzPct val="85416"/>
              <a:buFont typeface="Segoe UI Symbol"/>
              <a:buChar char="⚫"/>
              <a:tabLst>
                <a:tab pos="259715" algn="l"/>
              </a:tabLst>
            </a:pPr>
            <a:r>
              <a:rPr sz="2400" spc="-15" dirty="0">
                <a:latin typeface="Constantia"/>
                <a:cs typeface="Constantia"/>
              </a:rPr>
              <a:t>Evidence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spc="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hepatitis(interface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being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characteristic)</a:t>
            </a:r>
            <a:endParaRPr sz="2400">
              <a:latin typeface="Constantia"/>
              <a:cs typeface="Constantia"/>
            </a:endParaRPr>
          </a:p>
          <a:p>
            <a:pPr marL="259079" indent="-247015">
              <a:lnSpc>
                <a:spcPct val="100000"/>
              </a:lnSpc>
              <a:spcBef>
                <a:spcPts val="575"/>
              </a:spcBef>
              <a:buClr>
                <a:srgbClr val="0E6EC5"/>
              </a:buClr>
              <a:buSzPct val="85416"/>
              <a:buFont typeface="Segoe UI Symbol"/>
              <a:buChar char="⚫"/>
              <a:tabLst>
                <a:tab pos="259715" algn="l"/>
              </a:tabLst>
            </a:pPr>
            <a:r>
              <a:rPr sz="2400" spc="-5" dirty="0">
                <a:latin typeface="Constantia"/>
                <a:cs typeface="Constantia"/>
              </a:rPr>
              <a:t>Elevation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r>
              <a:rPr sz="2400" dirty="0">
                <a:latin typeface="Constantia"/>
                <a:cs typeface="Constantia"/>
              </a:rPr>
              <a:t> serum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globulins</a:t>
            </a:r>
            <a:endParaRPr sz="24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647116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193037"/>
            <a:ext cx="27089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04607A"/>
                </a:solidFill>
                <a:latin typeface="Calibri"/>
                <a:cs typeface="Calibri"/>
              </a:rPr>
              <a:t>Other</a:t>
            </a:r>
            <a:r>
              <a:rPr sz="4000" spc="-6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4607A"/>
                </a:solidFill>
                <a:latin typeface="Calibri"/>
                <a:cs typeface="Calibri"/>
              </a:rPr>
              <a:t>names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869160"/>
            <a:ext cx="7334250" cy="240347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act</a:t>
            </a:r>
            <a:r>
              <a:rPr sz="2600" spc="-30" dirty="0">
                <a:latin typeface="Constantia"/>
                <a:cs typeface="Constantia"/>
              </a:rPr>
              <a:t>i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ch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5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c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hepatitis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r</a:t>
            </a:r>
            <a:r>
              <a:rPr sz="2600" spc="-1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ch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5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c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act</a:t>
            </a:r>
            <a:r>
              <a:rPr sz="2600" spc="-30" dirty="0">
                <a:latin typeface="Constantia"/>
                <a:cs typeface="Constantia"/>
              </a:rPr>
              <a:t>i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hepatitis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Chronic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aggressive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hepatitis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Lupoid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hepatitis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Pl</a:t>
            </a:r>
            <a:r>
              <a:rPr sz="2600" spc="-10" dirty="0">
                <a:latin typeface="Constantia"/>
                <a:cs typeface="Constantia"/>
              </a:rPr>
              <a:t>a</a:t>
            </a:r>
            <a:r>
              <a:rPr sz="2600" dirty="0">
                <a:latin typeface="Constantia"/>
                <a:cs typeface="Constantia"/>
              </a:rPr>
              <a:t>sma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ell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hep</a:t>
            </a:r>
            <a:r>
              <a:rPr sz="2600" spc="-10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titis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30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u</a:t>
            </a:r>
            <a:r>
              <a:rPr sz="2600" spc="-30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spc="-5" dirty="0">
                <a:latin typeface="Constantia"/>
                <a:cs typeface="Constantia"/>
              </a:rPr>
              <a:t>mmun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ch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5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c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act</a:t>
            </a:r>
            <a:r>
              <a:rPr sz="2600" spc="-30" dirty="0">
                <a:latin typeface="Constantia"/>
                <a:cs typeface="Constantia"/>
              </a:rPr>
              <a:t>i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hepatitis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49087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35940" y="1868118"/>
            <a:ext cx="7536180" cy="406146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1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Antibodies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are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ANA,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ASMA,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Anti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LKM1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Atypical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pANCA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positive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AIH,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PSC,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UC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Anti </a:t>
            </a:r>
            <a:r>
              <a:rPr sz="2600" spc="-10" dirty="0">
                <a:latin typeface="Constantia"/>
                <a:cs typeface="Constantia"/>
              </a:rPr>
              <a:t>Neutrophilic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Nuclear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Antibody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(ANNA)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her</a:t>
            </a:r>
            <a:r>
              <a:rPr sz="2600" spc="-17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5" dirty="0">
                <a:latin typeface="Constantia"/>
                <a:cs typeface="Constantia"/>
              </a:rPr>
              <a:t>tibo</a:t>
            </a:r>
            <a:r>
              <a:rPr sz="2600" spc="-15" dirty="0">
                <a:latin typeface="Constantia"/>
                <a:cs typeface="Constantia"/>
              </a:rPr>
              <a:t>d</a:t>
            </a:r>
            <a:r>
              <a:rPr sz="2600" spc="-5" dirty="0">
                <a:latin typeface="Constantia"/>
                <a:cs typeface="Constantia"/>
              </a:rPr>
              <a:t>ie</a:t>
            </a:r>
            <a:r>
              <a:rPr sz="2600" dirty="0">
                <a:latin typeface="Constantia"/>
                <a:cs typeface="Constantia"/>
              </a:rPr>
              <a:t>s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e:</a:t>
            </a:r>
            <a:endParaRPr sz="2600">
              <a:latin typeface="Constantia"/>
              <a:cs typeface="Constantia"/>
            </a:endParaRPr>
          </a:p>
          <a:p>
            <a:pPr marL="1475740" lvl="1" indent="-210820">
              <a:lnSpc>
                <a:spcPct val="100000"/>
              </a:lnSpc>
              <a:spcBef>
                <a:spcPts val="275"/>
              </a:spcBef>
              <a:buClr>
                <a:srgbClr val="0FCF9B"/>
              </a:buClr>
              <a:buSzPct val="65000"/>
              <a:buFont typeface="Segoe UI Symbol"/>
              <a:buChar char="⚫"/>
              <a:tabLst>
                <a:tab pos="1476375" algn="l"/>
              </a:tabLst>
            </a:pPr>
            <a:r>
              <a:rPr sz="2000" spc="-5" dirty="0">
                <a:latin typeface="Constantia"/>
                <a:cs typeface="Constantia"/>
              </a:rPr>
              <a:t>Anti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15" dirty="0">
                <a:latin typeface="Constantia"/>
                <a:cs typeface="Constantia"/>
              </a:rPr>
              <a:t>SLA</a:t>
            </a:r>
            <a:endParaRPr sz="2000">
              <a:latin typeface="Constantia"/>
              <a:cs typeface="Constantia"/>
            </a:endParaRPr>
          </a:p>
          <a:p>
            <a:pPr marL="1475740" lvl="1" indent="-210820">
              <a:lnSpc>
                <a:spcPct val="100000"/>
              </a:lnSpc>
              <a:spcBef>
                <a:spcPts val="240"/>
              </a:spcBef>
              <a:buClr>
                <a:srgbClr val="0FCF9B"/>
              </a:buClr>
              <a:buSzPct val="65000"/>
              <a:buFont typeface="Segoe UI Symbol"/>
              <a:buChar char="⚫"/>
              <a:tabLst>
                <a:tab pos="1476375" algn="l"/>
              </a:tabLst>
            </a:pPr>
            <a:r>
              <a:rPr sz="2000" spc="-5" dirty="0">
                <a:latin typeface="Constantia"/>
                <a:cs typeface="Constantia"/>
              </a:rPr>
              <a:t>Anti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Actin</a:t>
            </a:r>
            <a:endParaRPr sz="2000">
              <a:latin typeface="Constantia"/>
              <a:cs typeface="Constantia"/>
            </a:endParaRPr>
          </a:p>
          <a:p>
            <a:pPr marL="1475740" lvl="1" indent="-210820">
              <a:lnSpc>
                <a:spcPct val="100000"/>
              </a:lnSpc>
              <a:spcBef>
                <a:spcPts val="240"/>
              </a:spcBef>
              <a:buClr>
                <a:srgbClr val="0FCF9B"/>
              </a:buClr>
              <a:buSzPct val="65000"/>
              <a:buFont typeface="Segoe UI Symbol"/>
              <a:buChar char="⚫"/>
              <a:tabLst>
                <a:tab pos="1476375" algn="l"/>
              </a:tabLst>
            </a:pPr>
            <a:r>
              <a:rPr sz="2000" spc="-5" dirty="0">
                <a:latin typeface="Constantia"/>
                <a:cs typeface="Constantia"/>
              </a:rPr>
              <a:t>Anti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chromatin</a:t>
            </a:r>
            <a:endParaRPr sz="2000">
              <a:latin typeface="Constantia"/>
              <a:cs typeface="Constantia"/>
            </a:endParaRPr>
          </a:p>
          <a:p>
            <a:pPr marL="1475740" lvl="1" indent="-210820">
              <a:lnSpc>
                <a:spcPct val="100000"/>
              </a:lnSpc>
              <a:spcBef>
                <a:spcPts val="240"/>
              </a:spcBef>
              <a:buClr>
                <a:srgbClr val="0FCF9B"/>
              </a:buClr>
              <a:buSzPct val="65000"/>
              <a:buFont typeface="Segoe UI Symbol"/>
              <a:buChar char="⚫"/>
              <a:tabLst>
                <a:tab pos="1476375" algn="l"/>
              </a:tabLst>
            </a:pPr>
            <a:r>
              <a:rPr sz="2000" spc="-5" dirty="0">
                <a:latin typeface="Constantia"/>
                <a:cs typeface="Constantia"/>
              </a:rPr>
              <a:t>Anti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asialoglycoprotein(ASGPR)</a:t>
            </a:r>
            <a:endParaRPr sz="2000">
              <a:latin typeface="Constantia"/>
              <a:cs typeface="Constantia"/>
            </a:endParaRPr>
          </a:p>
          <a:p>
            <a:pPr marL="1475740" lvl="1" indent="-210820">
              <a:lnSpc>
                <a:spcPct val="100000"/>
              </a:lnSpc>
              <a:spcBef>
                <a:spcPts val="240"/>
              </a:spcBef>
              <a:buClr>
                <a:srgbClr val="0FCF9B"/>
              </a:buClr>
              <a:buSzPct val="65000"/>
              <a:buFont typeface="Segoe UI Symbol"/>
              <a:buChar char="⚫"/>
              <a:tabLst>
                <a:tab pos="1476375" algn="l"/>
              </a:tabLst>
            </a:pPr>
            <a:r>
              <a:rPr sz="2000" spc="-5" dirty="0">
                <a:latin typeface="Constantia"/>
                <a:cs typeface="Constantia"/>
              </a:rPr>
              <a:t>Anti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livercytosol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Type1</a:t>
            </a:r>
            <a:endParaRPr sz="2000">
              <a:latin typeface="Constantia"/>
              <a:cs typeface="Constantia"/>
            </a:endParaRPr>
          </a:p>
          <a:p>
            <a:pPr marL="1475740" marR="5080" lvl="1" indent="-210820">
              <a:lnSpc>
                <a:spcPts val="2160"/>
              </a:lnSpc>
              <a:spcBef>
                <a:spcPts val="515"/>
              </a:spcBef>
              <a:buClr>
                <a:srgbClr val="0FCF9B"/>
              </a:buClr>
              <a:buSzPct val="65000"/>
              <a:buFont typeface="Segoe UI Symbol"/>
              <a:buChar char="⚫"/>
              <a:tabLst>
                <a:tab pos="1476375" algn="l"/>
              </a:tabLst>
            </a:pPr>
            <a:r>
              <a:rPr sz="2000" spc="-10" dirty="0">
                <a:latin typeface="Constantia"/>
                <a:cs typeface="Constantia"/>
              </a:rPr>
              <a:t>Presence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of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these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antibodies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denote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poor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prognosis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and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ela</a:t>
            </a:r>
            <a:r>
              <a:rPr sz="2000" spc="-10" dirty="0">
                <a:latin typeface="Constantia"/>
                <a:cs typeface="Constantia"/>
              </a:rPr>
              <a:t>p</a:t>
            </a:r>
            <a:r>
              <a:rPr sz="2000" dirty="0">
                <a:latin typeface="Constantia"/>
                <a:cs typeface="Constantia"/>
              </a:rPr>
              <a:t>se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af</a:t>
            </a:r>
            <a:r>
              <a:rPr sz="2000" spc="-25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er</a:t>
            </a:r>
            <a:r>
              <a:rPr sz="2000" spc="-1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dru</a:t>
            </a:r>
            <a:r>
              <a:rPr sz="2000" dirty="0">
                <a:latin typeface="Constantia"/>
                <a:cs typeface="Constantia"/>
              </a:rPr>
              <a:t>g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w</a:t>
            </a:r>
            <a:r>
              <a:rPr sz="2000" spc="-1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thd</a:t>
            </a:r>
            <a:r>
              <a:rPr sz="2000" spc="-35" dirty="0">
                <a:latin typeface="Constantia"/>
                <a:cs typeface="Constantia"/>
              </a:rPr>
              <a:t>r</a:t>
            </a:r>
            <a:r>
              <a:rPr sz="2000" spc="-40" dirty="0">
                <a:latin typeface="Constantia"/>
                <a:cs typeface="Constantia"/>
              </a:rPr>
              <a:t>a</a:t>
            </a:r>
            <a:r>
              <a:rPr sz="2000" spc="-30" dirty="0">
                <a:latin typeface="Constantia"/>
                <a:cs typeface="Constantia"/>
              </a:rPr>
              <a:t>w</a:t>
            </a:r>
            <a:r>
              <a:rPr sz="2000" dirty="0">
                <a:latin typeface="Constantia"/>
                <a:cs typeface="Constantia"/>
              </a:rPr>
              <a:t>l</a:t>
            </a:r>
            <a:endParaRPr sz="20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8329926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817626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400" spc="-5" dirty="0" smtClean="0">
                <a:solidFill>
                  <a:srgbClr val="04607A"/>
                </a:solidFill>
                <a:latin typeface="Calibri"/>
                <a:cs typeface="Calibri"/>
              </a:rPr>
              <a:t>CLASSIFICATION</a:t>
            </a:r>
            <a:br>
              <a:rPr lang="en-US" sz="2400" spc="-5" dirty="0" smtClean="0">
                <a:solidFill>
                  <a:srgbClr val="04607A"/>
                </a:solidFill>
                <a:latin typeface="Calibri"/>
                <a:cs typeface="Calibri"/>
              </a:rPr>
            </a:br>
            <a:r>
              <a:rPr sz="2400" spc="-5" dirty="0" smtClean="0">
                <a:solidFill>
                  <a:srgbClr val="04607A"/>
                </a:solidFill>
                <a:latin typeface="Calibri"/>
                <a:cs typeface="Calibri"/>
              </a:rPr>
              <a:t>TYPE</a:t>
            </a:r>
            <a:r>
              <a:rPr sz="2400" spc="-85" dirty="0" smtClean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4607A"/>
                </a:solidFill>
                <a:latin typeface="Calibri"/>
                <a:cs typeface="Calibri"/>
              </a:rPr>
              <a:t>1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869160"/>
            <a:ext cx="8084820" cy="232410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Classically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young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females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ANA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or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Anti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Smooth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Muscle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antibody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positive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Titer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usually&gt;1:100</a:t>
            </a:r>
            <a:endParaRPr sz="2600">
              <a:latin typeface="Constantia"/>
              <a:cs typeface="Constantia"/>
            </a:endParaRPr>
          </a:p>
          <a:p>
            <a:pPr marL="286385" marR="508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  <a:tab pos="1186180" algn="l"/>
                <a:tab pos="2050414" algn="l"/>
                <a:tab pos="3041015" algn="l"/>
                <a:tab pos="3731260" algn="l"/>
                <a:tab pos="5333365" algn="l"/>
                <a:tab pos="5961380" algn="l"/>
                <a:tab pos="7360920" algn="l"/>
              </a:tabLst>
            </a:pPr>
            <a:r>
              <a:rPr sz="2600" dirty="0">
                <a:latin typeface="Constantia"/>
                <a:cs typeface="Constantia"/>
              </a:rPr>
              <a:t>10%	w</a:t>
            </a:r>
            <a:r>
              <a:rPr sz="2600" spc="-2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ll	h</a:t>
            </a:r>
            <a:r>
              <a:rPr sz="2600" spc="-65" dirty="0">
                <a:latin typeface="Constantia"/>
                <a:cs typeface="Constantia"/>
              </a:rPr>
              <a:t>a</a:t>
            </a:r>
            <a:r>
              <a:rPr sz="2600" spc="-75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	</a:t>
            </a:r>
            <a:r>
              <a:rPr sz="2600" spc="-15" dirty="0">
                <a:latin typeface="Constantia"/>
                <a:cs typeface="Constantia"/>
              </a:rPr>
              <a:t>a</a:t>
            </a:r>
            <a:r>
              <a:rPr sz="2600" dirty="0">
                <a:latin typeface="Constantia"/>
                <a:cs typeface="Constantia"/>
              </a:rPr>
              <a:t>n	a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5" dirty="0">
                <a:latin typeface="Constantia"/>
                <a:cs typeface="Constantia"/>
              </a:rPr>
              <a:t>tib</a:t>
            </a:r>
            <a:r>
              <a:rPr sz="2600" spc="-20" dirty="0">
                <a:latin typeface="Constantia"/>
                <a:cs typeface="Constantia"/>
              </a:rPr>
              <a:t>o</a:t>
            </a:r>
            <a:r>
              <a:rPr sz="2600" spc="-30" dirty="0">
                <a:latin typeface="Constantia"/>
                <a:cs typeface="Constantia"/>
              </a:rPr>
              <a:t>d</a:t>
            </a:r>
            <a:r>
              <a:rPr sz="2600" dirty="0">
                <a:latin typeface="Constantia"/>
                <a:cs typeface="Constantia"/>
              </a:rPr>
              <a:t>y	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	</a:t>
            </a:r>
            <a:r>
              <a:rPr sz="2600" spc="-10" dirty="0">
                <a:latin typeface="Constantia"/>
                <a:cs typeface="Constantia"/>
              </a:rPr>
              <a:t>S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20" dirty="0">
                <a:latin typeface="Constantia"/>
                <a:cs typeface="Constantia"/>
              </a:rPr>
              <a:t>l</a:t>
            </a:r>
            <a:r>
              <a:rPr sz="2600" spc="-5" dirty="0">
                <a:latin typeface="Constantia"/>
                <a:cs typeface="Constantia"/>
              </a:rPr>
              <a:t>ubl</a:t>
            </a:r>
            <a:r>
              <a:rPr sz="2600" dirty="0">
                <a:latin typeface="Constantia"/>
                <a:cs typeface="Constantia"/>
              </a:rPr>
              <a:t>e	L</a:t>
            </a:r>
            <a:r>
              <a:rPr sz="2600" spc="-40" dirty="0">
                <a:latin typeface="Constantia"/>
                <a:cs typeface="Constantia"/>
              </a:rPr>
              <a:t>i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er  </a:t>
            </a:r>
            <a:r>
              <a:rPr sz="2600" spc="-5" dirty="0">
                <a:latin typeface="Constantia"/>
                <a:cs typeface="Constantia"/>
              </a:rPr>
              <a:t>Antigens(SLA)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4246245"/>
            <a:ext cx="703707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  <a:tab pos="1545590" algn="l"/>
                <a:tab pos="3533140" algn="l"/>
                <a:tab pos="5057775" algn="l"/>
              </a:tabLst>
            </a:pPr>
            <a:r>
              <a:rPr sz="2600" spc="-5" dirty="0">
                <a:latin typeface="Constantia"/>
                <a:cs typeface="Constantia"/>
              </a:rPr>
              <a:t>Othe</a:t>
            </a:r>
            <a:r>
              <a:rPr sz="2600" dirty="0">
                <a:latin typeface="Constantia"/>
                <a:cs typeface="Constantia"/>
              </a:rPr>
              <a:t>r	</a:t>
            </a:r>
            <a:r>
              <a:rPr sz="2600" spc="-15" dirty="0" smtClean="0">
                <a:latin typeface="Constantia"/>
                <a:cs typeface="Constantia"/>
              </a:rPr>
              <a:t>a</a:t>
            </a:r>
            <a:r>
              <a:rPr sz="2600" spc="-5" dirty="0" smtClean="0">
                <a:latin typeface="Constantia"/>
                <a:cs typeface="Constantia"/>
              </a:rPr>
              <a:t>ntibod</a:t>
            </a:r>
            <a:r>
              <a:rPr sz="2600" spc="-15" dirty="0" smtClean="0">
                <a:latin typeface="Constantia"/>
                <a:cs typeface="Constantia"/>
              </a:rPr>
              <a:t>i</a:t>
            </a:r>
            <a:r>
              <a:rPr sz="2600" dirty="0" smtClean="0">
                <a:latin typeface="Constantia"/>
                <a:cs typeface="Constantia"/>
              </a:rPr>
              <a:t>e</a:t>
            </a:r>
            <a:r>
              <a:rPr sz="2600" spc="-10" dirty="0" smtClean="0">
                <a:latin typeface="Constantia"/>
                <a:cs typeface="Constantia"/>
              </a:rPr>
              <a:t>s</a:t>
            </a:r>
            <a:endParaRPr sz="2600" dirty="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9606789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174815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5" dirty="0">
                <a:solidFill>
                  <a:srgbClr val="04607A"/>
                </a:solidFill>
                <a:latin typeface="Calibri"/>
                <a:cs typeface="Calibri"/>
              </a:rPr>
              <a:t>TYPE</a:t>
            </a:r>
            <a:r>
              <a:rPr sz="5000" spc="-85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5000" dirty="0">
                <a:solidFill>
                  <a:srgbClr val="04607A"/>
                </a:solidFill>
                <a:latin typeface="Calibri"/>
                <a:cs typeface="Calibri"/>
              </a:rPr>
              <a:t>1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868118"/>
            <a:ext cx="7977505" cy="2207656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1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Bimodal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Age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distribution(ages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10-20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45-70)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Female:male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3.6:1</a:t>
            </a: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20" dirty="0">
                <a:latin typeface="Constantia"/>
                <a:cs typeface="Constantia"/>
              </a:rPr>
              <a:t>HLA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DR3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or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DR4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association</a:t>
            </a: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Associated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with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extrahepatic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manifestations(38</a:t>
            </a:r>
            <a:r>
              <a:rPr sz="2600" spc="-5" dirty="0" smtClean="0">
                <a:latin typeface="Constantia"/>
                <a:cs typeface="Constantia"/>
              </a:rPr>
              <a:t>%)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Autoimmune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thyroiditis,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Graves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disease,</a:t>
            </a:r>
            <a:r>
              <a:rPr sz="2600" dirty="0">
                <a:latin typeface="Constantia"/>
                <a:cs typeface="Constanti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31021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174815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5" dirty="0">
                <a:solidFill>
                  <a:srgbClr val="04607A"/>
                </a:solidFill>
                <a:latin typeface="Calibri"/>
                <a:cs typeface="Calibri"/>
              </a:rPr>
              <a:t>TYPE</a:t>
            </a:r>
            <a:r>
              <a:rPr sz="5000" spc="-85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5000" dirty="0">
                <a:solidFill>
                  <a:srgbClr val="04607A"/>
                </a:solidFill>
                <a:latin typeface="Calibri"/>
                <a:cs typeface="Calibri"/>
              </a:rPr>
              <a:t>2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869160"/>
            <a:ext cx="8082915" cy="327532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Seen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children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(2-14yrs)in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Meditteranean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population</a:t>
            </a: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20" dirty="0">
                <a:latin typeface="Constantia"/>
                <a:cs typeface="Constantia"/>
              </a:rPr>
              <a:t>HLA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DR1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or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5" dirty="0">
                <a:latin typeface="Constantia"/>
                <a:cs typeface="Constantia"/>
              </a:rPr>
              <a:t>DQB1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association</a:t>
            </a:r>
          </a:p>
          <a:p>
            <a:pPr marL="286385" marR="508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  <a:tab pos="2135505" algn="l"/>
                <a:tab pos="3018155" algn="l"/>
                <a:tab pos="4173220" algn="l"/>
                <a:tab pos="6479540" algn="l"/>
              </a:tabLst>
            </a:pPr>
            <a:r>
              <a:rPr sz="2600" dirty="0" smtClean="0">
                <a:latin typeface="Constantia"/>
                <a:cs typeface="Constantia"/>
              </a:rPr>
              <a:t>P</a:t>
            </a:r>
            <a:r>
              <a:rPr sz="2600" spc="-45" dirty="0" smtClean="0">
                <a:latin typeface="Constantia"/>
                <a:cs typeface="Constantia"/>
              </a:rPr>
              <a:t>r</a:t>
            </a:r>
            <a:r>
              <a:rPr sz="2600" dirty="0" smtClean="0">
                <a:latin typeface="Constantia"/>
                <a:cs typeface="Constantia"/>
              </a:rPr>
              <a:t>esen</a:t>
            </a:r>
            <a:r>
              <a:rPr sz="2600" spc="-50" dirty="0" smtClean="0">
                <a:latin typeface="Constantia"/>
                <a:cs typeface="Constantia"/>
              </a:rPr>
              <a:t>c</a:t>
            </a:r>
            <a:r>
              <a:rPr sz="2600" dirty="0" smtClean="0">
                <a:latin typeface="Constantia"/>
                <a:cs typeface="Constantia"/>
              </a:rPr>
              <a:t>e</a:t>
            </a:r>
            <a:r>
              <a:rPr lang="en-US" sz="2600" dirty="0">
                <a:latin typeface="Constantia"/>
                <a:cs typeface="Constantia"/>
              </a:rPr>
              <a:t> </a:t>
            </a:r>
            <a:r>
              <a:rPr sz="2600" spc="-5" dirty="0" smtClean="0">
                <a:latin typeface="Constantia"/>
                <a:cs typeface="Constantia"/>
              </a:rPr>
              <a:t>o</a:t>
            </a:r>
            <a:r>
              <a:rPr sz="2600" dirty="0" smtClean="0">
                <a:latin typeface="Constantia"/>
                <a:cs typeface="Constantia"/>
              </a:rPr>
              <a:t>f</a:t>
            </a:r>
            <a:r>
              <a:rPr lang="en-US" sz="2600" dirty="0" smtClean="0">
                <a:latin typeface="Constantia"/>
                <a:cs typeface="Constantia"/>
              </a:rPr>
              <a:t> </a:t>
            </a:r>
            <a:r>
              <a:rPr sz="2600" dirty="0" smtClean="0">
                <a:latin typeface="Constantia"/>
                <a:cs typeface="Constantia"/>
              </a:rPr>
              <a:t>anti</a:t>
            </a:r>
            <a:r>
              <a:rPr lang="en-US" sz="2600" dirty="0">
                <a:latin typeface="Constantia"/>
                <a:cs typeface="Constantia"/>
              </a:rPr>
              <a:t> </a:t>
            </a:r>
            <a:r>
              <a:rPr sz="2600" dirty="0" smtClean="0">
                <a:latin typeface="Constantia"/>
                <a:cs typeface="Constantia"/>
              </a:rPr>
              <a:t>l</a:t>
            </a:r>
            <a:r>
              <a:rPr sz="2600" spc="-30" dirty="0" smtClean="0">
                <a:latin typeface="Constantia"/>
                <a:cs typeface="Constantia"/>
              </a:rPr>
              <a:t>i</a:t>
            </a:r>
            <a:r>
              <a:rPr sz="2600" spc="-75" dirty="0" smtClean="0">
                <a:latin typeface="Constantia"/>
                <a:cs typeface="Constantia"/>
              </a:rPr>
              <a:t>v</a:t>
            </a:r>
            <a:r>
              <a:rPr sz="2600" dirty="0" smtClean="0">
                <a:latin typeface="Constantia"/>
                <a:cs typeface="Constantia"/>
              </a:rPr>
              <a:t>er/k</a:t>
            </a:r>
            <a:r>
              <a:rPr sz="2600" spc="-15" dirty="0" smtClean="0">
                <a:latin typeface="Constantia"/>
                <a:cs typeface="Constantia"/>
              </a:rPr>
              <a:t>i</a:t>
            </a:r>
            <a:r>
              <a:rPr sz="2600" spc="-5" dirty="0" smtClean="0">
                <a:latin typeface="Constantia"/>
                <a:cs typeface="Constantia"/>
              </a:rPr>
              <a:t>dne</a:t>
            </a:r>
            <a:r>
              <a:rPr sz="2600" dirty="0" smtClean="0">
                <a:latin typeface="Constantia"/>
                <a:cs typeface="Constantia"/>
              </a:rPr>
              <a:t>y</a:t>
            </a:r>
            <a:r>
              <a:rPr lang="en-US" sz="2600" dirty="0">
                <a:latin typeface="Constantia"/>
                <a:cs typeface="Constantia"/>
              </a:rPr>
              <a:t> </a:t>
            </a:r>
            <a:r>
              <a:rPr sz="2600" spc="-5" dirty="0" err="1" smtClean="0">
                <a:latin typeface="Constantia"/>
                <a:cs typeface="Constantia"/>
              </a:rPr>
              <a:t>mic</a:t>
            </a:r>
            <a:r>
              <a:rPr sz="2600" spc="-40" dirty="0" err="1" smtClean="0">
                <a:latin typeface="Constantia"/>
                <a:cs typeface="Constantia"/>
              </a:rPr>
              <a:t>r</a:t>
            </a:r>
            <a:r>
              <a:rPr sz="2600" dirty="0" err="1" smtClean="0">
                <a:latin typeface="Constantia"/>
                <a:cs typeface="Constantia"/>
              </a:rPr>
              <a:t>oso</a:t>
            </a:r>
            <a:r>
              <a:rPr sz="2600" spc="-10" dirty="0" err="1" smtClean="0">
                <a:latin typeface="Constantia"/>
                <a:cs typeface="Constantia"/>
              </a:rPr>
              <a:t>m</a:t>
            </a:r>
            <a:r>
              <a:rPr sz="2600" dirty="0" err="1" smtClean="0">
                <a:latin typeface="Constantia"/>
                <a:cs typeface="Constantia"/>
              </a:rPr>
              <a:t>e</a:t>
            </a:r>
            <a:r>
              <a:rPr lang="en-US" sz="2600" dirty="0">
                <a:latin typeface="Constantia"/>
                <a:cs typeface="Constantia"/>
              </a:rPr>
              <a:t> </a:t>
            </a:r>
            <a:r>
              <a:rPr sz="2600" spc="-5" dirty="0" smtClean="0">
                <a:latin typeface="Constantia"/>
                <a:cs typeface="Constantia"/>
              </a:rPr>
              <a:t>antibodies(anti</a:t>
            </a:r>
            <a:r>
              <a:rPr sz="2600" spc="-20" dirty="0" smtClean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LKM1)</a:t>
            </a: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0" dirty="0">
                <a:latin typeface="Constantia"/>
                <a:cs typeface="Constantia"/>
              </a:rPr>
              <a:t>Target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antigen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cytochromr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p4502D6</a:t>
            </a:r>
            <a:r>
              <a:rPr sz="2600" spc="-20" dirty="0">
                <a:latin typeface="Constantia"/>
                <a:cs typeface="Constantia"/>
              </a:rPr>
              <a:t> monooxygenase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Ant</a:t>
            </a:r>
            <a:r>
              <a:rPr sz="2600" dirty="0">
                <a:latin typeface="Constantia"/>
                <a:cs typeface="Constantia"/>
              </a:rPr>
              <a:t>i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l</a:t>
            </a:r>
            <a:r>
              <a:rPr sz="2600" spc="-30" dirty="0">
                <a:latin typeface="Constantia"/>
                <a:cs typeface="Constantia"/>
              </a:rPr>
              <a:t>i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er</a:t>
            </a:r>
            <a:r>
              <a:rPr sz="2600" spc="-180" dirty="0">
                <a:latin typeface="Constantia"/>
                <a:cs typeface="Constantia"/>
              </a:rPr>
              <a:t> </a:t>
            </a:r>
            <a:r>
              <a:rPr sz="2600" spc="15" dirty="0">
                <a:latin typeface="Constantia"/>
                <a:cs typeface="Constantia"/>
              </a:rPr>
              <a:t>c</a:t>
            </a:r>
            <a:r>
              <a:rPr sz="2600" spc="-5" dirty="0">
                <a:latin typeface="Constantia"/>
                <a:cs typeface="Constantia"/>
              </a:rPr>
              <a:t>y</a:t>
            </a:r>
            <a:r>
              <a:rPr sz="2600" spc="-40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os</a:t>
            </a:r>
            <a:r>
              <a:rPr sz="2600" spc="-10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l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antib</a:t>
            </a:r>
            <a:r>
              <a:rPr sz="2600" spc="-10" dirty="0">
                <a:latin typeface="Constantia"/>
                <a:cs typeface="Constantia"/>
              </a:rPr>
              <a:t>o</a:t>
            </a:r>
            <a:r>
              <a:rPr sz="2600" spc="-25" dirty="0">
                <a:latin typeface="Constantia"/>
                <a:cs typeface="Constantia"/>
              </a:rPr>
              <a:t>d</a:t>
            </a:r>
            <a:r>
              <a:rPr sz="2600" dirty="0">
                <a:latin typeface="Constantia"/>
                <a:cs typeface="Constantia"/>
              </a:rPr>
              <a:t>y</a:t>
            </a: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30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cu</a:t>
            </a:r>
            <a:r>
              <a:rPr sz="2600" spc="-30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r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fulmina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t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esentation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10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ssible</a:t>
            </a:r>
          </a:p>
        </p:txBody>
      </p:sp>
    </p:spTree>
    <p:extLst>
      <p:ext uri="{BB962C8B-B14F-4D97-AF65-F5344CB8AC3E}">
        <p14:creationId xmlns:p14="http://schemas.microsoft.com/office/powerpoint/2010/main" val="1429003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39" y="1537970"/>
            <a:ext cx="7802245" cy="8051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311150" marR="30480" indent="-273050">
              <a:lnSpc>
                <a:spcPts val="3020"/>
              </a:lnSpc>
              <a:spcBef>
                <a:spcPts val="280"/>
              </a:spcBef>
            </a:pPr>
            <a:r>
              <a:rPr sz="2850" spc="-315" baseline="10233" dirty="0">
                <a:solidFill>
                  <a:srgbClr val="16BAFC"/>
                </a:solidFill>
                <a:latin typeface="Cambria"/>
                <a:cs typeface="Cambria"/>
              </a:rPr>
              <a:t>⦿</a:t>
            </a:r>
            <a:r>
              <a:rPr sz="2850" spc="-247" baseline="10233" dirty="0">
                <a:solidFill>
                  <a:srgbClr val="16BAFC"/>
                </a:solidFill>
                <a:latin typeface="Cambria"/>
                <a:cs typeface="Cambria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Hepatitis</a:t>
            </a:r>
            <a:r>
              <a:rPr sz="2600" spc="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C-</a:t>
            </a:r>
            <a:r>
              <a:rPr sz="2600" spc="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This</a:t>
            </a:r>
            <a:r>
              <a:rPr sz="2600" spc="5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type</a:t>
            </a:r>
            <a:r>
              <a:rPr sz="2600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is</a:t>
            </a:r>
            <a:r>
              <a:rPr sz="2600" spc="5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similar to hepatitis</a:t>
            </a:r>
            <a:r>
              <a:rPr sz="2600" spc="5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B,</a:t>
            </a:r>
            <a:r>
              <a:rPr sz="2600" dirty="0">
                <a:latin typeface="Trebuchet MS"/>
                <a:cs typeface="Trebuchet MS"/>
              </a:rPr>
              <a:t> the </a:t>
            </a:r>
            <a:r>
              <a:rPr sz="2600" spc="-770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infected</a:t>
            </a:r>
            <a:r>
              <a:rPr sz="2600" spc="-10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can</a:t>
            </a:r>
            <a:r>
              <a:rPr sz="2600" spc="5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also</a:t>
            </a:r>
            <a:r>
              <a:rPr sz="2600" spc="-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get</a:t>
            </a:r>
            <a:r>
              <a:rPr sz="2600" spc="-10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cirrhosis</a:t>
            </a:r>
            <a:r>
              <a:rPr sz="2600" spc="-10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of</a:t>
            </a:r>
            <a:r>
              <a:rPr sz="2600" spc="-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the</a:t>
            </a:r>
            <a:r>
              <a:rPr sz="2600" spc="-5" dirty="0">
                <a:latin typeface="Trebuchet MS"/>
                <a:cs typeface="Trebuchet MS"/>
              </a:rPr>
              <a:t> liver.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800" y="3505200"/>
            <a:ext cx="2057400" cy="29959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34639" y="2853690"/>
            <a:ext cx="2118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Liver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with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cirrhosis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174815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5" dirty="0">
                <a:solidFill>
                  <a:srgbClr val="04607A"/>
                </a:solidFill>
                <a:latin typeface="Calibri"/>
                <a:cs typeface="Calibri"/>
              </a:rPr>
              <a:t>TYPE</a:t>
            </a:r>
            <a:r>
              <a:rPr sz="5000" spc="-85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5000" dirty="0">
                <a:solidFill>
                  <a:srgbClr val="04607A"/>
                </a:solidFill>
                <a:latin typeface="Calibri"/>
                <a:cs typeface="Calibri"/>
              </a:rPr>
              <a:t>3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869160"/>
            <a:ext cx="7286625" cy="28790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622300" indent="-610235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622300" algn="l"/>
                <a:tab pos="622935" algn="l"/>
              </a:tabLst>
            </a:pPr>
            <a:r>
              <a:rPr sz="2600" dirty="0">
                <a:latin typeface="Constantia"/>
                <a:cs typeface="Constantia"/>
              </a:rPr>
              <a:t>antib</a:t>
            </a:r>
            <a:r>
              <a:rPr sz="2600" spc="-10" dirty="0">
                <a:latin typeface="Constantia"/>
                <a:cs typeface="Constantia"/>
              </a:rPr>
              <a:t>o</a:t>
            </a:r>
            <a:r>
              <a:rPr sz="2600" spc="-5" dirty="0">
                <a:latin typeface="Constantia"/>
                <a:cs typeface="Constantia"/>
              </a:rPr>
              <a:t>die</a:t>
            </a:r>
            <a:r>
              <a:rPr sz="2600" dirty="0">
                <a:latin typeface="Constantia"/>
                <a:cs typeface="Constantia"/>
              </a:rPr>
              <a:t>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soluble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l</a:t>
            </a:r>
            <a:r>
              <a:rPr sz="2600" spc="-30" dirty="0">
                <a:latin typeface="Constantia"/>
                <a:cs typeface="Constantia"/>
              </a:rPr>
              <a:t>i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er</a:t>
            </a:r>
            <a:r>
              <a:rPr sz="2600" spc="-1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anti</a:t>
            </a:r>
            <a:r>
              <a:rPr sz="2600" spc="-70" dirty="0">
                <a:latin typeface="Constantia"/>
                <a:cs typeface="Constantia"/>
              </a:rPr>
              <a:t>g</a:t>
            </a:r>
            <a:r>
              <a:rPr sz="2600" dirty="0">
                <a:latin typeface="Constantia"/>
                <a:cs typeface="Constantia"/>
              </a:rPr>
              <a:t>en</a:t>
            </a:r>
            <a:endParaRPr sz="2600">
              <a:latin typeface="Constantia"/>
              <a:cs typeface="Constantia"/>
            </a:endParaRPr>
          </a:p>
          <a:p>
            <a:pPr marL="622300" indent="-61023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622300" algn="l"/>
                <a:tab pos="622935" algn="l"/>
              </a:tabLst>
            </a:pPr>
            <a:r>
              <a:rPr sz="2600" dirty="0">
                <a:latin typeface="Constantia"/>
                <a:cs typeface="Constantia"/>
              </a:rPr>
              <a:t>lack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ANA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anti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LKM1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antibodies</a:t>
            </a:r>
            <a:endParaRPr sz="2600">
              <a:latin typeface="Constantia"/>
              <a:cs typeface="Constantia"/>
            </a:endParaRPr>
          </a:p>
          <a:p>
            <a:pPr marL="622300" indent="-61023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622300" algn="l"/>
                <a:tab pos="622935" algn="l"/>
              </a:tabLst>
            </a:pPr>
            <a:r>
              <a:rPr sz="2600" spc="-15" dirty="0">
                <a:latin typeface="Constantia"/>
                <a:cs typeface="Constantia"/>
              </a:rPr>
              <a:t>more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women,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part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spectrum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type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1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AIH</a:t>
            </a:r>
            <a:endParaRPr sz="2600">
              <a:latin typeface="Constantia"/>
              <a:cs typeface="Constantia"/>
            </a:endParaRPr>
          </a:p>
          <a:p>
            <a:pPr marL="622300" indent="-61023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622300" algn="l"/>
                <a:tab pos="622935" algn="l"/>
              </a:tabLst>
            </a:pPr>
            <a:r>
              <a:rPr sz="2600" spc="-5" dirty="0">
                <a:latin typeface="Constantia"/>
                <a:cs typeface="Constantia"/>
              </a:rPr>
              <a:t>elevated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gamma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globulin: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++</a:t>
            </a:r>
            <a:endParaRPr sz="2600">
              <a:latin typeface="Constantia"/>
              <a:cs typeface="Constantia"/>
            </a:endParaRPr>
          </a:p>
          <a:p>
            <a:pPr marL="622300" indent="-61023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622300" algn="l"/>
                <a:tab pos="622935" algn="l"/>
              </a:tabLst>
            </a:pPr>
            <a:r>
              <a:rPr sz="2600" spc="-10" dirty="0">
                <a:latin typeface="Constantia"/>
                <a:cs typeface="Constantia"/>
              </a:rPr>
              <a:t>steroid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responsive: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++</a:t>
            </a:r>
            <a:endParaRPr sz="2600">
              <a:latin typeface="Constantia"/>
              <a:cs typeface="Constantia"/>
            </a:endParaRPr>
          </a:p>
          <a:p>
            <a:pPr marL="622300" indent="-61023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622300" algn="l"/>
                <a:tab pos="622935" algn="l"/>
              </a:tabLst>
            </a:pPr>
            <a:r>
              <a:rPr sz="2600" dirty="0">
                <a:latin typeface="Constantia"/>
                <a:cs typeface="Constantia"/>
              </a:rPr>
              <a:t>%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og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ession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cir</a:t>
            </a:r>
            <a:r>
              <a:rPr sz="2600" spc="-5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oh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s:</a:t>
            </a:r>
            <a:r>
              <a:rPr sz="2600" spc="-30" dirty="0">
                <a:latin typeface="Constantia"/>
                <a:cs typeface="Constantia"/>
              </a:rPr>
              <a:t>7</a:t>
            </a:r>
            <a:r>
              <a:rPr sz="2600" dirty="0">
                <a:latin typeface="Constantia"/>
                <a:cs typeface="Constantia"/>
              </a:rPr>
              <a:t>5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41947331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391795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75" dirty="0">
                <a:solidFill>
                  <a:srgbClr val="04607A"/>
                </a:solidFill>
                <a:latin typeface="Calibri"/>
                <a:cs typeface="Calibri"/>
              </a:rPr>
              <a:t>PATHOGENESIS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947799"/>
            <a:ext cx="7616190" cy="35134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Pathogenesis </a:t>
            </a:r>
            <a:r>
              <a:rPr sz="2600" spc="-5" dirty="0">
                <a:latin typeface="Constantia"/>
                <a:cs typeface="Constantia"/>
              </a:rPr>
              <a:t>is </a:t>
            </a:r>
            <a:r>
              <a:rPr sz="2600" spc="-10" dirty="0">
                <a:latin typeface="Constantia"/>
                <a:cs typeface="Constantia"/>
              </a:rPr>
              <a:t>unknown </a:t>
            </a:r>
            <a:r>
              <a:rPr sz="2600" dirty="0">
                <a:latin typeface="Constantia"/>
                <a:cs typeface="Constantia"/>
              </a:rPr>
              <a:t>but popular </a:t>
            </a:r>
            <a:r>
              <a:rPr sz="2600" spc="-5" dirty="0">
                <a:latin typeface="Constantia"/>
                <a:cs typeface="Constantia"/>
              </a:rPr>
              <a:t>hypothesis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include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triggering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agent,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genetic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predisposition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various determinants </a:t>
            </a:r>
            <a:r>
              <a:rPr sz="2600" dirty="0">
                <a:latin typeface="Constantia"/>
                <a:cs typeface="Constantia"/>
              </a:rPr>
              <a:t>of </a:t>
            </a:r>
            <a:r>
              <a:rPr sz="2600" spc="-10" dirty="0">
                <a:latin typeface="Constantia"/>
                <a:cs typeface="Constantia"/>
              </a:rPr>
              <a:t>autoantigen </a:t>
            </a:r>
            <a:r>
              <a:rPr sz="2600" spc="-40" dirty="0">
                <a:latin typeface="Constantia"/>
                <a:cs typeface="Constantia"/>
              </a:rPr>
              <a:t>display, 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immunocyte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activation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effector</a:t>
            </a:r>
            <a:r>
              <a:rPr sz="2600" spc="-18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cell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expansion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AD0D9"/>
              </a:buClr>
              <a:buFont typeface="Segoe UI Symbol"/>
              <a:buChar char="⚫"/>
            </a:pPr>
            <a:endParaRPr sz="35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Triggering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agent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–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drug</a:t>
            </a:r>
            <a:endParaRPr sz="2600">
              <a:latin typeface="Constantia"/>
              <a:cs typeface="Constantia"/>
            </a:endParaRPr>
          </a:p>
          <a:p>
            <a:pPr marL="2756535" marR="3575050">
              <a:lnSpc>
                <a:spcPct val="120000"/>
              </a:lnSpc>
            </a:pPr>
            <a:r>
              <a:rPr sz="2600" spc="-5" dirty="0">
                <a:latin typeface="Constantia"/>
                <a:cs typeface="Constantia"/>
              </a:rPr>
              <a:t>i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25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ection  </a:t>
            </a:r>
            <a:r>
              <a:rPr sz="2600" spc="-25" dirty="0">
                <a:latin typeface="Constantia"/>
                <a:cs typeface="Constantia"/>
              </a:rPr>
              <a:t>toxin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6843451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828" y="0"/>
            <a:ext cx="9145590" cy="68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819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426465"/>
            <a:ext cx="80613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500" spc="-10" dirty="0">
                <a:solidFill>
                  <a:srgbClr val="04607A"/>
                </a:solidFill>
                <a:latin typeface="Calibri"/>
                <a:cs typeface="Calibri"/>
              </a:rPr>
              <a:t>Autoimmune hepatitis </a:t>
            </a:r>
            <a:r>
              <a:rPr sz="4500" dirty="0">
                <a:solidFill>
                  <a:srgbClr val="04607A"/>
                </a:solidFill>
                <a:latin typeface="Calibri"/>
                <a:cs typeface="Calibri"/>
              </a:rPr>
              <a:t>and </a:t>
            </a:r>
            <a:r>
              <a:rPr sz="4500" spc="-15" dirty="0">
                <a:solidFill>
                  <a:srgbClr val="04607A"/>
                </a:solidFill>
                <a:latin typeface="Calibri"/>
                <a:cs typeface="Calibri"/>
              </a:rPr>
              <a:t>chronic </a:t>
            </a:r>
            <a:r>
              <a:rPr sz="4500" spc="-1005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4500" spc="-5" dirty="0">
                <a:solidFill>
                  <a:srgbClr val="04607A"/>
                </a:solidFill>
                <a:latin typeface="Calibri"/>
                <a:cs typeface="Calibri"/>
              </a:rPr>
              <a:t>hepatitis</a:t>
            </a:r>
            <a:r>
              <a:rPr sz="4500" spc="-2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4500" dirty="0">
                <a:solidFill>
                  <a:srgbClr val="04607A"/>
                </a:solidFill>
                <a:latin typeface="Calibri"/>
                <a:cs typeface="Calibri"/>
              </a:rPr>
              <a:t>C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7200" y="1577340"/>
            <a:ext cx="8229600" cy="3238707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86385" marR="5715" indent="-274320" algn="just">
              <a:lnSpc>
                <a:spcPts val="2810"/>
              </a:lnSpc>
              <a:spcBef>
                <a:spcPts val="45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dirty="0"/>
              <a:t>8%</a:t>
            </a:r>
            <a:r>
              <a:rPr spc="5" dirty="0"/>
              <a:t> </a:t>
            </a:r>
            <a:r>
              <a:rPr dirty="0"/>
              <a:t>of </a:t>
            </a:r>
            <a:r>
              <a:rPr spc="-10" dirty="0"/>
              <a:t>white North </a:t>
            </a:r>
            <a:r>
              <a:rPr spc="-5" dirty="0"/>
              <a:t>American adults </a:t>
            </a:r>
            <a:r>
              <a:rPr spc="-35" dirty="0"/>
              <a:t>have </a:t>
            </a:r>
            <a:r>
              <a:rPr spc="-10" dirty="0"/>
              <a:t>Concurrent </a:t>
            </a:r>
            <a:r>
              <a:rPr spc="-5" dirty="0"/>
              <a:t> infection</a:t>
            </a:r>
            <a:r>
              <a:rPr spc="-114" dirty="0"/>
              <a:t> </a:t>
            </a:r>
            <a:r>
              <a:rPr dirty="0"/>
              <a:t>with</a:t>
            </a:r>
            <a:r>
              <a:rPr spc="-50" dirty="0"/>
              <a:t> </a:t>
            </a:r>
            <a:r>
              <a:rPr dirty="0"/>
              <a:t>HCV</a:t>
            </a:r>
          </a:p>
          <a:p>
            <a:pPr marL="286385" marR="5080" indent="-274320" algn="just">
              <a:lnSpc>
                <a:spcPts val="281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dirty="0"/>
              <a:t>52%</a:t>
            </a:r>
            <a:r>
              <a:rPr spc="5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10" dirty="0"/>
              <a:t>chronic</a:t>
            </a:r>
            <a:r>
              <a:rPr spc="-5" dirty="0"/>
              <a:t> hepatitis</a:t>
            </a:r>
            <a:r>
              <a:rPr dirty="0"/>
              <a:t> C</a:t>
            </a:r>
            <a:r>
              <a:rPr spc="5" dirty="0"/>
              <a:t> </a:t>
            </a:r>
            <a:r>
              <a:rPr spc="-10" dirty="0"/>
              <a:t>patients</a:t>
            </a:r>
            <a:r>
              <a:rPr spc="-5" dirty="0"/>
              <a:t> </a:t>
            </a:r>
            <a:r>
              <a:rPr spc="-35" dirty="0"/>
              <a:t>have </a:t>
            </a:r>
            <a:r>
              <a:rPr spc="-30" dirty="0"/>
              <a:t> </a:t>
            </a:r>
            <a:r>
              <a:rPr spc="-5" dirty="0"/>
              <a:t>autoantibodies</a:t>
            </a:r>
          </a:p>
          <a:p>
            <a:pPr marL="286385" marR="5080" indent="-274320" algn="just">
              <a:lnSpc>
                <a:spcPts val="281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pc="-10" dirty="0"/>
              <a:t>Interferon</a:t>
            </a:r>
            <a:r>
              <a:rPr spc="-5" dirty="0"/>
              <a:t> </a:t>
            </a:r>
            <a:r>
              <a:rPr spc="-10" dirty="0"/>
              <a:t>therapy</a:t>
            </a:r>
            <a:r>
              <a:rPr spc="-5" dirty="0"/>
              <a:t> can</a:t>
            </a:r>
            <a:r>
              <a:rPr dirty="0"/>
              <a:t> </a:t>
            </a:r>
            <a:r>
              <a:rPr spc="-10" dirty="0"/>
              <a:t>enhance</a:t>
            </a:r>
            <a:r>
              <a:rPr spc="-5" dirty="0"/>
              <a:t> immune </a:t>
            </a:r>
            <a:r>
              <a:rPr spc="-640" dirty="0"/>
              <a:t> </a:t>
            </a:r>
            <a:r>
              <a:rPr spc="-5" dirty="0"/>
              <a:t>manifestations</a:t>
            </a:r>
            <a:r>
              <a:rPr spc="-150" dirty="0"/>
              <a:t> </a:t>
            </a:r>
            <a:r>
              <a:rPr spc="-5" dirty="0"/>
              <a:t>of</a:t>
            </a:r>
            <a:r>
              <a:rPr spc="10" dirty="0"/>
              <a:t> </a:t>
            </a:r>
            <a:r>
              <a:rPr spc="-5" dirty="0"/>
              <a:t>AIH</a:t>
            </a:r>
            <a:r>
              <a:rPr spc="-65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spc="-10" dirty="0"/>
              <a:t>concurrent</a:t>
            </a:r>
            <a:r>
              <a:rPr spc="-90" dirty="0"/>
              <a:t> </a:t>
            </a:r>
            <a:r>
              <a:rPr dirty="0"/>
              <a:t>HCV</a:t>
            </a:r>
            <a:r>
              <a:rPr spc="-65" dirty="0"/>
              <a:t> </a:t>
            </a:r>
            <a:r>
              <a:rPr spc="-5" dirty="0"/>
              <a:t>infection</a:t>
            </a:r>
          </a:p>
          <a:p>
            <a:pPr marL="286385" marR="6350" indent="-274320" algn="just">
              <a:lnSpc>
                <a:spcPts val="281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pc="-15" dirty="0"/>
              <a:t>Immunosuppressive</a:t>
            </a:r>
            <a:r>
              <a:rPr spc="-10" dirty="0"/>
              <a:t> treatment</a:t>
            </a:r>
            <a:r>
              <a:rPr spc="-5" dirty="0"/>
              <a:t> can</a:t>
            </a:r>
            <a:r>
              <a:rPr dirty="0"/>
              <a:t> </a:t>
            </a:r>
            <a:r>
              <a:rPr spc="-10" dirty="0"/>
              <a:t>increase</a:t>
            </a:r>
            <a:r>
              <a:rPr spc="-5" dirty="0"/>
              <a:t> </a:t>
            </a:r>
            <a:r>
              <a:rPr dirty="0"/>
              <a:t>serum </a:t>
            </a:r>
            <a:r>
              <a:rPr spc="5" dirty="0"/>
              <a:t> </a:t>
            </a:r>
            <a:r>
              <a:rPr spc="-10" dirty="0"/>
              <a:t>viral</a:t>
            </a:r>
            <a:r>
              <a:rPr spc="-15" dirty="0"/>
              <a:t> </a:t>
            </a:r>
            <a:r>
              <a:rPr spc="-10" dirty="0"/>
              <a:t>levels</a:t>
            </a:r>
            <a:r>
              <a:rPr spc="-90" dirty="0"/>
              <a:t> </a:t>
            </a:r>
            <a:r>
              <a:rPr spc="-5" dirty="0"/>
              <a:t>in</a:t>
            </a:r>
            <a:r>
              <a:rPr spc="-70" dirty="0"/>
              <a:t> </a:t>
            </a:r>
            <a:r>
              <a:rPr spc="-5" dirty="0"/>
              <a:t>patients</a:t>
            </a:r>
            <a:r>
              <a:rPr spc="-135" dirty="0"/>
              <a:t> </a:t>
            </a:r>
            <a:r>
              <a:rPr dirty="0"/>
              <a:t>with</a:t>
            </a:r>
            <a:r>
              <a:rPr spc="-125" dirty="0"/>
              <a:t> </a:t>
            </a:r>
            <a:r>
              <a:rPr spc="-10" dirty="0"/>
              <a:t>chronic</a:t>
            </a:r>
            <a:r>
              <a:rPr spc="-65" dirty="0"/>
              <a:t> </a:t>
            </a:r>
            <a:r>
              <a:rPr dirty="0"/>
              <a:t>hepatitis</a:t>
            </a:r>
            <a:r>
              <a:rPr spc="-90" dirty="0"/>
              <a:t> </a:t>
            </a:r>
            <a:r>
              <a:rPr dirty="0"/>
              <a:t>C</a:t>
            </a:r>
          </a:p>
          <a:p>
            <a:pPr marL="286385" marR="5080" indent="-274320" algn="just">
              <a:lnSpc>
                <a:spcPts val="281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pc="-25" dirty="0"/>
              <a:t>Treatment</a:t>
            </a:r>
            <a:r>
              <a:rPr spc="-20" dirty="0"/>
              <a:t> </a:t>
            </a:r>
            <a:r>
              <a:rPr spc="-5" dirty="0"/>
              <a:t>should</a:t>
            </a:r>
            <a:r>
              <a:rPr dirty="0"/>
              <a:t> be</a:t>
            </a:r>
            <a:r>
              <a:rPr spc="5" dirty="0"/>
              <a:t> </a:t>
            </a:r>
            <a:r>
              <a:rPr spc="-10" dirty="0"/>
              <a:t>appropriate</a:t>
            </a:r>
            <a:r>
              <a:rPr spc="-5" dirty="0"/>
              <a:t> </a:t>
            </a:r>
            <a:r>
              <a:rPr spc="-10" dirty="0"/>
              <a:t>for</a:t>
            </a:r>
            <a:r>
              <a:rPr spc="-5" dirty="0"/>
              <a:t> </a:t>
            </a:r>
            <a:r>
              <a:rPr spc="-10" dirty="0"/>
              <a:t>predominant </a:t>
            </a:r>
            <a:r>
              <a:rPr spc="-5" dirty="0"/>
              <a:t> disease,</a:t>
            </a:r>
            <a:r>
              <a:rPr dirty="0"/>
              <a:t> </a:t>
            </a:r>
            <a:r>
              <a:rPr spc="-5" dirty="0"/>
              <a:t>based</a:t>
            </a:r>
            <a:r>
              <a:rPr dirty="0"/>
              <a:t> </a:t>
            </a:r>
            <a:r>
              <a:rPr spc="-5" dirty="0"/>
              <a:t>on</a:t>
            </a:r>
            <a:r>
              <a:rPr dirty="0"/>
              <a:t> </a:t>
            </a:r>
            <a:r>
              <a:rPr spc="-10" dirty="0"/>
              <a:t>nature</a:t>
            </a:r>
            <a:r>
              <a:rPr spc="-5" dirty="0"/>
              <a:t> of</a:t>
            </a:r>
            <a:r>
              <a:rPr dirty="0"/>
              <a:t> </a:t>
            </a:r>
            <a:r>
              <a:rPr spc="-15" dirty="0" smtClean="0"/>
              <a:t>concurre</a:t>
            </a:r>
            <a:r>
              <a:rPr lang="en-US" spc="-15" dirty="0"/>
              <a:t>n</a:t>
            </a:r>
            <a:r>
              <a:rPr spc="-15" dirty="0" smtClean="0"/>
              <a:t>t</a:t>
            </a:r>
            <a:r>
              <a:rPr spc="625" dirty="0" smtClean="0"/>
              <a:t> </a:t>
            </a:r>
            <a:r>
              <a:rPr spc="-10" dirty="0"/>
              <a:t>immune </a:t>
            </a:r>
            <a:r>
              <a:rPr spc="-640" dirty="0"/>
              <a:t> </a:t>
            </a:r>
            <a:r>
              <a:rPr spc="-5" dirty="0"/>
              <a:t>disease</a:t>
            </a:r>
          </a:p>
        </p:txBody>
      </p:sp>
    </p:spTree>
    <p:extLst>
      <p:ext uri="{BB962C8B-B14F-4D97-AF65-F5344CB8AC3E}">
        <p14:creationId xmlns:p14="http://schemas.microsoft.com/office/powerpoint/2010/main" val="198414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828" y="0"/>
            <a:ext cx="914559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695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633984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10" dirty="0">
                <a:solidFill>
                  <a:srgbClr val="04607A"/>
                </a:solidFill>
                <a:latin typeface="Calibri"/>
                <a:cs typeface="Calibri"/>
              </a:rPr>
              <a:t>CLINICAL</a:t>
            </a:r>
            <a:r>
              <a:rPr sz="5000" spc="-4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5000" spc="-75" dirty="0">
                <a:solidFill>
                  <a:srgbClr val="04607A"/>
                </a:solidFill>
                <a:latin typeface="Calibri"/>
                <a:cs typeface="Calibri"/>
              </a:rPr>
              <a:t>PRESENTATION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7288" y="2147798"/>
            <a:ext cx="5555615" cy="97726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655" algn="l"/>
              </a:tabLst>
            </a:pPr>
            <a:r>
              <a:rPr sz="2600" dirty="0">
                <a:latin typeface="Constantia"/>
                <a:cs typeface="Constantia"/>
              </a:rPr>
              <a:t>simil</a:t>
            </a:r>
            <a:r>
              <a:rPr sz="2600" spc="-10" dirty="0">
                <a:latin typeface="Constantia"/>
                <a:cs typeface="Constantia"/>
              </a:rPr>
              <a:t>a</a:t>
            </a:r>
            <a:r>
              <a:rPr sz="2600" dirty="0">
                <a:latin typeface="Constantia"/>
                <a:cs typeface="Constantia"/>
              </a:rPr>
              <a:t>r</a:t>
            </a:r>
            <a:r>
              <a:rPr sz="2600" spc="-1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dirty="0">
                <a:latin typeface="Constantia"/>
                <a:cs typeface="Constantia"/>
              </a:rPr>
              <a:t>s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ch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5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c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hepatitis</a:t>
            </a:r>
            <a:endParaRPr sz="2600">
              <a:latin typeface="Constantia"/>
              <a:cs typeface="Constantia"/>
            </a:endParaRPr>
          </a:p>
          <a:p>
            <a:pPr marL="287020" indent="-27495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655" algn="l"/>
              </a:tabLst>
            </a:pPr>
            <a:r>
              <a:rPr sz="2600" spc="-25" dirty="0">
                <a:latin typeface="Constantia"/>
                <a:cs typeface="Constantia"/>
              </a:rPr>
              <a:t>May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confused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with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acute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hepatitis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66738" y="3177920"/>
            <a:ext cx="191325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>
                <a:latin typeface="Constantia"/>
                <a:cs typeface="Constantia"/>
              </a:rPr>
              <a:t>presentation,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7288" y="3177920"/>
            <a:ext cx="5969000" cy="1294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655" algn="l"/>
                <a:tab pos="1070610" algn="l"/>
                <a:tab pos="1937385" algn="l"/>
                <a:tab pos="2922270" algn="l"/>
                <a:tab pos="4020820" algn="l"/>
                <a:tab pos="4538345" algn="l"/>
              </a:tabLst>
            </a:pPr>
            <a:r>
              <a:rPr sz="2600" spc="-5" dirty="0">
                <a:latin typeface="Constantia"/>
                <a:cs typeface="Constantia"/>
              </a:rPr>
              <a:t>Ca</a:t>
            </a:r>
            <a:r>
              <a:rPr sz="2600" dirty="0">
                <a:latin typeface="Constantia"/>
                <a:cs typeface="Constantia"/>
              </a:rPr>
              <a:t>n	h</a:t>
            </a:r>
            <a:r>
              <a:rPr sz="2600" spc="-60" dirty="0">
                <a:latin typeface="Constantia"/>
                <a:cs typeface="Constantia"/>
              </a:rPr>
              <a:t>av</a:t>
            </a:r>
            <a:r>
              <a:rPr sz="2600" dirty="0">
                <a:latin typeface="Constantia"/>
                <a:cs typeface="Constantia"/>
              </a:rPr>
              <a:t>e	ac</a:t>
            </a:r>
            <a:r>
              <a:rPr sz="2600" spc="-10" dirty="0">
                <a:latin typeface="Constantia"/>
                <a:cs typeface="Constantia"/>
              </a:rPr>
              <a:t>u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e	se</a:t>
            </a:r>
            <a:r>
              <a:rPr sz="2600" spc="-55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	</a:t>
            </a:r>
            <a:r>
              <a:rPr sz="2600" spc="-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r	</a:t>
            </a:r>
            <a:r>
              <a:rPr sz="2600" spc="-15" dirty="0">
                <a:latin typeface="Constantia"/>
                <a:cs typeface="Constantia"/>
              </a:rPr>
              <a:t>f</a:t>
            </a:r>
            <a:r>
              <a:rPr sz="2600" spc="-5" dirty="0">
                <a:latin typeface="Constantia"/>
                <a:cs typeface="Constantia"/>
              </a:rPr>
              <a:t>ulm</a:t>
            </a:r>
            <a:r>
              <a:rPr sz="2600" spc="-15" dirty="0">
                <a:latin typeface="Constantia"/>
                <a:cs typeface="Constantia"/>
              </a:rPr>
              <a:t>i</a:t>
            </a:r>
            <a:r>
              <a:rPr sz="2600" spc="-5" dirty="0">
                <a:latin typeface="Constantia"/>
                <a:cs typeface="Constantia"/>
              </a:rPr>
              <a:t>na</a:t>
            </a:r>
            <a:r>
              <a:rPr sz="2600" spc="-25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t  history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recurrent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bouts</a:t>
            </a:r>
            <a:endParaRPr sz="2600">
              <a:latin typeface="Constantia"/>
              <a:cs typeface="Constantia"/>
            </a:endParaRPr>
          </a:p>
          <a:p>
            <a:pPr marL="287020" indent="-274955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655" algn="l"/>
              </a:tabLst>
            </a:pPr>
            <a:r>
              <a:rPr sz="2600" spc="-5" dirty="0">
                <a:latin typeface="Constantia"/>
                <a:cs typeface="Constantia"/>
              </a:rPr>
              <a:t>Asymptomatic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34%-45%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cases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2225970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327406"/>
            <a:ext cx="303657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45" dirty="0">
                <a:solidFill>
                  <a:srgbClr val="04607A"/>
                </a:solidFill>
                <a:latin typeface="Calibri"/>
                <a:cs typeface="Calibri"/>
              </a:rPr>
              <a:t>S</a:t>
            </a:r>
            <a:r>
              <a:rPr sz="5000" spc="-5" dirty="0">
                <a:solidFill>
                  <a:srgbClr val="04607A"/>
                </a:solidFill>
                <a:latin typeface="Calibri"/>
                <a:cs typeface="Calibri"/>
              </a:rPr>
              <a:t>YM</a:t>
            </a:r>
            <a:r>
              <a:rPr sz="5000" spc="-30" dirty="0">
                <a:solidFill>
                  <a:srgbClr val="04607A"/>
                </a:solidFill>
                <a:latin typeface="Calibri"/>
                <a:cs typeface="Calibri"/>
              </a:rPr>
              <a:t>P</a:t>
            </a:r>
            <a:r>
              <a:rPr sz="5000" spc="-150" dirty="0">
                <a:solidFill>
                  <a:srgbClr val="04607A"/>
                </a:solidFill>
                <a:latin typeface="Calibri"/>
                <a:cs typeface="Calibri"/>
              </a:rPr>
              <a:t>T</a:t>
            </a:r>
            <a:r>
              <a:rPr sz="5000" spc="-5" dirty="0">
                <a:solidFill>
                  <a:srgbClr val="04607A"/>
                </a:solidFill>
                <a:latin typeface="Calibri"/>
                <a:cs typeface="Calibri"/>
              </a:rPr>
              <a:t>OMS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7288" y="1647102"/>
            <a:ext cx="3310890" cy="3830954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655" algn="l"/>
              </a:tabLst>
            </a:pPr>
            <a:r>
              <a:rPr sz="2600" spc="-15" dirty="0">
                <a:latin typeface="Constantia"/>
                <a:cs typeface="Constantia"/>
              </a:rPr>
              <a:t>Fatigue,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Malaise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86%</a:t>
            </a:r>
            <a:endParaRPr sz="2600">
              <a:latin typeface="Constantia"/>
              <a:cs typeface="Constantia"/>
            </a:endParaRPr>
          </a:p>
          <a:p>
            <a:pPr marL="287020" indent="-274955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655" algn="l"/>
              </a:tabLst>
            </a:pPr>
            <a:r>
              <a:rPr sz="2600" spc="-10" dirty="0">
                <a:latin typeface="Constantia"/>
                <a:cs typeface="Constantia"/>
              </a:rPr>
              <a:t>Jaundice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5" dirty="0">
                <a:latin typeface="Constantia"/>
                <a:cs typeface="Constantia"/>
              </a:rPr>
              <a:t>77%</a:t>
            </a:r>
            <a:endParaRPr sz="2600">
              <a:latin typeface="Constantia"/>
              <a:cs typeface="Constantia"/>
            </a:endParaRPr>
          </a:p>
          <a:p>
            <a:pPr marL="287020" indent="-27495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655" algn="l"/>
              </a:tabLst>
            </a:pPr>
            <a:r>
              <a:rPr sz="2600" spc="-5" dirty="0">
                <a:latin typeface="Constantia"/>
                <a:cs typeface="Constantia"/>
              </a:rPr>
              <a:t>Abdominal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Pain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48%</a:t>
            </a:r>
            <a:endParaRPr sz="2600">
              <a:latin typeface="Constantia"/>
              <a:cs typeface="Constantia"/>
            </a:endParaRPr>
          </a:p>
          <a:p>
            <a:pPr marL="287020" indent="-274955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655" algn="l"/>
              </a:tabLst>
            </a:pPr>
            <a:r>
              <a:rPr sz="2600" dirty="0">
                <a:latin typeface="Constantia"/>
                <a:cs typeface="Constantia"/>
              </a:rPr>
              <a:t>Pruritis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36%</a:t>
            </a:r>
            <a:endParaRPr sz="2600">
              <a:latin typeface="Constantia"/>
              <a:cs typeface="Constantia"/>
            </a:endParaRPr>
          </a:p>
          <a:p>
            <a:pPr marL="287020" indent="-274955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655" algn="l"/>
              </a:tabLst>
            </a:pPr>
            <a:r>
              <a:rPr sz="2600" spc="-10" dirty="0">
                <a:latin typeface="Constantia"/>
                <a:cs typeface="Constantia"/>
              </a:rPr>
              <a:t>Anorexia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30%</a:t>
            </a:r>
            <a:endParaRPr sz="2600">
              <a:latin typeface="Constantia"/>
              <a:cs typeface="Constantia"/>
            </a:endParaRPr>
          </a:p>
          <a:p>
            <a:pPr marL="287020" indent="-274955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655" algn="l"/>
              </a:tabLst>
            </a:pPr>
            <a:r>
              <a:rPr sz="2600" spc="-10" dirty="0">
                <a:latin typeface="Constantia"/>
                <a:cs typeface="Constantia"/>
              </a:rPr>
              <a:t>Myalgias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30%</a:t>
            </a:r>
            <a:endParaRPr sz="2600">
              <a:latin typeface="Constantia"/>
              <a:cs typeface="Constantia"/>
            </a:endParaRPr>
          </a:p>
          <a:p>
            <a:pPr marL="287020" indent="-27495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655" algn="l"/>
              </a:tabLst>
            </a:pPr>
            <a:r>
              <a:rPr sz="2600" spc="-5" dirty="0">
                <a:latin typeface="Constantia"/>
                <a:cs typeface="Constantia"/>
              </a:rPr>
              <a:t>Diarrhoea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28%</a:t>
            </a:r>
            <a:endParaRPr sz="2600">
              <a:latin typeface="Constantia"/>
              <a:cs typeface="Constantia"/>
            </a:endParaRPr>
          </a:p>
          <a:p>
            <a:pPr marL="287020" indent="-27495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655" algn="l"/>
              </a:tabLst>
            </a:pPr>
            <a:r>
              <a:rPr sz="2600" spc="-90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er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1</a:t>
            </a:r>
            <a:r>
              <a:rPr sz="2600" spc="-10" dirty="0">
                <a:latin typeface="Constantia"/>
                <a:cs typeface="Constantia"/>
              </a:rPr>
              <a:t>8</a:t>
            </a:r>
            <a:r>
              <a:rPr sz="2600" spc="5" dirty="0">
                <a:latin typeface="Constantia"/>
                <a:cs typeface="Constantia"/>
              </a:rPr>
              <a:t>%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6137274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500" y="488949"/>
            <a:ext cx="12661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04607A"/>
                </a:solidFill>
                <a:latin typeface="Calibri"/>
                <a:cs typeface="Calibri"/>
              </a:rPr>
              <a:t>SIGNS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2027657"/>
            <a:ext cx="4977765" cy="28790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Hepatomegaly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78%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Jaundice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69%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Splenomegaly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32%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40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5" dirty="0">
                <a:latin typeface="Constantia"/>
                <a:cs typeface="Constantia"/>
              </a:rPr>
              <a:t>cur</a:t>
            </a:r>
            <a:r>
              <a:rPr sz="2600" spc="-3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ent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imm</a:t>
            </a:r>
            <a:r>
              <a:rPr sz="2600" dirty="0">
                <a:latin typeface="Constantia"/>
                <a:cs typeface="Constantia"/>
              </a:rPr>
              <a:t>u</a:t>
            </a:r>
            <a:r>
              <a:rPr sz="2600" spc="-5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diseas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3</a:t>
            </a:r>
            <a:r>
              <a:rPr sz="2600" spc="-15" dirty="0">
                <a:latin typeface="Constantia"/>
                <a:cs typeface="Constantia"/>
              </a:rPr>
              <a:t>8</a:t>
            </a:r>
            <a:r>
              <a:rPr sz="2600" dirty="0">
                <a:latin typeface="Constantia"/>
                <a:cs typeface="Constantia"/>
              </a:rPr>
              <a:t>%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Ascites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20%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Encephalopathy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14%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7856206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366014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5" dirty="0">
                <a:solidFill>
                  <a:srgbClr val="04607A"/>
                </a:solidFill>
                <a:latin typeface="Calibri"/>
                <a:cs typeface="Calibri"/>
              </a:rPr>
              <a:t>LAB</a:t>
            </a:r>
            <a:r>
              <a:rPr sz="5000" spc="-95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5000" spc="-5" dirty="0">
                <a:solidFill>
                  <a:srgbClr val="04607A"/>
                </a:solidFill>
                <a:latin typeface="Calibri"/>
                <a:cs typeface="Calibri"/>
              </a:rPr>
              <a:t>FINDINGS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869160"/>
            <a:ext cx="5656580" cy="240347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Elevated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AST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100%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Hypergammaglobulinemia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92%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Increase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immunoglobulin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G</a:t>
            </a:r>
            <a:r>
              <a:rPr sz="2600" spc="-15" dirty="0">
                <a:latin typeface="Constantia"/>
                <a:cs typeface="Constantia"/>
              </a:rPr>
              <a:t> level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5" dirty="0">
                <a:latin typeface="Constantia"/>
                <a:cs typeface="Constantia"/>
              </a:rPr>
              <a:t>91%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Hyperbilirubinemia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83%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Alkaline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phosphatase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&gt;2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times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33%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1925101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5940" y="1846300"/>
            <a:ext cx="6179820" cy="43180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3200" b="1" spc="-5" dirty="0">
                <a:latin typeface="Constantia"/>
                <a:cs typeface="Constantia"/>
              </a:rPr>
              <a:t>Immunoserological</a:t>
            </a:r>
            <a:r>
              <a:rPr sz="3200" b="1" spc="-55" dirty="0">
                <a:latin typeface="Constantia"/>
                <a:cs typeface="Constantia"/>
              </a:rPr>
              <a:t> </a:t>
            </a:r>
            <a:r>
              <a:rPr sz="3200" b="1" spc="-15" dirty="0">
                <a:latin typeface="Constantia"/>
                <a:cs typeface="Constantia"/>
              </a:rPr>
              <a:t>markers:</a:t>
            </a:r>
            <a:endParaRPr sz="3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8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3200" dirty="0">
                <a:latin typeface="Constantia"/>
                <a:cs typeface="Constantia"/>
              </a:rPr>
              <a:t>SMA,</a:t>
            </a:r>
            <a:r>
              <a:rPr sz="3200" spc="-45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ANA,</a:t>
            </a:r>
            <a:r>
              <a:rPr sz="3200" spc="-75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anti</a:t>
            </a:r>
            <a:r>
              <a:rPr sz="3200" spc="-2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LKM1-100%</a:t>
            </a:r>
            <a:endParaRPr sz="3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8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3200" dirty="0">
                <a:latin typeface="Constantia"/>
                <a:cs typeface="Constantia"/>
              </a:rPr>
              <a:t>pANCA</a:t>
            </a:r>
            <a:r>
              <a:rPr sz="3200" spc="-7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-92%(type</a:t>
            </a:r>
            <a:r>
              <a:rPr sz="3200" spc="-11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1</a:t>
            </a:r>
            <a:r>
              <a:rPr sz="3200" spc="-9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only)</a:t>
            </a:r>
            <a:endParaRPr sz="3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8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  <a:tab pos="4527550" algn="l"/>
              </a:tabLst>
            </a:pPr>
            <a:r>
              <a:rPr sz="3200" spc="-5" dirty="0">
                <a:latin typeface="Constantia"/>
                <a:cs typeface="Constantia"/>
              </a:rPr>
              <a:t>Anti</a:t>
            </a:r>
            <a:r>
              <a:rPr sz="3200" spc="-6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asialoglycoprotein	82%</a:t>
            </a:r>
            <a:endParaRPr sz="3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8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3200" spc="-5" dirty="0">
                <a:latin typeface="Constantia"/>
                <a:cs typeface="Constantia"/>
              </a:rPr>
              <a:t>Anti</a:t>
            </a:r>
            <a:r>
              <a:rPr sz="3200" spc="-11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actin</a:t>
            </a:r>
            <a:r>
              <a:rPr sz="3200" spc="-75" dirty="0">
                <a:latin typeface="Constantia"/>
                <a:cs typeface="Constantia"/>
              </a:rPr>
              <a:t> </a:t>
            </a:r>
            <a:r>
              <a:rPr sz="3200" spc="-80" dirty="0">
                <a:latin typeface="Constantia"/>
                <a:cs typeface="Constantia"/>
              </a:rPr>
              <a:t>74%</a:t>
            </a:r>
            <a:endParaRPr sz="3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8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3200" spc="-5" dirty="0">
                <a:latin typeface="Constantia"/>
                <a:cs typeface="Constantia"/>
              </a:rPr>
              <a:t>Anti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chromatin</a:t>
            </a:r>
            <a:r>
              <a:rPr sz="3200" spc="-7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42%</a:t>
            </a:r>
            <a:endParaRPr sz="3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8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3200" spc="-5" dirty="0">
                <a:latin typeface="Constantia"/>
                <a:cs typeface="Constantia"/>
              </a:rPr>
              <a:t>Ant</a:t>
            </a:r>
            <a:r>
              <a:rPr sz="3200" dirty="0">
                <a:latin typeface="Constantia"/>
                <a:cs typeface="Constantia"/>
              </a:rPr>
              <a:t>i</a:t>
            </a:r>
            <a:r>
              <a:rPr sz="3200" spc="-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l</a:t>
            </a:r>
            <a:r>
              <a:rPr sz="3200" spc="-35" dirty="0">
                <a:latin typeface="Constantia"/>
                <a:cs typeface="Constantia"/>
              </a:rPr>
              <a:t>i</a:t>
            </a:r>
            <a:r>
              <a:rPr sz="3200" spc="-75" dirty="0">
                <a:latin typeface="Constantia"/>
                <a:cs typeface="Constantia"/>
              </a:rPr>
              <a:t>v</a:t>
            </a:r>
            <a:r>
              <a:rPr sz="3200" dirty="0">
                <a:latin typeface="Constantia"/>
                <a:cs typeface="Constantia"/>
              </a:rPr>
              <a:t>er</a:t>
            </a:r>
            <a:r>
              <a:rPr sz="3200" spc="-195" dirty="0">
                <a:latin typeface="Constantia"/>
                <a:cs typeface="Constantia"/>
              </a:rPr>
              <a:t> </a:t>
            </a:r>
            <a:r>
              <a:rPr sz="3200" spc="30" dirty="0">
                <a:latin typeface="Constantia"/>
                <a:cs typeface="Constantia"/>
              </a:rPr>
              <a:t>c</a:t>
            </a:r>
            <a:r>
              <a:rPr sz="3200" spc="-5" dirty="0">
                <a:latin typeface="Constantia"/>
                <a:cs typeface="Constantia"/>
              </a:rPr>
              <a:t>y</a:t>
            </a:r>
            <a:r>
              <a:rPr sz="3200" spc="-50" dirty="0">
                <a:latin typeface="Constantia"/>
                <a:cs typeface="Constantia"/>
              </a:rPr>
              <a:t>t</a:t>
            </a:r>
            <a:r>
              <a:rPr sz="3200" dirty="0">
                <a:latin typeface="Constantia"/>
                <a:cs typeface="Constantia"/>
              </a:rPr>
              <a:t>os</a:t>
            </a:r>
            <a:r>
              <a:rPr sz="3200" spc="-15" dirty="0">
                <a:latin typeface="Constantia"/>
                <a:cs typeface="Constantia"/>
              </a:rPr>
              <a:t>o</a:t>
            </a:r>
            <a:r>
              <a:rPr sz="3200" dirty="0">
                <a:latin typeface="Constantia"/>
                <a:cs typeface="Constantia"/>
              </a:rPr>
              <a:t>l</a:t>
            </a:r>
            <a:r>
              <a:rPr sz="3200" spc="-25" dirty="0">
                <a:latin typeface="Constantia"/>
                <a:cs typeface="Constantia"/>
              </a:rPr>
              <a:t> </a:t>
            </a:r>
            <a:r>
              <a:rPr sz="3200" spc="10" dirty="0">
                <a:latin typeface="Constantia"/>
                <a:cs typeface="Constantia"/>
              </a:rPr>
              <a:t>3</a:t>
            </a:r>
            <a:r>
              <a:rPr sz="3200" spc="-5" dirty="0">
                <a:latin typeface="Constantia"/>
                <a:cs typeface="Constantia"/>
              </a:rPr>
              <a:t>2%(</a:t>
            </a:r>
            <a:r>
              <a:rPr sz="3200" spc="-15" dirty="0">
                <a:latin typeface="Constantia"/>
                <a:cs typeface="Constantia"/>
              </a:rPr>
              <a:t>t</a:t>
            </a:r>
            <a:r>
              <a:rPr sz="3200" spc="-5" dirty="0">
                <a:latin typeface="Constantia"/>
                <a:cs typeface="Constantia"/>
              </a:rPr>
              <a:t>yp</a:t>
            </a:r>
            <a:r>
              <a:rPr sz="3200" dirty="0">
                <a:latin typeface="Constantia"/>
                <a:cs typeface="Constantia"/>
              </a:rPr>
              <a:t>e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2o</a:t>
            </a:r>
            <a:r>
              <a:rPr sz="3200" spc="-15" dirty="0">
                <a:latin typeface="Constantia"/>
                <a:cs typeface="Constantia"/>
              </a:rPr>
              <a:t>n</a:t>
            </a:r>
            <a:r>
              <a:rPr sz="3200" spc="-35" dirty="0">
                <a:latin typeface="Constantia"/>
                <a:cs typeface="Constantia"/>
              </a:rPr>
              <a:t>l</a:t>
            </a:r>
            <a:r>
              <a:rPr sz="3200" spc="-5" dirty="0">
                <a:latin typeface="Constantia"/>
                <a:cs typeface="Constantia"/>
              </a:rPr>
              <a:t>y)</a:t>
            </a:r>
            <a:endParaRPr sz="3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8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3200" spc="-5" dirty="0">
                <a:latin typeface="Constantia"/>
                <a:cs typeface="Constantia"/>
              </a:rPr>
              <a:t>Ant</a:t>
            </a:r>
            <a:r>
              <a:rPr sz="3200" dirty="0">
                <a:latin typeface="Constantia"/>
                <a:cs typeface="Constantia"/>
              </a:rPr>
              <a:t>i</a:t>
            </a:r>
            <a:r>
              <a:rPr sz="3200" spc="-6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soluble</a:t>
            </a:r>
            <a:r>
              <a:rPr sz="3200" spc="-8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l</a:t>
            </a:r>
            <a:r>
              <a:rPr sz="3200" spc="-35" dirty="0">
                <a:latin typeface="Constantia"/>
                <a:cs typeface="Constantia"/>
              </a:rPr>
              <a:t>i</a:t>
            </a:r>
            <a:r>
              <a:rPr sz="3200" spc="-75" dirty="0">
                <a:latin typeface="Constantia"/>
                <a:cs typeface="Constantia"/>
              </a:rPr>
              <a:t>v</a:t>
            </a:r>
            <a:r>
              <a:rPr sz="3200" dirty="0">
                <a:latin typeface="Constantia"/>
                <a:cs typeface="Constantia"/>
              </a:rPr>
              <a:t>er</a:t>
            </a:r>
            <a:r>
              <a:rPr sz="3200" spc="-19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an</a:t>
            </a:r>
            <a:r>
              <a:rPr sz="3200" spc="-10" dirty="0">
                <a:latin typeface="Constantia"/>
                <a:cs typeface="Constantia"/>
              </a:rPr>
              <a:t>t</a:t>
            </a:r>
            <a:r>
              <a:rPr sz="3200" spc="-5" dirty="0">
                <a:latin typeface="Constantia"/>
                <a:cs typeface="Constantia"/>
              </a:rPr>
              <a:t>i</a:t>
            </a:r>
            <a:r>
              <a:rPr sz="3200" spc="-65" dirty="0">
                <a:latin typeface="Constantia"/>
                <a:cs typeface="Constantia"/>
              </a:rPr>
              <a:t>g</a:t>
            </a:r>
            <a:r>
              <a:rPr sz="3200" dirty="0">
                <a:latin typeface="Constantia"/>
                <a:cs typeface="Constantia"/>
              </a:rPr>
              <a:t>en</a:t>
            </a:r>
            <a:r>
              <a:rPr sz="3200" spc="-5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1</a:t>
            </a:r>
            <a:r>
              <a:rPr sz="3200" spc="10" dirty="0">
                <a:latin typeface="Constantia"/>
                <a:cs typeface="Constantia"/>
              </a:rPr>
              <a:t>1</a:t>
            </a:r>
            <a:r>
              <a:rPr sz="3200" dirty="0">
                <a:latin typeface="Constantia"/>
                <a:cs typeface="Constantia"/>
              </a:rPr>
              <a:t>-</a:t>
            </a:r>
            <a:r>
              <a:rPr sz="3200" spc="-45" dirty="0">
                <a:latin typeface="Constantia"/>
                <a:cs typeface="Constantia"/>
              </a:rPr>
              <a:t>1</a:t>
            </a:r>
            <a:r>
              <a:rPr sz="3200" spc="-5" dirty="0">
                <a:latin typeface="Constantia"/>
                <a:cs typeface="Constantia"/>
              </a:rPr>
              <a:t>7%</a:t>
            </a:r>
            <a:endParaRPr sz="32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22100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59" y="316229"/>
            <a:ext cx="7493000" cy="11518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339" y="1398270"/>
            <a:ext cx="3280410" cy="370586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2850" spc="-315" baseline="10233" dirty="0">
                <a:solidFill>
                  <a:srgbClr val="16BAFC"/>
                </a:solidFill>
                <a:latin typeface="Cambria"/>
                <a:cs typeface="Cambria"/>
              </a:rPr>
              <a:t>⦿</a:t>
            </a:r>
            <a:r>
              <a:rPr sz="2850" spc="52" baseline="10233" dirty="0">
                <a:solidFill>
                  <a:srgbClr val="16BAFC"/>
                </a:solidFill>
                <a:latin typeface="Cambria"/>
                <a:cs typeface="Cambria"/>
              </a:rPr>
              <a:t> </a:t>
            </a:r>
            <a:r>
              <a:rPr sz="2600" spc="5" dirty="0">
                <a:latin typeface="Trebuchet MS"/>
                <a:cs typeface="Trebuchet MS"/>
              </a:rPr>
              <a:t>F</a:t>
            </a:r>
            <a:r>
              <a:rPr sz="2600" spc="-10" dirty="0">
                <a:latin typeface="Trebuchet MS"/>
                <a:cs typeface="Trebuchet MS"/>
              </a:rPr>
              <a:t>e</a:t>
            </a:r>
            <a:r>
              <a:rPr sz="2600" spc="5" dirty="0">
                <a:latin typeface="Trebuchet MS"/>
                <a:cs typeface="Trebuchet MS"/>
              </a:rPr>
              <a:t>v</a:t>
            </a:r>
            <a:r>
              <a:rPr sz="2600" spc="-10" dirty="0">
                <a:latin typeface="Trebuchet MS"/>
                <a:cs typeface="Trebuchet MS"/>
              </a:rPr>
              <a:t>e</a:t>
            </a:r>
            <a:r>
              <a:rPr sz="2600" dirty="0">
                <a:latin typeface="Trebuchet MS"/>
                <a:cs typeface="Trebuchet MS"/>
              </a:rPr>
              <a:t>r</a:t>
            </a:r>
            <a:endParaRPr sz="260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500"/>
              </a:spcBef>
            </a:pPr>
            <a:r>
              <a:rPr sz="2850" spc="-315" baseline="10233" dirty="0">
                <a:solidFill>
                  <a:srgbClr val="16BAFC"/>
                </a:solidFill>
                <a:latin typeface="Cambria"/>
                <a:cs typeface="Cambria"/>
              </a:rPr>
              <a:t>⦿</a:t>
            </a:r>
            <a:r>
              <a:rPr sz="2850" spc="52" baseline="10233" dirty="0">
                <a:solidFill>
                  <a:srgbClr val="16BAFC"/>
                </a:solidFill>
                <a:latin typeface="Cambria"/>
                <a:cs typeface="Cambria"/>
              </a:rPr>
              <a:t> </a:t>
            </a:r>
            <a:r>
              <a:rPr sz="2600" spc="5" dirty="0">
                <a:latin typeface="Trebuchet MS"/>
                <a:cs typeface="Trebuchet MS"/>
              </a:rPr>
              <a:t>F</a:t>
            </a:r>
            <a:r>
              <a:rPr sz="2600" spc="-10" dirty="0">
                <a:latin typeface="Trebuchet MS"/>
                <a:cs typeface="Trebuchet MS"/>
              </a:rPr>
              <a:t>a</a:t>
            </a:r>
            <a:r>
              <a:rPr sz="2600" spc="5" dirty="0">
                <a:latin typeface="Trebuchet MS"/>
                <a:cs typeface="Trebuchet MS"/>
              </a:rPr>
              <a:t>t</a:t>
            </a:r>
            <a:r>
              <a:rPr sz="2600" spc="-5" dirty="0">
                <a:latin typeface="Trebuchet MS"/>
                <a:cs typeface="Trebuchet MS"/>
              </a:rPr>
              <a:t>i</a:t>
            </a:r>
            <a:r>
              <a:rPr sz="2600" spc="5" dirty="0">
                <a:latin typeface="Trebuchet MS"/>
                <a:cs typeface="Trebuchet MS"/>
              </a:rPr>
              <a:t>gu</a:t>
            </a:r>
            <a:r>
              <a:rPr sz="2600" dirty="0">
                <a:latin typeface="Trebuchet MS"/>
                <a:cs typeface="Trebuchet MS"/>
              </a:rPr>
              <a:t>e</a:t>
            </a:r>
            <a:endParaRPr sz="260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509"/>
              </a:spcBef>
            </a:pPr>
            <a:r>
              <a:rPr sz="2850" spc="-315" baseline="10233" dirty="0">
                <a:solidFill>
                  <a:srgbClr val="16BAFC"/>
                </a:solidFill>
                <a:latin typeface="Cambria"/>
                <a:cs typeface="Cambria"/>
              </a:rPr>
              <a:t>⦿</a:t>
            </a:r>
            <a:r>
              <a:rPr sz="2850" spc="52" baseline="10233" dirty="0">
                <a:solidFill>
                  <a:srgbClr val="16BAFC"/>
                </a:solidFill>
                <a:latin typeface="Cambria"/>
                <a:cs typeface="Cambria"/>
              </a:rPr>
              <a:t> </a:t>
            </a:r>
            <a:r>
              <a:rPr sz="2600" dirty="0">
                <a:latin typeface="Trebuchet MS"/>
                <a:cs typeface="Trebuchet MS"/>
              </a:rPr>
              <a:t>L</a:t>
            </a:r>
            <a:r>
              <a:rPr sz="2600" spc="-5" dirty="0">
                <a:latin typeface="Trebuchet MS"/>
                <a:cs typeface="Trebuchet MS"/>
              </a:rPr>
              <a:t>o</a:t>
            </a:r>
            <a:r>
              <a:rPr sz="2600" spc="5" dirty="0">
                <a:latin typeface="Trebuchet MS"/>
                <a:cs typeface="Trebuchet MS"/>
              </a:rPr>
              <a:t>s</a:t>
            </a:r>
            <a:r>
              <a:rPr sz="2600" dirty="0">
                <a:latin typeface="Trebuchet MS"/>
                <a:cs typeface="Trebuchet MS"/>
              </a:rPr>
              <a:t>s</a:t>
            </a:r>
            <a:r>
              <a:rPr sz="2600" spc="-10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o</a:t>
            </a:r>
            <a:r>
              <a:rPr sz="2600" dirty="0">
                <a:latin typeface="Trebuchet MS"/>
                <a:cs typeface="Trebuchet MS"/>
              </a:rPr>
              <a:t>f</a:t>
            </a:r>
            <a:r>
              <a:rPr sz="2600" spc="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a</a:t>
            </a:r>
            <a:r>
              <a:rPr sz="2600" spc="10" dirty="0">
                <a:latin typeface="Trebuchet MS"/>
                <a:cs typeface="Trebuchet MS"/>
              </a:rPr>
              <a:t>p</a:t>
            </a:r>
            <a:r>
              <a:rPr sz="2600" dirty="0">
                <a:latin typeface="Trebuchet MS"/>
                <a:cs typeface="Trebuchet MS"/>
              </a:rPr>
              <a:t>p</a:t>
            </a:r>
            <a:r>
              <a:rPr sz="2600" spc="-10" dirty="0">
                <a:latin typeface="Trebuchet MS"/>
                <a:cs typeface="Trebuchet MS"/>
              </a:rPr>
              <a:t>e</a:t>
            </a:r>
            <a:r>
              <a:rPr sz="2600" spc="5" dirty="0">
                <a:latin typeface="Trebuchet MS"/>
                <a:cs typeface="Trebuchet MS"/>
              </a:rPr>
              <a:t>t</a:t>
            </a:r>
            <a:r>
              <a:rPr sz="2600" spc="-5" dirty="0">
                <a:latin typeface="Trebuchet MS"/>
                <a:cs typeface="Trebuchet MS"/>
              </a:rPr>
              <a:t>ite</a:t>
            </a:r>
            <a:endParaRPr sz="260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500"/>
              </a:spcBef>
            </a:pPr>
            <a:r>
              <a:rPr sz="2850" spc="-315" baseline="10233" dirty="0">
                <a:solidFill>
                  <a:srgbClr val="16BAFC"/>
                </a:solidFill>
                <a:latin typeface="Cambria"/>
                <a:cs typeface="Cambria"/>
              </a:rPr>
              <a:t>⦿</a:t>
            </a:r>
            <a:r>
              <a:rPr sz="2850" spc="52" baseline="10233" dirty="0">
                <a:solidFill>
                  <a:srgbClr val="16BAFC"/>
                </a:solidFill>
                <a:latin typeface="Cambria"/>
                <a:cs typeface="Cambria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N</a:t>
            </a:r>
            <a:r>
              <a:rPr sz="2600" dirty="0">
                <a:latin typeface="Trebuchet MS"/>
                <a:cs typeface="Trebuchet MS"/>
              </a:rPr>
              <a:t>a</a:t>
            </a:r>
            <a:r>
              <a:rPr sz="2600" spc="5" dirty="0">
                <a:latin typeface="Trebuchet MS"/>
                <a:cs typeface="Trebuchet MS"/>
              </a:rPr>
              <a:t>us</a:t>
            </a:r>
            <a:r>
              <a:rPr sz="2600" spc="-10" dirty="0">
                <a:latin typeface="Trebuchet MS"/>
                <a:cs typeface="Trebuchet MS"/>
              </a:rPr>
              <a:t>e</a:t>
            </a:r>
            <a:r>
              <a:rPr sz="2600" dirty="0">
                <a:latin typeface="Trebuchet MS"/>
                <a:cs typeface="Trebuchet MS"/>
              </a:rPr>
              <a:t>a</a:t>
            </a:r>
            <a:endParaRPr sz="260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500"/>
              </a:spcBef>
            </a:pPr>
            <a:r>
              <a:rPr sz="2850" spc="-315" baseline="10233" dirty="0">
                <a:solidFill>
                  <a:srgbClr val="16BAFC"/>
                </a:solidFill>
                <a:latin typeface="Cambria"/>
                <a:cs typeface="Cambria"/>
              </a:rPr>
              <a:t>⦿</a:t>
            </a:r>
            <a:r>
              <a:rPr sz="2850" spc="52" baseline="10233" dirty="0">
                <a:solidFill>
                  <a:srgbClr val="16BAFC"/>
                </a:solidFill>
                <a:latin typeface="Cambria"/>
                <a:cs typeface="Cambria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V</a:t>
            </a:r>
            <a:r>
              <a:rPr sz="2600" dirty="0">
                <a:latin typeface="Trebuchet MS"/>
                <a:cs typeface="Trebuchet MS"/>
              </a:rPr>
              <a:t>om</a:t>
            </a:r>
            <a:r>
              <a:rPr sz="2600" spc="-5" dirty="0">
                <a:latin typeface="Trebuchet MS"/>
                <a:cs typeface="Trebuchet MS"/>
              </a:rPr>
              <a:t>it</a:t>
            </a:r>
            <a:r>
              <a:rPr sz="2600" spc="5" dirty="0">
                <a:latin typeface="Trebuchet MS"/>
                <a:cs typeface="Trebuchet MS"/>
              </a:rPr>
              <a:t>i</a:t>
            </a:r>
            <a:r>
              <a:rPr sz="2600" spc="-5" dirty="0">
                <a:latin typeface="Trebuchet MS"/>
                <a:cs typeface="Trebuchet MS"/>
              </a:rPr>
              <a:t>ng</a:t>
            </a:r>
            <a:endParaRPr sz="260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500"/>
              </a:spcBef>
            </a:pPr>
            <a:r>
              <a:rPr sz="2850" spc="-315" baseline="10233" dirty="0">
                <a:solidFill>
                  <a:srgbClr val="16BAFC"/>
                </a:solidFill>
                <a:latin typeface="Cambria"/>
                <a:cs typeface="Cambria"/>
              </a:rPr>
              <a:t>⦿</a:t>
            </a:r>
            <a:r>
              <a:rPr sz="2850" spc="52" baseline="10233" dirty="0">
                <a:solidFill>
                  <a:srgbClr val="16BAFC"/>
                </a:solidFill>
                <a:latin typeface="Cambria"/>
                <a:cs typeface="Cambria"/>
              </a:rPr>
              <a:t> </a:t>
            </a:r>
            <a:r>
              <a:rPr sz="2600" spc="5" dirty="0">
                <a:latin typeface="Trebuchet MS"/>
                <a:cs typeface="Trebuchet MS"/>
              </a:rPr>
              <a:t>A</a:t>
            </a:r>
            <a:r>
              <a:rPr sz="2600" dirty="0">
                <a:latin typeface="Trebuchet MS"/>
                <a:cs typeface="Trebuchet MS"/>
              </a:rPr>
              <a:t>bd</a:t>
            </a:r>
            <a:r>
              <a:rPr sz="2600" spc="-5" dirty="0">
                <a:latin typeface="Trebuchet MS"/>
                <a:cs typeface="Trebuchet MS"/>
              </a:rPr>
              <a:t>o</a:t>
            </a:r>
            <a:r>
              <a:rPr sz="2600" dirty="0">
                <a:latin typeface="Trebuchet MS"/>
                <a:cs typeface="Trebuchet MS"/>
              </a:rPr>
              <a:t>m</a:t>
            </a:r>
            <a:r>
              <a:rPr sz="2600" spc="5" dirty="0">
                <a:latin typeface="Trebuchet MS"/>
                <a:cs typeface="Trebuchet MS"/>
              </a:rPr>
              <a:t>i</a:t>
            </a:r>
            <a:r>
              <a:rPr sz="2600" spc="-5" dirty="0">
                <a:latin typeface="Trebuchet MS"/>
                <a:cs typeface="Trebuchet MS"/>
              </a:rPr>
              <a:t>n</a:t>
            </a:r>
            <a:r>
              <a:rPr sz="2600" dirty="0">
                <a:latin typeface="Trebuchet MS"/>
                <a:cs typeface="Trebuchet MS"/>
              </a:rPr>
              <a:t>al</a:t>
            </a:r>
            <a:r>
              <a:rPr sz="2600" spc="-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pa</a:t>
            </a:r>
            <a:r>
              <a:rPr sz="2600" spc="-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509"/>
              </a:spcBef>
            </a:pPr>
            <a:r>
              <a:rPr sz="2850" spc="-315" baseline="10233" dirty="0">
                <a:solidFill>
                  <a:srgbClr val="16BAFC"/>
                </a:solidFill>
                <a:latin typeface="Cambria"/>
                <a:cs typeface="Cambria"/>
              </a:rPr>
              <a:t>⦿</a:t>
            </a:r>
            <a:r>
              <a:rPr sz="2850" spc="52" baseline="10233" dirty="0">
                <a:solidFill>
                  <a:srgbClr val="16BAFC"/>
                </a:solidFill>
                <a:latin typeface="Cambria"/>
                <a:cs typeface="Cambria"/>
              </a:rPr>
              <a:t> </a:t>
            </a:r>
            <a:r>
              <a:rPr sz="2600" spc="5" dirty="0">
                <a:latin typeface="Trebuchet MS"/>
                <a:cs typeface="Trebuchet MS"/>
              </a:rPr>
              <a:t>Mu</a:t>
            </a:r>
            <a:r>
              <a:rPr sz="2600" spc="-5" dirty="0">
                <a:latin typeface="Trebuchet MS"/>
                <a:cs typeface="Trebuchet MS"/>
              </a:rPr>
              <a:t>s</a:t>
            </a:r>
            <a:r>
              <a:rPr sz="2600" spc="-10" dirty="0">
                <a:latin typeface="Trebuchet MS"/>
                <a:cs typeface="Trebuchet MS"/>
              </a:rPr>
              <a:t>c</a:t>
            </a:r>
            <a:r>
              <a:rPr sz="2600" dirty="0">
                <a:latin typeface="Trebuchet MS"/>
                <a:cs typeface="Trebuchet MS"/>
              </a:rPr>
              <a:t>le</a:t>
            </a:r>
            <a:r>
              <a:rPr sz="2600" spc="-5" dirty="0">
                <a:latin typeface="Trebuchet MS"/>
                <a:cs typeface="Trebuchet MS"/>
              </a:rPr>
              <a:t> </a:t>
            </a:r>
            <a:r>
              <a:rPr sz="2600" spc="5" dirty="0">
                <a:latin typeface="Trebuchet MS"/>
                <a:cs typeface="Trebuchet MS"/>
              </a:rPr>
              <a:t>j</a:t>
            </a:r>
            <a:r>
              <a:rPr sz="2600" spc="-5" dirty="0">
                <a:latin typeface="Trebuchet MS"/>
                <a:cs typeface="Trebuchet MS"/>
              </a:rPr>
              <a:t>oi</a:t>
            </a:r>
            <a:r>
              <a:rPr sz="2600" spc="10" dirty="0">
                <a:latin typeface="Trebuchet MS"/>
                <a:cs typeface="Trebuchet MS"/>
              </a:rPr>
              <a:t>n</a:t>
            </a:r>
            <a:r>
              <a:rPr sz="2600" dirty="0">
                <a:latin typeface="Trebuchet MS"/>
                <a:cs typeface="Trebuchet MS"/>
              </a:rPr>
              <a:t>t</a:t>
            </a:r>
            <a:r>
              <a:rPr sz="2600" spc="-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or</a:t>
            </a:r>
            <a:r>
              <a:rPr sz="2600" spc="-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pa</a:t>
            </a:r>
            <a:r>
              <a:rPr sz="2600" spc="-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500"/>
              </a:spcBef>
            </a:pPr>
            <a:r>
              <a:rPr sz="2850" spc="-315" baseline="10233" dirty="0">
                <a:solidFill>
                  <a:srgbClr val="16BAFC"/>
                </a:solidFill>
                <a:latin typeface="Cambria"/>
                <a:cs typeface="Cambria"/>
              </a:rPr>
              <a:t>⦿</a:t>
            </a:r>
            <a:r>
              <a:rPr sz="2850" spc="52" baseline="10233" dirty="0">
                <a:solidFill>
                  <a:srgbClr val="16BAFC"/>
                </a:solidFill>
                <a:latin typeface="Cambria"/>
                <a:cs typeface="Cambria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J</a:t>
            </a:r>
            <a:r>
              <a:rPr sz="2600" dirty="0">
                <a:latin typeface="Trebuchet MS"/>
                <a:cs typeface="Trebuchet MS"/>
              </a:rPr>
              <a:t>a</a:t>
            </a:r>
            <a:r>
              <a:rPr sz="2600" spc="5" dirty="0">
                <a:latin typeface="Trebuchet MS"/>
                <a:cs typeface="Trebuchet MS"/>
              </a:rPr>
              <a:t>un</a:t>
            </a:r>
            <a:r>
              <a:rPr sz="2600" dirty="0">
                <a:latin typeface="Trebuchet MS"/>
                <a:cs typeface="Trebuchet MS"/>
              </a:rPr>
              <a:t>d</a:t>
            </a:r>
            <a:r>
              <a:rPr sz="2600" spc="5" dirty="0">
                <a:latin typeface="Trebuchet MS"/>
                <a:cs typeface="Trebuchet MS"/>
              </a:rPr>
              <a:t>i</a:t>
            </a:r>
            <a:r>
              <a:rPr sz="2600" spc="-10" dirty="0">
                <a:latin typeface="Trebuchet MS"/>
                <a:cs typeface="Trebuchet MS"/>
              </a:rPr>
              <a:t>c</a:t>
            </a:r>
            <a:r>
              <a:rPr sz="2600" dirty="0">
                <a:latin typeface="Trebuchet MS"/>
                <a:cs typeface="Trebuchet MS"/>
              </a:rPr>
              <a:t>e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1524000"/>
            <a:ext cx="2857500" cy="1828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4000" y="3429000"/>
            <a:ext cx="182880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267" y="6071615"/>
            <a:ext cx="7164705" cy="402590"/>
          </a:xfrm>
          <a:custGeom>
            <a:avLst/>
            <a:gdLst/>
            <a:ahLst/>
            <a:cxnLst/>
            <a:rect l="l" t="t" r="r" b="b"/>
            <a:pathLst>
              <a:path w="7164705" h="402589">
                <a:moveTo>
                  <a:pt x="7124064" y="0"/>
                </a:moveTo>
                <a:lnTo>
                  <a:pt x="40259" y="0"/>
                </a:lnTo>
                <a:lnTo>
                  <a:pt x="24592" y="3161"/>
                </a:lnTo>
                <a:lnTo>
                  <a:pt x="11795" y="11782"/>
                </a:lnTo>
                <a:lnTo>
                  <a:pt x="3165" y="24570"/>
                </a:lnTo>
                <a:lnTo>
                  <a:pt x="0" y="40233"/>
                </a:lnTo>
                <a:lnTo>
                  <a:pt x="0" y="362102"/>
                </a:lnTo>
                <a:lnTo>
                  <a:pt x="3165" y="377765"/>
                </a:lnTo>
                <a:lnTo>
                  <a:pt x="11795" y="390553"/>
                </a:lnTo>
                <a:lnTo>
                  <a:pt x="24592" y="399174"/>
                </a:lnTo>
                <a:lnTo>
                  <a:pt x="40259" y="402336"/>
                </a:lnTo>
                <a:lnTo>
                  <a:pt x="7124064" y="402336"/>
                </a:lnTo>
                <a:lnTo>
                  <a:pt x="7139731" y="399174"/>
                </a:lnTo>
                <a:lnTo>
                  <a:pt x="7152528" y="390553"/>
                </a:lnTo>
                <a:lnTo>
                  <a:pt x="7161158" y="377765"/>
                </a:lnTo>
                <a:lnTo>
                  <a:pt x="7164324" y="362102"/>
                </a:lnTo>
                <a:lnTo>
                  <a:pt x="7164324" y="40233"/>
                </a:lnTo>
                <a:lnTo>
                  <a:pt x="7161158" y="24570"/>
                </a:lnTo>
                <a:lnTo>
                  <a:pt x="7152528" y="11782"/>
                </a:lnTo>
                <a:lnTo>
                  <a:pt x="7139731" y="3161"/>
                </a:lnTo>
                <a:lnTo>
                  <a:pt x="7124064" y="0"/>
                </a:lnTo>
                <a:close/>
              </a:path>
            </a:pathLst>
          </a:custGeom>
          <a:solidFill>
            <a:srgbClr val="CCD4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93266" y="6100064"/>
            <a:ext cx="1927225" cy="32829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065" marR="5080" algn="ctr">
              <a:lnSpc>
                <a:spcPct val="92100"/>
              </a:lnSpc>
              <a:spcBef>
                <a:spcPts val="160"/>
              </a:spcBef>
            </a:pPr>
            <a:r>
              <a:rPr sz="700" spc="-5" dirty="0">
                <a:latin typeface="Constantia"/>
                <a:cs typeface="Constantia"/>
              </a:rPr>
              <a:t>Czaja</a:t>
            </a:r>
            <a:r>
              <a:rPr sz="700" dirty="0">
                <a:latin typeface="Constantia"/>
                <a:cs typeface="Constantia"/>
              </a:rPr>
              <a:t> </a:t>
            </a:r>
            <a:r>
              <a:rPr sz="700" spc="-5" dirty="0">
                <a:latin typeface="Constantia"/>
                <a:cs typeface="Constantia"/>
              </a:rPr>
              <a:t>AJ.</a:t>
            </a:r>
            <a:r>
              <a:rPr sz="700" spc="5" dirty="0">
                <a:latin typeface="Constantia"/>
                <a:cs typeface="Constantia"/>
              </a:rPr>
              <a:t> </a:t>
            </a:r>
            <a:r>
              <a:rPr sz="700" spc="-10" dirty="0">
                <a:latin typeface="Constantia"/>
                <a:cs typeface="Constantia"/>
              </a:rPr>
              <a:t>Diagnosis</a:t>
            </a:r>
            <a:r>
              <a:rPr sz="700" spc="30" dirty="0">
                <a:latin typeface="Constantia"/>
                <a:cs typeface="Constantia"/>
              </a:rPr>
              <a:t> </a:t>
            </a:r>
            <a:r>
              <a:rPr sz="700" spc="-5" dirty="0">
                <a:latin typeface="Constantia"/>
                <a:cs typeface="Constantia"/>
              </a:rPr>
              <a:t>and</a:t>
            </a:r>
            <a:r>
              <a:rPr sz="700" dirty="0">
                <a:latin typeface="Constantia"/>
                <a:cs typeface="Constantia"/>
              </a:rPr>
              <a:t> </a:t>
            </a:r>
            <a:r>
              <a:rPr sz="700" spc="-5" dirty="0">
                <a:latin typeface="Constantia"/>
                <a:cs typeface="Constantia"/>
              </a:rPr>
              <a:t>management</a:t>
            </a:r>
            <a:r>
              <a:rPr sz="700" spc="5" dirty="0">
                <a:latin typeface="Constantia"/>
                <a:cs typeface="Constantia"/>
              </a:rPr>
              <a:t> </a:t>
            </a:r>
            <a:r>
              <a:rPr sz="700" spc="-5" dirty="0">
                <a:latin typeface="Constantia"/>
                <a:cs typeface="Constantia"/>
              </a:rPr>
              <a:t>of </a:t>
            </a:r>
            <a:r>
              <a:rPr sz="700" dirty="0">
                <a:latin typeface="Constantia"/>
                <a:cs typeface="Constantia"/>
              </a:rPr>
              <a:t> </a:t>
            </a:r>
            <a:r>
              <a:rPr sz="700" spc="-10" dirty="0">
                <a:latin typeface="Constantia"/>
                <a:cs typeface="Constantia"/>
              </a:rPr>
              <a:t>autoimmune</a:t>
            </a:r>
            <a:r>
              <a:rPr sz="700" spc="40" dirty="0">
                <a:latin typeface="Constantia"/>
                <a:cs typeface="Constantia"/>
              </a:rPr>
              <a:t> </a:t>
            </a:r>
            <a:r>
              <a:rPr sz="700" spc="-10" dirty="0">
                <a:latin typeface="Constantia"/>
                <a:cs typeface="Constantia"/>
              </a:rPr>
              <a:t>hepatitis.</a:t>
            </a:r>
            <a:r>
              <a:rPr sz="700" spc="40" dirty="0">
                <a:latin typeface="Constantia"/>
                <a:cs typeface="Constantia"/>
              </a:rPr>
              <a:t> </a:t>
            </a:r>
            <a:r>
              <a:rPr sz="700" i="1" spc="-5" dirty="0">
                <a:latin typeface="Constantia"/>
                <a:cs typeface="Constantia"/>
              </a:rPr>
              <a:t>Clin</a:t>
            </a:r>
            <a:r>
              <a:rPr sz="700" i="1" spc="15" dirty="0">
                <a:latin typeface="Constantia"/>
                <a:cs typeface="Constantia"/>
              </a:rPr>
              <a:t> </a:t>
            </a:r>
            <a:r>
              <a:rPr sz="700" i="1" spc="-5" dirty="0">
                <a:latin typeface="Constantia"/>
                <a:cs typeface="Constantia"/>
              </a:rPr>
              <a:t>Liver</a:t>
            </a:r>
            <a:r>
              <a:rPr sz="700" i="1" dirty="0">
                <a:latin typeface="Constantia"/>
                <a:cs typeface="Constantia"/>
              </a:rPr>
              <a:t> Dis</a:t>
            </a:r>
            <a:r>
              <a:rPr sz="700" dirty="0">
                <a:latin typeface="Constantia"/>
                <a:cs typeface="Constantia"/>
              </a:rPr>
              <a:t>.</a:t>
            </a:r>
            <a:r>
              <a:rPr sz="700" spc="-15" dirty="0">
                <a:latin typeface="Constantia"/>
                <a:cs typeface="Constantia"/>
              </a:rPr>
              <a:t> </a:t>
            </a:r>
            <a:r>
              <a:rPr sz="700" spc="-5" dirty="0">
                <a:latin typeface="Constantia"/>
                <a:cs typeface="Constantia"/>
              </a:rPr>
              <a:t>2015</a:t>
            </a:r>
            <a:r>
              <a:rPr sz="700" spc="20" dirty="0">
                <a:latin typeface="Constantia"/>
                <a:cs typeface="Constantia"/>
              </a:rPr>
              <a:t> </a:t>
            </a:r>
            <a:r>
              <a:rPr sz="700" spc="-5" dirty="0">
                <a:latin typeface="Constantia"/>
                <a:cs typeface="Constantia"/>
              </a:rPr>
              <a:t>Feb.</a:t>
            </a:r>
            <a:r>
              <a:rPr sz="700" spc="5" dirty="0">
                <a:latin typeface="Constantia"/>
                <a:cs typeface="Constantia"/>
              </a:rPr>
              <a:t> </a:t>
            </a:r>
            <a:r>
              <a:rPr sz="700" spc="-5" dirty="0">
                <a:latin typeface="Constantia"/>
                <a:cs typeface="Constantia"/>
              </a:rPr>
              <a:t>19 </a:t>
            </a:r>
            <a:r>
              <a:rPr sz="700" spc="-160" dirty="0">
                <a:latin typeface="Constantia"/>
                <a:cs typeface="Constantia"/>
              </a:rPr>
              <a:t> </a:t>
            </a:r>
            <a:r>
              <a:rPr sz="700" spc="-5" dirty="0">
                <a:latin typeface="Constantia"/>
                <a:cs typeface="Constantia"/>
              </a:rPr>
              <a:t>(1):57-79.</a:t>
            </a:r>
            <a:endParaRPr sz="700">
              <a:latin typeface="Constantia"/>
              <a:cs typeface="Constant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93058" y="796471"/>
            <a:ext cx="2857500" cy="958850"/>
            <a:chOff x="3892296" y="867155"/>
            <a:chExt cx="2857500" cy="9588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2296" y="867155"/>
              <a:ext cx="2857500" cy="9585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970782" y="907541"/>
              <a:ext cx="2700655" cy="802005"/>
            </a:xfrm>
            <a:custGeom>
              <a:avLst/>
              <a:gdLst/>
              <a:ahLst/>
              <a:cxnLst/>
              <a:rect l="l" t="t" r="r" b="b"/>
              <a:pathLst>
                <a:path w="2700654" h="802005">
                  <a:moveTo>
                    <a:pt x="2620391" y="0"/>
                  </a:moveTo>
                  <a:lnTo>
                    <a:pt x="80137" y="0"/>
                  </a:lnTo>
                  <a:lnTo>
                    <a:pt x="48970" y="6306"/>
                  </a:lnTo>
                  <a:lnTo>
                    <a:pt x="23494" y="23495"/>
                  </a:lnTo>
                  <a:lnTo>
                    <a:pt x="6306" y="48970"/>
                  </a:lnTo>
                  <a:lnTo>
                    <a:pt x="0" y="80137"/>
                  </a:lnTo>
                  <a:lnTo>
                    <a:pt x="0" y="721487"/>
                  </a:lnTo>
                  <a:lnTo>
                    <a:pt x="6306" y="752653"/>
                  </a:lnTo>
                  <a:lnTo>
                    <a:pt x="23494" y="778129"/>
                  </a:lnTo>
                  <a:lnTo>
                    <a:pt x="48970" y="795317"/>
                  </a:lnTo>
                  <a:lnTo>
                    <a:pt x="80137" y="801624"/>
                  </a:lnTo>
                  <a:lnTo>
                    <a:pt x="2620391" y="801624"/>
                  </a:lnTo>
                  <a:lnTo>
                    <a:pt x="2651557" y="795317"/>
                  </a:lnTo>
                  <a:lnTo>
                    <a:pt x="2677033" y="778129"/>
                  </a:lnTo>
                  <a:lnTo>
                    <a:pt x="2694221" y="752653"/>
                  </a:lnTo>
                  <a:lnTo>
                    <a:pt x="2700527" y="721487"/>
                  </a:lnTo>
                  <a:lnTo>
                    <a:pt x="2700527" y="80137"/>
                  </a:lnTo>
                  <a:lnTo>
                    <a:pt x="2694221" y="48970"/>
                  </a:lnTo>
                  <a:lnTo>
                    <a:pt x="2677032" y="23494"/>
                  </a:lnTo>
                  <a:lnTo>
                    <a:pt x="2651557" y="6306"/>
                  </a:lnTo>
                  <a:lnTo>
                    <a:pt x="2620391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 lang="en-US" dirty="0" smtClean="0"/>
            </a:p>
            <a:p>
              <a:r>
                <a:rPr lang="en-US" dirty="0"/>
                <a:t> </a:t>
              </a:r>
              <a:r>
                <a:rPr lang="en-US" dirty="0" smtClean="0"/>
                <a:t>              </a:t>
              </a:r>
              <a:r>
                <a:rPr lang="en-US" dirty="0" smtClean="0"/>
                <a:t>DIAGNOSIS </a:t>
              </a:r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3970782" y="907541"/>
              <a:ext cx="2700655" cy="802005"/>
            </a:xfrm>
            <a:custGeom>
              <a:avLst/>
              <a:gdLst/>
              <a:ahLst/>
              <a:cxnLst/>
              <a:rect l="l" t="t" r="r" b="b"/>
              <a:pathLst>
                <a:path w="2700654" h="802005">
                  <a:moveTo>
                    <a:pt x="0" y="80137"/>
                  </a:moveTo>
                  <a:lnTo>
                    <a:pt x="6306" y="48970"/>
                  </a:lnTo>
                  <a:lnTo>
                    <a:pt x="23494" y="23495"/>
                  </a:lnTo>
                  <a:lnTo>
                    <a:pt x="48970" y="6306"/>
                  </a:lnTo>
                  <a:lnTo>
                    <a:pt x="80137" y="0"/>
                  </a:lnTo>
                  <a:lnTo>
                    <a:pt x="2620391" y="0"/>
                  </a:lnTo>
                  <a:lnTo>
                    <a:pt x="2651557" y="6306"/>
                  </a:lnTo>
                  <a:lnTo>
                    <a:pt x="2677032" y="23494"/>
                  </a:lnTo>
                  <a:lnTo>
                    <a:pt x="2694221" y="48970"/>
                  </a:lnTo>
                  <a:lnTo>
                    <a:pt x="2700527" y="80137"/>
                  </a:lnTo>
                  <a:lnTo>
                    <a:pt x="2700527" y="721487"/>
                  </a:lnTo>
                  <a:lnTo>
                    <a:pt x="2694221" y="752653"/>
                  </a:lnTo>
                  <a:lnTo>
                    <a:pt x="2677033" y="778129"/>
                  </a:lnTo>
                  <a:lnTo>
                    <a:pt x="2651557" y="795317"/>
                  </a:lnTo>
                  <a:lnTo>
                    <a:pt x="2620391" y="801624"/>
                  </a:lnTo>
                  <a:lnTo>
                    <a:pt x="80137" y="801624"/>
                  </a:lnTo>
                  <a:lnTo>
                    <a:pt x="48970" y="795317"/>
                  </a:lnTo>
                  <a:lnTo>
                    <a:pt x="23494" y="778129"/>
                  </a:lnTo>
                  <a:lnTo>
                    <a:pt x="6306" y="752653"/>
                  </a:lnTo>
                  <a:lnTo>
                    <a:pt x="0" y="721487"/>
                  </a:lnTo>
                  <a:lnTo>
                    <a:pt x="0" y="8013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003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Clinical</a:t>
            </a:r>
            <a:r>
              <a:rPr spc="-60" dirty="0"/>
              <a:t> </a:t>
            </a:r>
            <a:r>
              <a:rPr spc="-10" dirty="0"/>
              <a:t>criteria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266188" y="1696148"/>
            <a:ext cx="3068320" cy="3937000"/>
            <a:chOff x="2266188" y="1696148"/>
            <a:chExt cx="3068320" cy="3937000"/>
          </a:xfrm>
        </p:grpSpPr>
        <p:sp>
          <p:nvSpPr>
            <p:cNvPr id="10" name="object 10"/>
            <p:cNvSpPr/>
            <p:nvPr/>
          </p:nvSpPr>
          <p:spPr>
            <a:xfrm>
              <a:off x="3694938" y="1709165"/>
              <a:ext cx="1626870" cy="2006600"/>
            </a:xfrm>
            <a:custGeom>
              <a:avLst/>
              <a:gdLst/>
              <a:ahLst/>
              <a:cxnLst/>
              <a:rect l="l" t="t" r="r" b="b"/>
              <a:pathLst>
                <a:path w="1626870" h="2006600">
                  <a:moveTo>
                    <a:pt x="1626362" y="0"/>
                  </a:moveTo>
                  <a:lnTo>
                    <a:pt x="1626362" y="1003046"/>
                  </a:lnTo>
                  <a:lnTo>
                    <a:pt x="0" y="1003046"/>
                  </a:lnTo>
                  <a:lnTo>
                    <a:pt x="0" y="2006219"/>
                  </a:lnTo>
                </a:path>
              </a:pathLst>
            </a:custGeom>
            <a:ln w="25908">
              <a:solidFill>
                <a:srgbClr val="0956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6188" y="3675887"/>
              <a:ext cx="2857500" cy="19568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6188" y="3721607"/>
              <a:ext cx="2706624" cy="19050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344674" y="3716273"/>
              <a:ext cx="2700655" cy="1800225"/>
            </a:xfrm>
            <a:custGeom>
              <a:avLst/>
              <a:gdLst/>
              <a:ahLst/>
              <a:cxnLst/>
              <a:rect l="l" t="t" r="r" b="b"/>
              <a:pathLst>
                <a:path w="2700654" h="1800225">
                  <a:moveTo>
                    <a:pt x="2520568" y="0"/>
                  </a:moveTo>
                  <a:lnTo>
                    <a:pt x="179958" y="0"/>
                  </a:lnTo>
                  <a:lnTo>
                    <a:pt x="132144" y="6424"/>
                  </a:lnTo>
                  <a:lnTo>
                    <a:pt x="89163" y="24558"/>
                  </a:lnTo>
                  <a:lnTo>
                    <a:pt x="52736" y="52689"/>
                  </a:lnTo>
                  <a:lnTo>
                    <a:pt x="24586" y="89106"/>
                  </a:lnTo>
                  <a:lnTo>
                    <a:pt x="6433" y="132100"/>
                  </a:lnTo>
                  <a:lnTo>
                    <a:pt x="0" y="179958"/>
                  </a:lnTo>
                  <a:lnTo>
                    <a:pt x="0" y="1619885"/>
                  </a:lnTo>
                  <a:lnTo>
                    <a:pt x="6433" y="1667699"/>
                  </a:lnTo>
                  <a:lnTo>
                    <a:pt x="24586" y="1710680"/>
                  </a:lnTo>
                  <a:lnTo>
                    <a:pt x="52736" y="1747107"/>
                  </a:lnTo>
                  <a:lnTo>
                    <a:pt x="89163" y="1775257"/>
                  </a:lnTo>
                  <a:lnTo>
                    <a:pt x="132144" y="1793410"/>
                  </a:lnTo>
                  <a:lnTo>
                    <a:pt x="179958" y="1799844"/>
                  </a:lnTo>
                  <a:lnTo>
                    <a:pt x="2520568" y="1799844"/>
                  </a:lnTo>
                  <a:lnTo>
                    <a:pt x="2568383" y="1793410"/>
                  </a:lnTo>
                  <a:lnTo>
                    <a:pt x="2611364" y="1775257"/>
                  </a:lnTo>
                  <a:lnTo>
                    <a:pt x="2647791" y="1747107"/>
                  </a:lnTo>
                  <a:lnTo>
                    <a:pt x="2675941" y="1710680"/>
                  </a:lnTo>
                  <a:lnTo>
                    <a:pt x="2694094" y="1667699"/>
                  </a:lnTo>
                  <a:lnTo>
                    <a:pt x="2700528" y="1619885"/>
                  </a:lnTo>
                  <a:lnTo>
                    <a:pt x="2700528" y="179958"/>
                  </a:lnTo>
                  <a:lnTo>
                    <a:pt x="2694094" y="132100"/>
                  </a:lnTo>
                  <a:lnTo>
                    <a:pt x="2675941" y="89106"/>
                  </a:lnTo>
                  <a:lnTo>
                    <a:pt x="2647791" y="52689"/>
                  </a:lnTo>
                  <a:lnTo>
                    <a:pt x="2611364" y="24558"/>
                  </a:lnTo>
                  <a:lnTo>
                    <a:pt x="2568383" y="6424"/>
                  </a:lnTo>
                  <a:lnTo>
                    <a:pt x="2520568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44674" y="3716273"/>
              <a:ext cx="2700655" cy="1800225"/>
            </a:xfrm>
            <a:custGeom>
              <a:avLst/>
              <a:gdLst/>
              <a:ahLst/>
              <a:cxnLst/>
              <a:rect l="l" t="t" r="r" b="b"/>
              <a:pathLst>
                <a:path w="2700654" h="1800225">
                  <a:moveTo>
                    <a:pt x="0" y="179958"/>
                  </a:moveTo>
                  <a:lnTo>
                    <a:pt x="6433" y="132100"/>
                  </a:lnTo>
                  <a:lnTo>
                    <a:pt x="24586" y="89106"/>
                  </a:lnTo>
                  <a:lnTo>
                    <a:pt x="52736" y="52689"/>
                  </a:lnTo>
                  <a:lnTo>
                    <a:pt x="89163" y="24558"/>
                  </a:lnTo>
                  <a:lnTo>
                    <a:pt x="132144" y="6424"/>
                  </a:lnTo>
                  <a:lnTo>
                    <a:pt x="179958" y="0"/>
                  </a:lnTo>
                  <a:lnTo>
                    <a:pt x="2520568" y="0"/>
                  </a:lnTo>
                  <a:lnTo>
                    <a:pt x="2568383" y="6424"/>
                  </a:lnTo>
                  <a:lnTo>
                    <a:pt x="2611364" y="24558"/>
                  </a:lnTo>
                  <a:lnTo>
                    <a:pt x="2647791" y="52689"/>
                  </a:lnTo>
                  <a:lnTo>
                    <a:pt x="2675941" y="89106"/>
                  </a:lnTo>
                  <a:lnTo>
                    <a:pt x="2694094" y="132100"/>
                  </a:lnTo>
                  <a:lnTo>
                    <a:pt x="2700528" y="179958"/>
                  </a:lnTo>
                  <a:lnTo>
                    <a:pt x="2700528" y="1619885"/>
                  </a:lnTo>
                  <a:lnTo>
                    <a:pt x="2694094" y="1667699"/>
                  </a:lnTo>
                  <a:lnTo>
                    <a:pt x="2675941" y="1710680"/>
                  </a:lnTo>
                  <a:lnTo>
                    <a:pt x="2647791" y="1747107"/>
                  </a:lnTo>
                  <a:lnTo>
                    <a:pt x="2611364" y="1775257"/>
                  </a:lnTo>
                  <a:lnTo>
                    <a:pt x="2568383" y="1793410"/>
                  </a:lnTo>
                  <a:lnTo>
                    <a:pt x="2520568" y="1799844"/>
                  </a:lnTo>
                  <a:lnTo>
                    <a:pt x="179958" y="1799844"/>
                  </a:lnTo>
                  <a:lnTo>
                    <a:pt x="132144" y="1793410"/>
                  </a:lnTo>
                  <a:lnTo>
                    <a:pt x="89163" y="1775257"/>
                  </a:lnTo>
                  <a:lnTo>
                    <a:pt x="52736" y="1747107"/>
                  </a:lnTo>
                  <a:lnTo>
                    <a:pt x="24586" y="1710680"/>
                  </a:lnTo>
                  <a:lnTo>
                    <a:pt x="6433" y="1667699"/>
                  </a:lnTo>
                  <a:lnTo>
                    <a:pt x="0" y="1619885"/>
                  </a:lnTo>
                  <a:lnTo>
                    <a:pt x="0" y="17995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452497" y="3717818"/>
            <a:ext cx="2334895" cy="167005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670"/>
              </a:spcBef>
            </a:pPr>
            <a:r>
              <a:rPr sz="1800" b="1" spc="-5" dirty="0">
                <a:solidFill>
                  <a:srgbClr val="FFFFFF"/>
                </a:solidFill>
                <a:latin typeface="Constantia"/>
                <a:cs typeface="Constantia"/>
              </a:rPr>
              <a:t>D</a:t>
            </a:r>
            <a:r>
              <a:rPr sz="1800" b="1" dirty="0">
                <a:solidFill>
                  <a:srgbClr val="FFFFFF"/>
                </a:solidFill>
                <a:latin typeface="Constantia"/>
                <a:cs typeface="Constantia"/>
              </a:rPr>
              <a:t>e</a:t>
            </a:r>
            <a:r>
              <a:rPr sz="1800" b="1" spc="45" dirty="0">
                <a:solidFill>
                  <a:srgbClr val="FFFFFF"/>
                </a:solidFill>
                <a:latin typeface="Constantia"/>
                <a:cs typeface="Constantia"/>
              </a:rPr>
              <a:t>f</a:t>
            </a:r>
            <a:r>
              <a:rPr sz="1800" b="1" dirty="0">
                <a:solidFill>
                  <a:srgbClr val="FFFFFF"/>
                </a:solidFill>
                <a:latin typeface="Constantia"/>
                <a:cs typeface="Constantia"/>
              </a:rPr>
              <a:t>init</a:t>
            </a:r>
            <a:r>
              <a:rPr sz="1800" b="1" spc="-10" dirty="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sz="1800" b="1" spc="-50" dirty="0">
                <a:solidFill>
                  <a:srgbClr val="FFFFFF"/>
                </a:solidFill>
                <a:latin typeface="Constantia"/>
                <a:cs typeface="Constantia"/>
              </a:rPr>
              <a:t>v</a:t>
            </a:r>
            <a:r>
              <a:rPr sz="1800" b="1" dirty="0">
                <a:solidFill>
                  <a:srgbClr val="FFFFFF"/>
                </a:solidFill>
                <a:latin typeface="Constantia"/>
                <a:cs typeface="Constantia"/>
              </a:rPr>
              <a:t>e</a:t>
            </a:r>
            <a:r>
              <a:rPr sz="1800" b="1" spc="-10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onstantia"/>
                <a:cs typeface="Constantia"/>
              </a:rPr>
              <a:t>diagnosis</a:t>
            </a:r>
            <a:endParaRPr sz="1800">
              <a:latin typeface="Constantia"/>
              <a:cs typeface="Constantia"/>
            </a:endParaRPr>
          </a:p>
          <a:p>
            <a:pPr marL="143510" indent="-131445">
              <a:lnSpc>
                <a:spcPts val="2070"/>
              </a:lnSpc>
              <a:spcBef>
                <a:spcPts val="575"/>
              </a:spcBef>
              <a:buSzPct val="94444"/>
              <a:buAutoNum type="arabicPeriod"/>
              <a:tabLst>
                <a:tab pos="144145" algn="l"/>
              </a:tabLst>
            </a:pP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E</a:t>
            </a:r>
            <a:r>
              <a:rPr sz="1800" spc="-55" dirty="0">
                <a:solidFill>
                  <a:srgbClr val="FFFFFF"/>
                </a:solidFill>
                <a:latin typeface="Constantia"/>
                <a:cs typeface="Constantia"/>
              </a:rPr>
              <a:t>x</a:t>
            </a: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cl</a:t>
            </a:r>
            <a:r>
              <a:rPr sz="1800" spc="-15" dirty="0">
                <a:solidFill>
                  <a:srgbClr val="FFFFFF"/>
                </a:solidFill>
                <a:latin typeface="Constantia"/>
                <a:cs typeface="Constantia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d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e</a:t>
            </a:r>
            <a:r>
              <a:rPr sz="1800" spc="-7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other</a:t>
            </a:r>
            <a:r>
              <a:rPr sz="1800" spc="-10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sim</a:t>
            </a:r>
            <a:r>
              <a:rPr sz="1800" spc="-15" dirty="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lar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ts val="2070"/>
              </a:lnSpc>
            </a:pP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disease</a:t>
            </a:r>
            <a:endParaRPr sz="1800">
              <a:latin typeface="Constantia"/>
              <a:cs typeface="Constantia"/>
            </a:endParaRPr>
          </a:p>
          <a:p>
            <a:pPr marL="12700" marR="121285">
              <a:lnSpc>
                <a:spcPct val="127200"/>
              </a:lnSpc>
              <a:spcBef>
                <a:spcPts val="5"/>
              </a:spcBef>
              <a:buSzPct val="94444"/>
              <a:buAutoNum type="arabicPeriod" startAt="2"/>
              <a:tabLst>
                <a:tab pos="182880" algn="l"/>
              </a:tabLst>
            </a:pP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Laboratory findings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3.Histological</a:t>
            </a:r>
            <a:r>
              <a:rPr sz="1800" spc="-8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features</a:t>
            </a:r>
            <a:endParaRPr sz="1800">
              <a:latin typeface="Constantia"/>
              <a:cs typeface="Constant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308091" y="1696211"/>
            <a:ext cx="3327400" cy="3980815"/>
            <a:chOff x="5308091" y="1696211"/>
            <a:chExt cx="3327400" cy="3980815"/>
          </a:xfrm>
        </p:grpSpPr>
        <p:sp>
          <p:nvSpPr>
            <p:cNvPr id="17" name="object 17"/>
            <p:cNvSpPr/>
            <p:nvPr/>
          </p:nvSpPr>
          <p:spPr>
            <a:xfrm>
              <a:off x="5321045" y="1709165"/>
              <a:ext cx="1885314" cy="2006600"/>
            </a:xfrm>
            <a:custGeom>
              <a:avLst/>
              <a:gdLst/>
              <a:ahLst/>
              <a:cxnLst/>
              <a:rect l="l" t="t" r="r" b="b"/>
              <a:pathLst>
                <a:path w="1885315" h="2006600">
                  <a:moveTo>
                    <a:pt x="0" y="0"/>
                  </a:moveTo>
                  <a:lnTo>
                    <a:pt x="0" y="1003046"/>
                  </a:lnTo>
                  <a:lnTo>
                    <a:pt x="1885187" y="1003046"/>
                  </a:lnTo>
                  <a:lnTo>
                    <a:pt x="1885187" y="2006219"/>
                  </a:lnTo>
                </a:path>
              </a:pathLst>
            </a:custGeom>
            <a:ln w="25908">
              <a:solidFill>
                <a:srgbClr val="0956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7483" y="3675888"/>
              <a:ext cx="2857500" cy="20010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9007" y="3842004"/>
              <a:ext cx="2715767" cy="170840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55969" y="3716273"/>
              <a:ext cx="2700655" cy="1844039"/>
            </a:xfrm>
            <a:custGeom>
              <a:avLst/>
              <a:gdLst/>
              <a:ahLst/>
              <a:cxnLst/>
              <a:rect l="l" t="t" r="r" b="b"/>
              <a:pathLst>
                <a:path w="2700654" h="1844039">
                  <a:moveTo>
                    <a:pt x="2516124" y="0"/>
                  </a:moveTo>
                  <a:lnTo>
                    <a:pt x="184403" y="0"/>
                  </a:lnTo>
                  <a:lnTo>
                    <a:pt x="135378" y="6586"/>
                  </a:lnTo>
                  <a:lnTo>
                    <a:pt x="91327" y="25174"/>
                  </a:lnTo>
                  <a:lnTo>
                    <a:pt x="54006" y="54006"/>
                  </a:lnTo>
                  <a:lnTo>
                    <a:pt x="25174" y="91327"/>
                  </a:lnTo>
                  <a:lnTo>
                    <a:pt x="6586" y="135378"/>
                  </a:lnTo>
                  <a:lnTo>
                    <a:pt x="0" y="184403"/>
                  </a:lnTo>
                  <a:lnTo>
                    <a:pt x="0" y="1659636"/>
                  </a:lnTo>
                  <a:lnTo>
                    <a:pt x="6586" y="1708661"/>
                  </a:lnTo>
                  <a:lnTo>
                    <a:pt x="25174" y="1752712"/>
                  </a:lnTo>
                  <a:lnTo>
                    <a:pt x="54006" y="1790033"/>
                  </a:lnTo>
                  <a:lnTo>
                    <a:pt x="91327" y="1818865"/>
                  </a:lnTo>
                  <a:lnTo>
                    <a:pt x="135378" y="1837453"/>
                  </a:lnTo>
                  <a:lnTo>
                    <a:pt x="184403" y="1844039"/>
                  </a:lnTo>
                  <a:lnTo>
                    <a:pt x="2516124" y="1844039"/>
                  </a:lnTo>
                  <a:lnTo>
                    <a:pt x="2565149" y="1837453"/>
                  </a:lnTo>
                  <a:lnTo>
                    <a:pt x="2609200" y="1818865"/>
                  </a:lnTo>
                  <a:lnTo>
                    <a:pt x="2646521" y="1790033"/>
                  </a:lnTo>
                  <a:lnTo>
                    <a:pt x="2675353" y="1752712"/>
                  </a:lnTo>
                  <a:lnTo>
                    <a:pt x="2693941" y="1708661"/>
                  </a:lnTo>
                  <a:lnTo>
                    <a:pt x="2700528" y="1659636"/>
                  </a:lnTo>
                  <a:lnTo>
                    <a:pt x="2700528" y="184403"/>
                  </a:lnTo>
                  <a:lnTo>
                    <a:pt x="2693941" y="135378"/>
                  </a:lnTo>
                  <a:lnTo>
                    <a:pt x="2675353" y="91327"/>
                  </a:lnTo>
                  <a:lnTo>
                    <a:pt x="2646521" y="54006"/>
                  </a:lnTo>
                  <a:lnTo>
                    <a:pt x="2609200" y="25174"/>
                  </a:lnTo>
                  <a:lnTo>
                    <a:pt x="2565149" y="6586"/>
                  </a:lnTo>
                  <a:lnTo>
                    <a:pt x="2516124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55969" y="3716273"/>
              <a:ext cx="2700655" cy="1844039"/>
            </a:xfrm>
            <a:custGeom>
              <a:avLst/>
              <a:gdLst/>
              <a:ahLst/>
              <a:cxnLst/>
              <a:rect l="l" t="t" r="r" b="b"/>
              <a:pathLst>
                <a:path w="2700654" h="1844039">
                  <a:moveTo>
                    <a:pt x="0" y="184403"/>
                  </a:moveTo>
                  <a:lnTo>
                    <a:pt x="6586" y="135378"/>
                  </a:lnTo>
                  <a:lnTo>
                    <a:pt x="25174" y="91327"/>
                  </a:lnTo>
                  <a:lnTo>
                    <a:pt x="54006" y="54006"/>
                  </a:lnTo>
                  <a:lnTo>
                    <a:pt x="91327" y="25174"/>
                  </a:lnTo>
                  <a:lnTo>
                    <a:pt x="135378" y="6586"/>
                  </a:lnTo>
                  <a:lnTo>
                    <a:pt x="184403" y="0"/>
                  </a:lnTo>
                  <a:lnTo>
                    <a:pt x="2516124" y="0"/>
                  </a:lnTo>
                  <a:lnTo>
                    <a:pt x="2565149" y="6586"/>
                  </a:lnTo>
                  <a:lnTo>
                    <a:pt x="2609200" y="25174"/>
                  </a:lnTo>
                  <a:lnTo>
                    <a:pt x="2646521" y="54006"/>
                  </a:lnTo>
                  <a:lnTo>
                    <a:pt x="2675353" y="91327"/>
                  </a:lnTo>
                  <a:lnTo>
                    <a:pt x="2693941" y="135378"/>
                  </a:lnTo>
                  <a:lnTo>
                    <a:pt x="2700528" y="184403"/>
                  </a:lnTo>
                  <a:lnTo>
                    <a:pt x="2700528" y="1659636"/>
                  </a:lnTo>
                  <a:lnTo>
                    <a:pt x="2693941" y="1708661"/>
                  </a:lnTo>
                  <a:lnTo>
                    <a:pt x="2675353" y="1752712"/>
                  </a:lnTo>
                  <a:lnTo>
                    <a:pt x="2646521" y="1790033"/>
                  </a:lnTo>
                  <a:lnTo>
                    <a:pt x="2609200" y="1818865"/>
                  </a:lnTo>
                  <a:lnTo>
                    <a:pt x="2565149" y="1837453"/>
                  </a:lnTo>
                  <a:lnTo>
                    <a:pt x="2516124" y="1844039"/>
                  </a:lnTo>
                  <a:lnTo>
                    <a:pt x="184403" y="1844039"/>
                  </a:lnTo>
                  <a:lnTo>
                    <a:pt x="135378" y="1837453"/>
                  </a:lnTo>
                  <a:lnTo>
                    <a:pt x="91327" y="1818865"/>
                  </a:lnTo>
                  <a:lnTo>
                    <a:pt x="54006" y="1790033"/>
                  </a:lnTo>
                  <a:lnTo>
                    <a:pt x="25174" y="1752712"/>
                  </a:lnTo>
                  <a:lnTo>
                    <a:pt x="6586" y="1708661"/>
                  </a:lnTo>
                  <a:lnTo>
                    <a:pt x="0" y="1659636"/>
                  </a:lnTo>
                  <a:lnTo>
                    <a:pt x="0" y="18440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65952" y="3837558"/>
            <a:ext cx="2289810" cy="14751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675"/>
              </a:spcBef>
            </a:pPr>
            <a:r>
              <a:rPr sz="1800" b="1" dirty="0">
                <a:solidFill>
                  <a:srgbClr val="FFFFFF"/>
                </a:solidFill>
                <a:latin typeface="Constantia"/>
                <a:cs typeface="Constantia"/>
              </a:rPr>
              <a:t>P</a:t>
            </a:r>
            <a:r>
              <a:rPr sz="1800" b="1" spc="-30" dirty="0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sz="1800" b="1" dirty="0">
                <a:solidFill>
                  <a:srgbClr val="FFFFFF"/>
                </a:solidFill>
                <a:latin typeface="Constantia"/>
                <a:cs typeface="Constantia"/>
              </a:rPr>
              <a:t>ob</a:t>
            </a:r>
            <a:r>
              <a:rPr sz="1800" b="1" spc="-10" dirty="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sz="1800" b="1" dirty="0">
                <a:solidFill>
                  <a:srgbClr val="FFFFFF"/>
                </a:solidFill>
                <a:latin typeface="Constantia"/>
                <a:cs typeface="Constantia"/>
              </a:rPr>
              <a:t>b</a:t>
            </a:r>
            <a:r>
              <a:rPr sz="1800" b="1" spc="-10" dirty="0">
                <a:solidFill>
                  <a:srgbClr val="FFFFFF"/>
                </a:solidFill>
                <a:latin typeface="Constantia"/>
                <a:cs typeface="Constantia"/>
              </a:rPr>
              <a:t>l</a:t>
            </a:r>
            <a:r>
              <a:rPr sz="1800" b="1" dirty="0">
                <a:solidFill>
                  <a:srgbClr val="FFFFFF"/>
                </a:solidFill>
                <a:latin typeface="Constantia"/>
                <a:cs typeface="Constantia"/>
              </a:rPr>
              <a:t>e</a:t>
            </a:r>
            <a:r>
              <a:rPr sz="1800" b="1" spc="-7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onstantia"/>
                <a:cs typeface="Constantia"/>
              </a:rPr>
              <a:t>diagnosis</a:t>
            </a:r>
            <a:endParaRPr sz="1800" dirty="0">
              <a:latin typeface="Constantia"/>
              <a:cs typeface="Constantia"/>
            </a:endParaRPr>
          </a:p>
          <a:p>
            <a:pPr marL="12700" marR="5080">
              <a:lnSpc>
                <a:spcPct val="91700"/>
              </a:lnSpc>
              <a:spcBef>
                <a:spcPts val="755"/>
              </a:spcBef>
            </a:pPr>
            <a:r>
              <a:rPr sz="1800" spc="-10" dirty="0">
                <a:solidFill>
                  <a:srgbClr val="FFFFFF"/>
                </a:solidFill>
                <a:latin typeface="Constantia"/>
                <a:cs typeface="Constantia"/>
              </a:rPr>
              <a:t>Findings </a:t>
            </a: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compatible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 with </a:t>
            </a: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AIH but 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ns</a:t>
            </a:r>
            <a:r>
              <a:rPr sz="1800" spc="-10" dirty="0">
                <a:solidFill>
                  <a:srgbClr val="FFFFFF"/>
                </a:solidFill>
                <a:latin typeface="Constantia"/>
                <a:cs typeface="Constantia"/>
              </a:rPr>
              <a:t>uf</a:t>
            </a:r>
            <a:r>
              <a:rPr sz="1800" spc="40" dirty="0">
                <a:solidFill>
                  <a:srgbClr val="FFFFFF"/>
                </a:solidFill>
                <a:latin typeface="Constantia"/>
                <a:cs typeface="Constantia"/>
              </a:rPr>
              <a:t>f</a:t>
            </a:r>
            <a:r>
              <a:rPr sz="1800" spc="-10" dirty="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c</a:t>
            </a:r>
            <a:r>
              <a:rPr sz="1800" spc="-10" dirty="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ent</a:t>
            </a:r>
            <a:r>
              <a:rPr sz="1800" spc="-30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onstantia"/>
                <a:cs typeface="Constantia"/>
              </a:rPr>
              <a:t>f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or</a:t>
            </a:r>
            <a:r>
              <a:rPr sz="1800" spc="-10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de</a:t>
            </a:r>
            <a:r>
              <a:rPr sz="1800" spc="35" dirty="0">
                <a:solidFill>
                  <a:srgbClr val="FFFFFF"/>
                </a:solidFill>
                <a:latin typeface="Constantia"/>
                <a:cs typeface="Constantia"/>
              </a:rPr>
              <a:t>f</a:t>
            </a:r>
            <a:r>
              <a:rPr sz="1800" spc="-10" dirty="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  <a:r>
              <a:rPr sz="1800" spc="-15" dirty="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sz="1800" spc="-25" dirty="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sz="1800" dirty="0">
                <a:solidFill>
                  <a:srgbClr val="FFFFFF"/>
                </a:solidFill>
                <a:latin typeface="Constantia"/>
                <a:cs typeface="Constantia"/>
              </a:rPr>
              <a:t>e  </a:t>
            </a:r>
            <a:r>
              <a:rPr sz="1800" spc="-5" dirty="0">
                <a:solidFill>
                  <a:srgbClr val="FFFFFF"/>
                </a:solidFill>
                <a:latin typeface="Constantia"/>
                <a:cs typeface="Constantia"/>
              </a:rPr>
              <a:t>diagnosis</a:t>
            </a:r>
            <a:endParaRPr sz="1800" dirty="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0867380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828" y="0"/>
            <a:ext cx="914559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23380" y="5876950"/>
            <a:ext cx="1464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Ref:</a:t>
            </a:r>
            <a:r>
              <a:rPr sz="1800" spc="-4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Sleisenger </a:t>
            </a:r>
            <a:r>
              <a:rPr sz="1800" spc="-434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and</a:t>
            </a:r>
            <a:r>
              <a:rPr sz="1800" spc="-4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fordtrans</a:t>
            </a:r>
            <a:endParaRPr sz="18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7400148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6668134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5" dirty="0">
                <a:solidFill>
                  <a:srgbClr val="04607A"/>
                </a:solidFill>
                <a:latin typeface="Calibri"/>
                <a:cs typeface="Calibri"/>
              </a:rPr>
              <a:t>DIFFERENTIAL</a:t>
            </a:r>
            <a:r>
              <a:rPr sz="5000" spc="-9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5000" spc="-5" dirty="0">
                <a:solidFill>
                  <a:srgbClr val="04607A"/>
                </a:solidFill>
                <a:latin typeface="Calibri"/>
                <a:cs typeface="Calibri"/>
              </a:rPr>
              <a:t>DIAGNOSIS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2232787"/>
            <a:ext cx="5182870" cy="3037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Primary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biliary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cirrhosis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AD0D9"/>
              </a:buClr>
              <a:buFont typeface="Segoe UI Symbol"/>
              <a:buChar char="⚫"/>
            </a:pPr>
            <a:endParaRPr sz="30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Constantia"/>
                <a:cs typeface="Constantia"/>
              </a:rPr>
              <a:t>Post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necrotic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cryptogenic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cirrhosis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AD0D9"/>
              </a:buClr>
              <a:buFont typeface="Segoe UI Symbol"/>
              <a:buChar char="⚫"/>
            </a:pPr>
            <a:endParaRPr sz="30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Primary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sclerosing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cholangitis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AD0D9"/>
              </a:buClr>
              <a:buFont typeface="Segoe UI Symbol"/>
              <a:buChar char="⚫"/>
            </a:pPr>
            <a:endParaRPr sz="30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30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cu</a:t>
            </a:r>
            <a:r>
              <a:rPr sz="2600" spc="-30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7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vi</a:t>
            </a:r>
            <a:r>
              <a:rPr sz="2600" spc="-5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al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hep</a:t>
            </a:r>
            <a:r>
              <a:rPr sz="2600" spc="-10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titis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9358176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35940" y="2232787"/>
            <a:ext cx="4148454" cy="3037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Mil</a:t>
            </a:r>
            <a:r>
              <a:rPr sz="2600" dirty="0">
                <a:latin typeface="Constantia"/>
                <a:cs typeface="Constantia"/>
              </a:rPr>
              <a:t>d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ch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5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c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vi</a:t>
            </a:r>
            <a:r>
              <a:rPr sz="2600" spc="-5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al he</a:t>
            </a:r>
            <a:r>
              <a:rPr sz="2600" spc="-10" dirty="0">
                <a:latin typeface="Constantia"/>
                <a:cs typeface="Constantia"/>
              </a:rPr>
              <a:t>p</a:t>
            </a:r>
            <a:r>
              <a:rPr sz="2600" dirty="0">
                <a:latin typeface="Constantia"/>
                <a:cs typeface="Constantia"/>
              </a:rPr>
              <a:t>atitis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AD0D9"/>
              </a:buClr>
              <a:buFont typeface="Segoe UI Symbol"/>
              <a:buChar char="⚫"/>
            </a:pPr>
            <a:endParaRPr sz="30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Wils</a:t>
            </a:r>
            <a:r>
              <a:rPr sz="2600" spc="-10" dirty="0">
                <a:latin typeface="Constantia"/>
                <a:cs typeface="Constantia"/>
              </a:rPr>
              <a:t>o</a:t>
            </a:r>
            <a:r>
              <a:rPr sz="2600" spc="-5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s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disease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AD0D9"/>
              </a:buClr>
              <a:buFont typeface="Segoe UI Symbol"/>
              <a:buChar char="⚫"/>
            </a:pPr>
            <a:endParaRPr sz="30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Haemochromatosis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AD0D9"/>
              </a:buClr>
              <a:buFont typeface="Segoe UI Symbol"/>
              <a:buChar char="⚫"/>
            </a:pPr>
            <a:endParaRPr sz="30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Alcoholic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hepatitis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9161819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318325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55" dirty="0">
                <a:solidFill>
                  <a:srgbClr val="04607A"/>
                </a:solidFill>
                <a:latin typeface="Calibri"/>
                <a:cs typeface="Calibri"/>
              </a:rPr>
              <a:t>TREATMENT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869160"/>
            <a:ext cx="6718300" cy="240347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Should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based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on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Se</a:t>
            </a:r>
            <a:r>
              <a:rPr sz="2600" spc="-55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erity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symp</a:t>
            </a:r>
            <a:r>
              <a:rPr sz="2600" spc="-40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oms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Degree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elevation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transaminases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10" dirty="0">
                <a:latin typeface="Constantia"/>
                <a:cs typeface="Constantia"/>
              </a:rPr>
              <a:t> IgG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Histologic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findings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Potential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side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effects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treatment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452974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7" y="76198"/>
            <a:ext cx="8909304" cy="66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356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8" y="0"/>
              <a:ext cx="9145590" cy="68259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7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63659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625792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55" dirty="0">
                <a:solidFill>
                  <a:srgbClr val="04607A"/>
                </a:solidFill>
                <a:latin typeface="Calibri"/>
                <a:cs typeface="Calibri"/>
              </a:rPr>
              <a:t>TREATMENT</a:t>
            </a:r>
            <a:r>
              <a:rPr sz="5000" spc="-7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5000" dirty="0">
                <a:solidFill>
                  <a:srgbClr val="04607A"/>
                </a:solidFill>
                <a:latin typeface="Calibri"/>
                <a:cs typeface="Calibri"/>
              </a:rPr>
              <a:t>REMISSION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869160"/>
            <a:ext cx="7727315" cy="272034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Disapperance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symptoms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Normal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serum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bilirubin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10" dirty="0">
                <a:latin typeface="Constantia"/>
                <a:cs typeface="Constantia"/>
              </a:rPr>
              <a:t> IgG</a:t>
            </a:r>
            <a:endParaRPr sz="2600">
              <a:latin typeface="Constantia"/>
              <a:cs typeface="Constantia"/>
            </a:endParaRPr>
          </a:p>
          <a:p>
            <a:pPr marL="286385" marR="20066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Serum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aminotransferases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normal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or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less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than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twice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normal</a:t>
            </a:r>
            <a:endParaRPr sz="2600">
              <a:latin typeface="Constantia"/>
              <a:cs typeface="Constantia"/>
            </a:endParaRPr>
          </a:p>
          <a:p>
            <a:pPr marL="286385" marR="508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35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ormal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hepatic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tiss</a:t>
            </a:r>
            <a:r>
              <a:rPr sz="2600" spc="5" dirty="0">
                <a:latin typeface="Constantia"/>
                <a:cs typeface="Constantia"/>
              </a:rPr>
              <a:t>u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or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mi</a:t>
            </a:r>
            <a:r>
              <a:rPr sz="2600" spc="-15" dirty="0">
                <a:latin typeface="Constantia"/>
                <a:cs typeface="Constantia"/>
              </a:rPr>
              <a:t>n</a:t>
            </a:r>
            <a:r>
              <a:rPr sz="2600" spc="-5" dirty="0">
                <a:latin typeface="Constantia"/>
                <a:cs typeface="Constantia"/>
              </a:rPr>
              <a:t>ima</a:t>
            </a:r>
            <a:r>
              <a:rPr sz="2600" dirty="0">
                <a:latin typeface="Constantia"/>
                <a:cs typeface="Constantia"/>
              </a:rPr>
              <a:t>l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195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lamma</a:t>
            </a:r>
            <a:r>
              <a:rPr sz="2600" spc="5" dirty="0">
                <a:latin typeface="Constantia"/>
                <a:cs typeface="Constantia"/>
              </a:rPr>
              <a:t>t</a:t>
            </a:r>
            <a:r>
              <a:rPr sz="2600" spc="-5" dirty="0">
                <a:latin typeface="Constantia"/>
                <a:cs typeface="Constantia"/>
              </a:rPr>
              <a:t>i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n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  </a:t>
            </a:r>
            <a:r>
              <a:rPr sz="2600" spc="-5" dirty="0">
                <a:latin typeface="Constantia"/>
                <a:cs typeface="Constantia"/>
              </a:rPr>
              <a:t>no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interface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hepatitis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93997" y="5948273"/>
            <a:ext cx="444246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S</a:t>
            </a:r>
            <a:r>
              <a:rPr sz="1800" dirty="0">
                <a:latin typeface="Constantia"/>
                <a:cs typeface="Constantia"/>
              </a:rPr>
              <a:t>t</a:t>
            </a:r>
            <a:r>
              <a:rPr sz="1800" spc="-30" dirty="0">
                <a:latin typeface="Constantia"/>
                <a:cs typeface="Constantia"/>
              </a:rPr>
              <a:t>r</a:t>
            </a:r>
            <a:r>
              <a:rPr sz="1800" dirty="0">
                <a:latin typeface="Constantia"/>
                <a:cs typeface="Constantia"/>
              </a:rPr>
              <a:t>assb</a:t>
            </a:r>
            <a:r>
              <a:rPr sz="1800" spc="-5" dirty="0">
                <a:latin typeface="Constantia"/>
                <a:cs typeface="Constantia"/>
              </a:rPr>
              <a:t>u</a:t>
            </a:r>
            <a:r>
              <a:rPr sz="1800" spc="-25" dirty="0">
                <a:latin typeface="Constantia"/>
                <a:cs typeface="Constantia"/>
              </a:rPr>
              <a:t>r</a:t>
            </a:r>
            <a:r>
              <a:rPr sz="1800" dirty="0">
                <a:latin typeface="Constantia"/>
                <a:cs typeface="Constantia"/>
              </a:rPr>
              <a:t>g</a:t>
            </a:r>
            <a:r>
              <a:rPr sz="1800" spc="-3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C</a:t>
            </a:r>
            <a:r>
              <a:rPr sz="1800" spc="-220" dirty="0">
                <a:latin typeface="Constantia"/>
                <a:cs typeface="Constantia"/>
              </a:rPr>
              <a:t>P</a:t>
            </a:r>
            <a:r>
              <a:rPr sz="1800" dirty="0">
                <a:latin typeface="Constantia"/>
                <a:cs typeface="Constantia"/>
              </a:rPr>
              <a:t>, </a:t>
            </a:r>
            <a:r>
              <a:rPr sz="1800" spc="-10" dirty="0">
                <a:latin typeface="Constantia"/>
                <a:cs typeface="Constantia"/>
              </a:rPr>
              <a:t>M</a:t>
            </a:r>
            <a:r>
              <a:rPr sz="1800" dirty="0">
                <a:latin typeface="Constantia"/>
                <a:cs typeface="Constantia"/>
              </a:rPr>
              <a:t>an</a:t>
            </a:r>
            <a:r>
              <a:rPr sz="1800" spc="-10" dirty="0">
                <a:latin typeface="Constantia"/>
                <a:cs typeface="Constantia"/>
              </a:rPr>
              <a:t>n</a:t>
            </a:r>
            <a:r>
              <a:rPr sz="1800" dirty="0">
                <a:latin typeface="Constantia"/>
                <a:cs typeface="Constantia"/>
              </a:rPr>
              <a:t>s</a:t>
            </a:r>
            <a:r>
              <a:rPr sz="1800" spc="-4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M</a:t>
            </a:r>
            <a:r>
              <a:rPr sz="1800" spc="-220" dirty="0">
                <a:latin typeface="Constantia"/>
                <a:cs typeface="Constantia"/>
              </a:rPr>
              <a:t>P</a:t>
            </a:r>
            <a:r>
              <a:rPr sz="1800" dirty="0">
                <a:latin typeface="Constantia"/>
                <a:cs typeface="Constantia"/>
              </a:rPr>
              <a:t>.</a:t>
            </a:r>
            <a:r>
              <a:rPr sz="1800" spc="-40" dirty="0">
                <a:latin typeface="Constantia"/>
                <a:cs typeface="Constantia"/>
              </a:rPr>
              <a:t> </a:t>
            </a:r>
            <a:r>
              <a:rPr sz="1800" spc="-110" dirty="0">
                <a:latin typeface="Constantia"/>
                <a:cs typeface="Constantia"/>
              </a:rPr>
              <a:t>T</a:t>
            </a:r>
            <a:r>
              <a:rPr sz="1800" spc="-20" dirty="0">
                <a:latin typeface="Constantia"/>
                <a:cs typeface="Constantia"/>
              </a:rPr>
              <a:t>r</a:t>
            </a:r>
            <a:r>
              <a:rPr sz="1800" dirty="0">
                <a:latin typeface="Constantia"/>
                <a:cs typeface="Constantia"/>
              </a:rPr>
              <a:t>eatment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of  </a:t>
            </a:r>
            <a:r>
              <a:rPr sz="1800" spc="-10" dirty="0">
                <a:latin typeface="Constantia"/>
                <a:cs typeface="Constantia"/>
              </a:rPr>
              <a:t>autoimmune </a:t>
            </a:r>
            <a:r>
              <a:rPr sz="1800" spc="-5" dirty="0">
                <a:latin typeface="Constantia"/>
                <a:cs typeface="Constantia"/>
              </a:rPr>
              <a:t>hepatitis. </a:t>
            </a:r>
            <a:r>
              <a:rPr sz="1800" i="1" spc="-5" dirty="0">
                <a:latin typeface="Constantia"/>
                <a:cs typeface="Constantia"/>
              </a:rPr>
              <a:t>Semin </a:t>
            </a:r>
            <a:r>
              <a:rPr sz="1800" i="1" spc="-10" dirty="0">
                <a:latin typeface="Constantia"/>
                <a:cs typeface="Constantia"/>
              </a:rPr>
              <a:t>Liver </a:t>
            </a:r>
            <a:r>
              <a:rPr sz="1800" i="1" dirty="0">
                <a:latin typeface="Constantia"/>
                <a:cs typeface="Constantia"/>
              </a:rPr>
              <a:t>Dis</a:t>
            </a:r>
            <a:r>
              <a:rPr sz="1800" dirty="0">
                <a:latin typeface="Constantia"/>
                <a:cs typeface="Constantia"/>
              </a:rPr>
              <a:t>. </a:t>
            </a:r>
            <a:r>
              <a:rPr sz="1800" spc="-5" dirty="0">
                <a:latin typeface="Constantia"/>
                <a:cs typeface="Constantia"/>
              </a:rPr>
              <a:t>2009 </a:t>
            </a:r>
            <a:r>
              <a:rPr sz="1800" spc="-440" dirty="0">
                <a:latin typeface="Constantia"/>
                <a:cs typeface="Constantia"/>
              </a:rPr>
              <a:t> </a:t>
            </a:r>
            <a:r>
              <a:rPr sz="1800" spc="-20" dirty="0">
                <a:latin typeface="Constantia"/>
                <a:cs typeface="Constantia"/>
              </a:rPr>
              <a:t>Aug.</a:t>
            </a:r>
            <a:r>
              <a:rPr sz="1800" spc="-5" dirty="0">
                <a:latin typeface="Constantia"/>
                <a:cs typeface="Constantia"/>
              </a:rPr>
              <a:t> 29(3):273-85.</a:t>
            </a:r>
            <a:endParaRPr sz="18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0816430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625792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55" dirty="0">
                <a:solidFill>
                  <a:srgbClr val="04607A"/>
                </a:solidFill>
                <a:latin typeface="Calibri"/>
                <a:cs typeface="Calibri"/>
              </a:rPr>
              <a:t>TREATMENT</a:t>
            </a:r>
            <a:r>
              <a:rPr sz="5000" spc="-70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5000" dirty="0">
                <a:solidFill>
                  <a:srgbClr val="04607A"/>
                </a:solidFill>
                <a:latin typeface="Calibri"/>
                <a:cs typeface="Calibri"/>
              </a:rPr>
              <a:t>REMISSION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840843"/>
            <a:ext cx="7996555" cy="496189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3200" b="1" spc="-10" dirty="0">
                <a:latin typeface="Constantia"/>
                <a:cs typeface="Constantia"/>
              </a:rPr>
              <a:t>Action</a:t>
            </a:r>
            <a:endParaRPr sz="3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6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Gradual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withdrawl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prednisone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Discontinuation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-5" dirty="0">
                <a:latin typeface="Constantia"/>
                <a:cs typeface="Constantia"/>
              </a:rPr>
              <a:t> azathioprine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Regular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monitoring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for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relapse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AD0D9"/>
              </a:buClr>
              <a:buFont typeface="Segoe UI Symbol"/>
              <a:buChar char="⚫"/>
            </a:pPr>
            <a:endParaRPr sz="3550">
              <a:latin typeface="Constantia"/>
              <a:cs typeface="Constantia"/>
            </a:endParaRPr>
          </a:p>
          <a:p>
            <a:pPr marL="286385" marR="508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Histological </a:t>
            </a:r>
            <a:r>
              <a:rPr sz="2600" spc="-15" dirty="0">
                <a:latin typeface="Constantia"/>
                <a:cs typeface="Constantia"/>
              </a:rPr>
              <a:t>improvement </a:t>
            </a:r>
            <a:r>
              <a:rPr sz="2600" dirty="0">
                <a:latin typeface="Constantia"/>
                <a:cs typeface="Constantia"/>
              </a:rPr>
              <a:t>lacks </a:t>
            </a:r>
            <a:r>
              <a:rPr sz="2600" spc="-5" dirty="0">
                <a:latin typeface="Constantia"/>
                <a:cs typeface="Constantia"/>
              </a:rPr>
              <a:t>behind laboratory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resolution </a:t>
            </a:r>
            <a:r>
              <a:rPr sz="2600" spc="-10" dirty="0">
                <a:latin typeface="Constantia"/>
                <a:cs typeface="Constantia"/>
              </a:rPr>
              <a:t>by </a:t>
            </a:r>
            <a:r>
              <a:rPr sz="2600" dirty="0">
                <a:latin typeface="Constantia"/>
                <a:cs typeface="Constantia"/>
              </a:rPr>
              <a:t>3 </a:t>
            </a:r>
            <a:r>
              <a:rPr sz="2600" spc="-15" dirty="0">
                <a:latin typeface="Constantia"/>
                <a:cs typeface="Constantia"/>
              </a:rPr>
              <a:t>to </a:t>
            </a:r>
            <a:r>
              <a:rPr sz="2600" dirty="0">
                <a:latin typeface="Constantia"/>
                <a:cs typeface="Constantia"/>
              </a:rPr>
              <a:t>8 </a:t>
            </a:r>
            <a:r>
              <a:rPr sz="2600" spc="-5" dirty="0">
                <a:latin typeface="Constantia"/>
                <a:cs typeface="Constantia"/>
              </a:rPr>
              <a:t>months, </a:t>
            </a:r>
            <a:r>
              <a:rPr sz="2600" dirty="0">
                <a:latin typeface="Constantia"/>
                <a:cs typeface="Constantia"/>
              </a:rPr>
              <a:t>so </a:t>
            </a:r>
            <a:r>
              <a:rPr sz="2600" spc="-5" dirty="0">
                <a:latin typeface="Constantia"/>
                <a:cs typeface="Constantia"/>
              </a:rPr>
              <a:t>treatment </a:t>
            </a:r>
            <a:r>
              <a:rPr sz="2600" dirty="0">
                <a:latin typeface="Constantia"/>
                <a:cs typeface="Constantia"/>
              </a:rPr>
              <a:t>should </a:t>
            </a:r>
            <a:r>
              <a:rPr sz="2600" spc="-5" dirty="0">
                <a:latin typeface="Constantia"/>
                <a:cs typeface="Constantia"/>
              </a:rPr>
              <a:t>be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continued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for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3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8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months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after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lab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parameters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come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normal</a:t>
            </a:r>
            <a:endParaRPr sz="2600">
              <a:latin typeface="Constantia"/>
              <a:cs typeface="Constantia"/>
            </a:endParaRPr>
          </a:p>
          <a:p>
            <a:pPr marL="4056379">
              <a:lnSpc>
                <a:spcPts val="1775"/>
              </a:lnSpc>
            </a:pPr>
            <a:r>
              <a:rPr sz="1800" spc="-5" dirty="0">
                <a:latin typeface="Constantia"/>
                <a:cs typeface="Constantia"/>
              </a:rPr>
              <a:t>S</a:t>
            </a:r>
            <a:r>
              <a:rPr sz="1800" dirty="0">
                <a:latin typeface="Constantia"/>
                <a:cs typeface="Constantia"/>
              </a:rPr>
              <a:t>t</a:t>
            </a:r>
            <a:r>
              <a:rPr sz="1800" spc="-30" dirty="0">
                <a:latin typeface="Constantia"/>
                <a:cs typeface="Constantia"/>
              </a:rPr>
              <a:t>r</a:t>
            </a:r>
            <a:r>
              <a:rPr sz="1800" dirty="0">
                <a:latin typeface="Constantia"/>
                <a:cs typeface="Constantia"/>
              </a:rPr>
              <a:t>assb</a:t>
            </a:r>
            <a:r>
              <a:rPr sz="1800" spc="-5" dirty="0">
                <a:latin typeface="Constantia"/>
                <a:cs typeface="Constantia"/>
              </a:rPr>
              <a:t>u</a:t>
            </a:r>
            <a:r>
              <a:rPr sz="1800" spc="-25" dirty="0">
                <a:latin typeface="Constantia"/>
                <a:cs typeface="Constantia"/>
              </a:rPr>
              <a:t>r</a:t>
            </a:r>
            <a:r>
              <a:rPr sz="1800" dirty="0">
                <a:latin typeface="Constantia"/>
                <a:cs typeface="Constantia"/>
              </a:rPr>
              <a:t>g</a:t>
            </a:r>
            <a:r>
              <a:rPr sz="1800" spc="-3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C</a:t>
            </a:r>
            <a:r>
              <a:rPr sz="1800" spc="-220" dirty="0">
                <a:latin typeface="Constantia"/>
                <a:cs typeface="Constantia"/>
              </a:rPr>
              <a:t>P</a:t>
            </a:r>
            <a:r>
              <a:rPr sz="1800" dirty="0">
                <a:latin typeface="Constantia"/>
                <a:cs typeface="Constantia"/>
              </a:rPr>
              <a:t>, </a:t>
            </a:r>
            <a:r>
              <a:rPr sz="1800" spc="-10" dirty="0">
                <a:latin typeface="Constantia"/>
                <a:cs typeface="Constantia"/>
              </a:rPr>
              <a:t>M</a:t>
            </a:r>
            <a:r>
              <a:rPr sz="1800" dirty="0">
                <a:latin typeface="Constantia"/>
                <a:cs typeface="Constantia"/>
              </a:rPr>
              <a:t>an</a:t>
            </a:r>
            <a:r>
              <a:rPr sz="1800" spc="-10" dirty="0">
                <a:latin typeface="Constantia"/>
                <a:cs typeface="Constantia"/>
              </a:rPr>
              <a:t>n</a:t>
            </a:r>
            <a:r>
              <a:rPr sz="1800" dirty="0">
                <a:latin typeface="Constantia"/>
                <a:cs typeface="Constantia"/>
              </a:rPr>
              <a:t>s</a:t>
            </a:r>
            <a:r>
              <a:rPr sz="1800" spc="-4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M</a:t>
            </a:r>
            <a:r>
              <a:rPr sz="1800" spc="-220" dirty="0">
                <a:latin typeface="Constantia"/>
                <a:cs typeface="Constantia"/>
              </a:rPr>
              <a:t>P</a:t>
            </a:r>
            <a:r>
              <a:rPr sz="1800" dirty="0">
                <a:latin typeface="Constantia"/>
                <a:cs typeface="Constantia"/>
              </a:rPr>
              <a:t>.</a:t>
            </a:r>
            <a:r>
              <a:rPr sz="1800" spc="-40" dirty="0">
                <a:latin typeface="Constantia"/>
                <a:cs typeface="Constantia"/>
              </a:rPr>
              <a:t> </a:t>
            </a:r>
            <a:r>
              <a:rPr sz="1800" spc="-110" dirty="0">
                <a:latin typeface="Constantia"/>
                <a:cs typeface="Constantia"/>
              </a:rPr>
              <a:t>T</a:t>
            </a:r>
            <a:r>
              <a:rPr sz="1800" spc="-20" dirty="0">
                <a:latin typeface="Constantia"/>
                <a:cs typeface="Constantia"/>
              </a:rPr>
              <a:t>r</a:t>
            </a:r>
            <a:r>
              <a:rPr sz="1800" dirty="0">
                <a:latin typeface="Constantia"/>
                <a:cs typeface="Constantia"/>
              </a:rPr>
              <a:t>eatment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of</a:t>
            </a:r>
            <a:endParaRPr sz="1800">
              <a:latin typeface="Constantia"/>
              <a:cs typeface="Constantia"/>
            </a:endParaRPr>
          </a:p>
          <a:p>
            <a:pPr marL="4056379" marR="54610">
              <a:lnSpc>
                <a:spcPct val="100000"/>
              </a:lnSpc>
            </a:pPr>
            <a:r>
              <a:rPr sz="1800" spc="-10" dirty="0">
                <a:latin typeface="Constantia"/>
                <a:cs typeface="Constantia"/>
              </a:rPr>
              <a:t>autoimmune </a:t>
            </a:r>
            <a:r>
              <a:rPr sz="1800" spc="-5" dirty="0">
                <a:latin typeface="Constantia"/>
                <a:cs typeface="Constantia"/>
              </a:rPr>
              <a:t>hepatitis. </a:t>
            </a:r>
            <a:r>
              <a:rPr sz="1800" i="1" spc="-5" dirty="0">
                <a:latin typeface="Constantia"/>
                <a:cs typeface="Constantia"/>
              </a:rPr>
              <a:t>Semin </a:t>
            </a:r>
            <a:r>
              <a:rPr sz="1800" i="1" spc="-10" dirty="0">
                <a:latin typeface="Constantia"/>
                <a:cs typeface="Constantia"/>
              </a:rPr>
              <a:t>Liver </a:t>
            </a:r>
            <a:r>
              <a:rPr sz="1800" i="1" dirty="0">
                <a:latin typeface="Constantia"/>
                <a:cs typeface="Constantia"/>
              </a:rPr>
              <a:t>Dis</a:t>
            </a:r>
            <a:r>
              <a:rPr sz="1800" dirty="0">
                <a:latin typeface="Constantia"/>
                <a:cs typeface="Constantia"/>
              </a:rPr>
              <a:t>. </a:t>
            </a:r>
            <a:r>
              <a:rPr sz="1800" spc="-44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2009</a:t>
            </a:r>
            <a:r>
              <a:rPr sz="1800" spc="-20" dirty="0">
                <a:latin typeface="Constantia"/>
                <a:cs typeface="Constantia"/>
              </a:rPr>
              <a:t> Aug.</a:t>
            </a:r>
            <a:r>
              <a:rPr sz="180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29(3):273-85.</a:t>
            </a:r>
            <a:endParaRPr sz="18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3066645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553275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b="1" spc="-55" dirty="0">
                <a:solidFill>
                  <a:srgbClr val="04607A"/>
                </a:solidFill>
                <a:latin typeface="Calibri"/>
                <a:cs typeface="Calibri"/>
              </a:rPr>
              <a:t>TREATMENT</a:t>
            </a:r>
            <a:r>
              <a:rPr sz="5000" b="1" spc="-65" dirty="0">
                <a:solidFill>
                  <a:srgbClr val="04607A"/>
                </a:solidFill>
                <a:latin typeface="Calibri"/>
                <a:cs typeface="Calibri"/>
              </a:rPr>
              <a:t> FAILURE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2272411"/>
            <a:ext cx="7834630" cy="376364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6385" marR="5080" indent="-274320">
              <a:lnSpc>
                <a:spcPct val="8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Worsening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clinical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laboratory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5" dirty="0">
                <a:latin typeface="Constantia"/>
                <a:cs typeface="Constantia"/>
              </a:rPr>
              <a:t>histologic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findings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despite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compliance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with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therapy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5" dirty="0">
                <a:latin typeface="Constantia"/>
                <a:cs typeface="Constantia"/>
              </a:rPr>
              <a:t>nse</a:t>
            </a:r>
            <a:r>
              <a:rPr sz="2600" dirty="0">
                <a:latin typeface="Constantia"/>
                <a:cs typeface="Constantia"/>
              </a:rPr>
              <a:t>t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asci</a:t>
            </a:r>
            <a:r>
              <a:rPr sz="2600" spc="-40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es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or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en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ephal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10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t</a:t>
            </a:r>
            <a:r>
              <a:rPr sz="2600" spc="-30" dirty="0">
                <a:latin typeface="Constantia"/>
                <a:cs typeface="Constantia"/>
              </a:rPr>
              <a:t>h</a:t>
            </a:r>
            <a:r>
              <a:rPr sz="2600" dirty="0">
                <a:latin typeface="Constantia"/>
                <a:cs typeface="Constantia"/>
              </a:rPr>
              <a:t>y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ts val="3110"/>
              </a:lnSpc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  <a:tab pos="6351270" algn="l"/>
              </a:tabLst>
            </a:pPr>
            <a:r>
              <a:rPr sz="2600" spc="-5" dirty="0">
                <a:latin typeface="Constantia"/>
                <a:cs typeface="Constantia"/>
              </a:rPr>
              <a:t>Increase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aminotransferases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or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bilirubin	</a:t>
            </a:r>
            <a:r>
              <a:rPr sz="2600" spc="-10" dirty="0">
                <a:latin typeface="Constantia"/>
                <a:cs typeface="Constantia"/>
              </a:rPr>
              <a:t>by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&gt;67%</a:t>
            </a:r>
            <a:endParaRPr sz="2600">
              <a:latin typeface="Constantia"/>
              <a:cs typeface="Constantia"/>
            </a:endParaRPr>
          </a:p>
          <a:p>
            <a:pPr marL="259079">
              <a:lnSpc>
                <a:spcPts val="3829"/>
              </a:lnSpc>
            </a:pPr>
            <a:r>
              <a:rPr sz="3200" b="1" spc="-10" dirty="0">
                <a:latin typeface="Constantia"/>
                <a:cs typeface="Constantia"/>
              </a:rPr>
              <a:t>Action:</a:t>
            </a:r>
            <a:endParaRPr sz="3200">
              <a:latin typeface="Constantia"/>
              <a:cs typeface="Constantia"/>
            </a:endParaRPr>
          </a:p>
          <a:p>
            <a:pPr marL="286385" marR="778510" indent="-274320">
              <a:lnSpc>
                <a:spcPts val="25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Prednisone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60mg/d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or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prednisone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30mg/d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with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azathioprine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150mg/d </a:t>
            </a:r>
            <a:r>
              <a:rPr sz="2600" dirty="0">
                <a:latin typeface="Constantia"/>
                <a:cs typeface="Constantia"/>
              </a:rPr>
              <a:t>*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1 </a:t>
            </a:r>
            <a:r>
              <a:rPr sz="2600" spc="-5" dirty="0">
                <a:latin typeface="Constantia"/>
                <a:cs typeface="Constantia"/>
              </a:rPr>
              <a:t>month</a:t>
            </a:r>
            <a:endParaRPr sz="2600">
              <a:latin typeface="Constantia"/>
              <a:cs typeface="Constantia"/>
            </a:endParaRPr>
          </a:p>
          <a:p>
            <a:pPr marL="286385" marR="276860" indent="-274320">
              <a:lnSpc>
                <a:spcPct val="80000"/>
              </a:lnSpc>
              <a:spcBef>
                <a:spcPts val="64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Each schedule </a:t>
            </a:r>
            <a:r>
              <a:rPr sz="2600" spc="-10" dirty="0">
                <a:latin typeface="Constantia"/>
                <a:cs typeface="Constantia"/>
              </a:rPr>
              <a:t>induces </a:t>
            </a:r>
            <a:r>
              <a:rPr sz="2600" spc="-5" dirty="0">
                <a:latin typeface="Constantia"/>
                <a:cs typeface="Constantia"/>
              </a:rPr>
              <a:t>clinical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5" dirty="0">
                <a:latin typeface="Constantia"/>
                <a:cs typeface="Constantia"/>
              </a:rPr>
              <a:t>biochemical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improvement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70%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but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histological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improvement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occurs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only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20%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4172964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59" y="316229"/>
            <a:ext cx="7493000" cy="11518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339" y="1600200"/>
            <a:ext cx="7893050" cy="22275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11150" marR="140970" indent="-273050">
              <a:lnSpc>
                <a:spcPts val="2650"/>
              </a:lnSpc>
              <a:spcBef>
                <a:spcPts val="380"/>
              </a:spcBef>
              <a:tabLst>
                <a:tab pos="2820035" algn="l"/>
              </a:tabLst>
            </a:pPr>
            <a:r>
              <a:rPr sz="2625" spc="-284" baseline="7936" dirty="0">
                <a:solidFill>
                  <a:srgbClr val="16BAFC"/>
                </a:solidFill>
                <a:latin typeface="Cambria"/>
                <a:cs typeface="Cambria"/>
              </a:rPr>
              <a:t>⦿</a:t>
            </a:r>
            <a:r>
              <a:rPr sz="2625" spc="-277" baseline="7936" dirty="0">
                <a:solidFill>
                  <a:srgbClr val="16BAFC"/>
                </a:solidFill>
                <a:latin typeface="Cambria"/>
                <a:cs typeface="Cambria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Hepatitis </a:t>
            </a:r>
            <a:r>
              <a:rPr sz="2400" spc="-10" dirty="0">
                <a:latin typeface="Times New Roman"/>
                <a:cs typeface="Times New Roman"/>
              </a:rPr>
              <a:t>A- </a:t>
            </a:r>
            <a:r>
              <a:rPr sz="2400" dirty="0">
                <a:latin typeface="Times New Roman"/>
                <a:cs typeface="Times New Roman"/>
              </a:rPr>
              <a:t>There is currently a vaccine for hepatitis </a:t>
            </a:r>
            <a:r>
              <a:rPr sz="2400" spc="-5" dirty="0">
                <a:latin typeface="Times New Roman"/>
                <a:cs typeface="Times New Roman"/>
              </a:rPr>
              <a:t>A. </a:t>
            </a:r>
            <a:r>
              <a:rPr sz="2400" dirty="0">
                <a:latin typeface="Times New Roman"/>
                <a:cs typeface="Times New Roman"/>
              </a:rPr>
              <a:t>It </a:t>
            </a:r>
            <a:r>
              <a:rPr sz="2400" spc="5" dirty="0">
                <a:latin typeface="Times New Roman"/>
                <a:cs typeface="Times New Roman"/>
              </a:rPr>
              <a:t>is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given in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two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doses.	The initial vaccine </a:t>
            </a:r>
            <a:r>
              <a:rPr sz="2400" spc="-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a booster shot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after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six</a:t>
            </a:r>
            <a:r>
              <a:rPr sz="2400" dirty="0">
                <a:latin typeface="Times New Roman"/>
                <a:cs typeface="Times New Roman"/>
              </a:rPr>
              <a:t> months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vaccination.</a:t>
            </a:r>
            <a:endParaRPr sz="2400">
              <a:latin typeface="Times New Roman"/>
              <a:cs typeface="Times New Roman"/>
            </a:endParaRPr>
          </a:p>
          <a:p>
            <a:pPr marL="311150" marR="168910" indent="-273050">
              <a:lnSpc>
                <a:spcPts val="2650"/>
              </a:lnSpc>
              <a:spcBef>
                <a:spcPts val="610"/>
              </a:spcBef>
              <a:tabLst>
                <a:tab pos="1948180" algn="l"/>
              </a:tabLst>
            </a:pPr>
            <a:r>
              <a:rPr sz="2625" spc="-284" baseline="7936" dirty="0">
                <a:solidFill>
                  <a:srgbClr val="16BAFC"/>
                </a:solidFill>
                <a:latin typeface="Cambria"/>
                <a:cs typeface="Cambria"/>
              </a:rPr>
              <a:t>⦿</a:t>
            </a:r>
            <a:r>
              <a:rPr sz="2625" spc="300" baseline="7936" dirty="0">
                <a:solidFill>
                  <a:srgbClr val="16BAFC"/>
                </a:solidFill>
                <a:latin typeface="Cambria"/>
                <a:cs typeface="Cambria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Hepatitis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B-	There </a:t>
            </a:r>
            <a:r>
              <a:rPr sz="2400" dirty="0">
                <a:latin typeface="Times New Roman"/>
                <a:cs typeface="Times New Roman"/>
              </a:rPr>
              <a:t>is also a vaccine for hepatitis </a:t>
            </a:r>
            <a:r>
              <a:rPr sz="2400" spc="-5" dirty="0">
                <a:latin typeface="Times New Roman"/>
                <a:cs typeface="Times New Roman"/>
              </a:rPr>
              <a:t>b, </a:t>
            </a:r>
            <a:r>
              <a:rPr sz="2400" spc="5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which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there is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three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dose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series 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</a:t>
            </a:r>
            <a:r>
              <a:rPr sz="2400" dirty="0">
                <a:latin typeface="Times New Roman"/>
                <a:cs typeface="Times New Roman"/>
              </a:rPr>
              <a:t> infected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person to take.</a:t>
            </a:r>
            <a:endParaRPr sz="24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320"/>
              </a:spcBef>
              <a:tabLst>
                <a:tab pos="1948180" algn="l"/>
              </a:tabLst>
            </a:pPr>
            <a:r>
              <a:rPr sz="2625" spc="-284" baseline="7936" dirty="0">
                <a:solidFill>
                  <a:srgbClr val="16BAFC"/>
                </a:solidFill>
                <a:latin typeface="Cambria"/>
                <a:cs typeface="Cambria"/>
              </a:rPr>
              <a:t>⦿</a:t>
            </a:r>
            <a:r>
              <a:rPr sz="2625" spc="300" baseline="7936" dirty="0">
                <a:solidFill>
                  <a:srgbClr val="16BAFC"/>
                </a:solidFill>
                <a:latin typeface="Cambria"/>
                <a:cs typeface="Cambria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Hepatitis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C-	Sadly, </a:t>
            </a:r>
            <a:r>
              <a:rPr sz="2400" dirty="0">
                <a:latin typeface="Times New Roman"/>
                <a:cs typeface="Times New Roman"/>
              </a:rPr>
              <a:t>there is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current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vaccine for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hepatitis c.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4095750"/>
            <a:ext cx="2781300" cy="27622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66854" y="4119033"/>
            <a:ext cx="1850460" cy="24934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193037"/>
            <a:ext cx="1836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04607A"/>
                </a:solidFill>
                <a:latin typeface="Calibri"/>
                <a:cs typeface="Calibri"/>
              </a:rPr>
              <a:t>RELAP</a:t>
            </a:r>
            <a:r>
              <a:rPr sz="4000" b="1" spc="-25" dirty="0">
                <a:solidFill>
                  <a:srgbClr val="04607A"/>
                </a:solidFill>
                <a:latin typeface="Calibri"/>
                <a:cs typeface="Calibri"/>
              </a:rPr>
              <a:t>S</a:t>
            </a:r>
            <a:r>
              <a:rPr sz="4000" b="1" spc="-5" dirty="0">
                <a:solidFill>
                  <a:srgbClr val="04607A"/>
                </a:solidFill>
                <a:latin typeface="Calibri"/>
                <a:cs typeface="Calibri"/>
              </a:rPr>
              <a:t>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7288" y="2248026"/>
            <a:ext cx="7853045" cy="3638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7020" algn="l"/>
                <a:tab pos="287655" algn="l"/>
              </a:tabLst>
            </a:pPr>
            <a:r>
              <a:rPr sz="2000" dirty="0">
                <a:latin typeface="Constantia"/>
                <a:cs typeface="Constantia"/>
              </a:rPr>
              <a:t>An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exacerbation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after</a:t>
            </a:r>
            <a:r>
              <a:rPr sz="2000" spc="-1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drug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withdrawl</a:t>
            </a:r>
            <a:r>
              <a:rPr sz="2000" spc="-5" dirty="0">
                <a:latin typeface="Constantia"/>
                <a:cs typeface="Constantia"/>
              </a:rPr>
              <a:t> in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patients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who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enter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remission</a:t>
            </a:r>
            <a:endParaRPr sz="2000">
              <a:latin typeface="Constantia"/>
              <a:cs typeface="Constantia"/>
            </a:endParaRPr>
          </a:p>
          <a:p>
            <a:pPr marL="287020" indent="-274955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7020" algn="l"/>
                <a:tab pos="287655" algn="l"/>
              </a:tabLst>
            </a:pPr>
            <a:r>
              <a:rPr sz="2000" spc="-10" dirty="0">
                <a:latin typeface="Constantia"/>
                <a:cs typeface="Constantia"/>
              </a:rPr>
              <a:t>Reappearance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of</a:t>
            </a:r>
            <a:r>
              <a:rPr sz="2000" spc="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histological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disease</a:t>
            </a:r>
            <a:endParaRPr sz="2000">
              <a:latin typeface="Constantia"/>
              <a:cs typeface="Constantia"/>
            </a:endParaRPr>
          </a:p>
          <a:p>
            <a:pPr marL="287020" indent="-274955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7020" algn="l"/>
                <a:tab pos="287655" algn="l"/>
              </a:tabLst>
            </a:pPr>
            <a:r>
              <a:rPr sz="2000" spc="-10" dirty="0">
                <a:latin typeface="Constantia"/>
                <a:cs typeface="Constantia"/>
              </a:rPr>
              <a:t>AST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&gt;3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folds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ULN</a:t>
            </a:r>
            <a:endParaRPr sz="2000">
              <a:latin typeface="Constantia"/>
              <a:cs typeface="Constantia"/>
            </a:endParaRPr>
          </a:p>
          <a:p>
            <a:pPr marL="287020" indent="-274955">
              <a:lnSpc>
                <a:spcPts val="239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7020" algn="l"/>
                <a:tab pos="287655" algn="l"/>
              </a:tabLst>
            </a:pPr>
            <a:r>
              <a:rPr sz="2000" spc="-5" dirty="0">
                <a:latin typeface="Constantia"/>
                <a:cs typeface="Constantia"/>
              </a:rPr>
              <a:t>Cirrhosis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develops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commonly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990"/>
              </a:lnSpc>
            </a:pPr>
            <a:r>
              <a:rPr sz="2500" b="1" spc="-10" dirty="0">
                <a:latin typeface="Constantia"/>
                <a:cs typeface="Constantia"/>
              </a:rPr>
              <a:t>Action:</a:t>
            </a:r>
            <a:endParaRPr sz="2500">
              <a:latin typeface="Constantia"/>
              <a:cs typeface="Constantia"/>
            </a:endParaRPr>
          </a:p>
          <a:p>
            <a:pPr marL="287020" marR="15240" indent="-274955">
              <a:lnSpc>
                <a:spcPct val="80000"/>
              </a:lnSpc>
              <a:spcBef>
                <a:spcPts val="50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7020" algn="l"/>
                <a:tab pos="287655" algn="l"/>
              </a:tabLst>
            </a:pPr>
            <a:r>
              <a:rPr sz="2000" spc="-5" dirty="0">
                <a:latin typeface="Constantia"/>
                <a:cs typeface="Constantia"/>
              </a:rPr>
              <a:t>Prednisone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and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azathioprine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should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be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restarted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and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continued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until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clin</a:t>
            </a:r>
            <a:r>
              <a:rPr sz="2000" spc="-1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ca</a:t>
            </a:r>
            <a:r>
              <a:rPr sz="2000" dirty="0">
                <a:latin typeface="Constantia"/>
                <a:cs typeface="Constantia"/>
              </a:rPr>
              <a:t>l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and labo</a:t>
            </a:r>
            <a:r>
              <a:rPr sz="2000" spc="-40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30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o</a:t>
            </a:r>
            <a:r>
              <a:rPr sz="2000" spc="15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y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esolution</a:t>
            </a:r>
            <a:r>
              <a:rPr sz="2000" spc="-13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achie</a:t>
            </a:r>
            <a:r>
              <a:rPr sz="2000" spc="-50" dirty="0">
                <a:latin typeface="Constantia"/>
                <a:cs typeface="Constantia"/>
              </a:rPr>
              <a:t>v</a:t>
            </a:r>
            <a:r>
              <a:rPr sz="2000" dirty="0">
                <a:latin typeface="Constantia"/>
                <a:cs typeface="Constantia"/>
              </a:rPr>
              <a:t>ed</a:t>
            </a:r>
            <a:endParaRPr sz="2000">
              <a:latin typeface="Constantia"/>
              <a:cs typeface="Constantia"/>
            </a:endParaRPr>
          </a:p>
          <a:p>
            <a:pPr marL="287020" marR="96520" indent="-274955">
              <a:lnSpc>
                <a:spcPct val="8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7020" algn="l"/>
                <a:tab pos="287655" algn="l"/>
              </a:tabLst>
            </a:pPr>
            <a:r>
              <a:rPr sz="2000" spc="-5" dirty="0">
                <a:latin typeface="Constantia"/>
                <a:cs typeface="Constantia"/>
              </a:rPr>
              <a:t>Azathioprine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dose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increased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2mg/kg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daily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and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dose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of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prednisone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decreased</a:t>
            </a:r>
            <a:endParaRPr sz="2000">
              <a:latin typeface="Constantia"/>
              <a:cs typeface="Constantia"/>
            </a:endParaRPr>
          </a:p>
          <a:p>
            <a:pPr marL="287020" indent="-274955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7020" algn="l"/>
                <a:tab pos="287655" algn="l"/>
              </a:tabLst>
            </a:pPr>
            <a:r>
              <a:rPr sz="2000" spc="-5" dirty="0">
                <a:latin typeface="Constantia"/>
                <a:cs typeface="Constantia"/>
              </a:rPr>
              <a:t>Azathioprine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continued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indefinitely</a:t>
            </a:r>
            <a:endParaRPr sz="2000">
              <a:latin typeface="Constantia"/>
              <a:cs typeface="Constantia"/>
            </a:endParaRPr>
          </a:p>
          <a:p>
            <a:pPr marL="287020" indent="-274955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7020" algn="l"/>
                <a:tab pos="287655" algn="l"/>
              </a:tabLst>
            </a:pPr>
            <a:r>
              <a:rPr sz="2000" spc="-10" dirty="0">
                <a:latin typeface="Constantia"/>
                <a:cs typeface="Constantia"/>
              </a:rPr>
              <a:t>Alternatively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low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dose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prednisone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10mg/day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continued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indefinitely</a:t>
            </a:r>
            <a:endParaRPr sz="2000">
              <a:latin typeface="Constantia"/>
              <a:cs typeface="Constantia"/>
            </a:endParaRPr>
          </a:p>
          <a:p>
            <a:pPr marL="287020" indent="-274955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7020" algn="l"/>
                <a:tab pos="287655" algn="l"/>
              </a:tabLst>
            </a:pPr>
            <a:r>
              <a:rPr sz="2000" dirty="0">
                <a:latin typeface="Constantia"/>
                <a:cs typeface="Constantia"/>
              </a:rPr>
              <a:t>L</a:t>
            </a:r>
            <a:r>
              <a:rPr sz="2000" spc="-30" dirty="0">
                <a:latin typeface="Constantia"/>
                <a:cs typeface="Constantia"/>
              </a:rPr>
              <a:t>i</a:t>
            </a:r>
            <a:r>
              <a:rPr sz="2000" spc="-45" dirty="0">
                <a:latin typeface="Constantia"/>
                <a:cs typeface="Constantia"/>
              </a:rPr>
              <a:t>v</a:t>
            </a:r>
            <a:r>
              <a:rPr sz="2000" dirty="0">
                <a:latin typeface="Constantia"/>
                <a:cs typeface="Constantia"/>
              </a:rPr>
              <a:t>er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35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ans</a:t>
            </a:r>
            <a:r>
              <a:rPr sz="2000" spc="-10" dirty="0">
                <a:latin typeface="Constantia"/>
                <a:cs typeface="Constantia"/>
              </a:rPr>
              <a:t>p</a:t>
            </a:r>
            <a:r>
              <a:rPr sz="2000" dirty="0">
                <a:latin typeface="Constantia"/>
                <a:cs typeface="Constantia"/>
              </a:rPr>
              <a:t>lantat</a:t>
            </a:r>
            <a:r>
              <a:rPr sz="2000" spc="-10" dirty="0">
                <a:latin typeface="Constantia"/>
                <a:cs typeface="Constantia"/>
              </a:rPr>
              <a:t>i</a:t>
            </a:r>
            <a:r>
              <a:rPr sz="2000" dirty="0">
                <a:latin typeface="Constantia"/>
                <a:cs typeface="Constantia"/>
              </a:rPr>
              <a:t>on</a:t>
            </a:r>
            <a:endParaRPr sz="20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7558897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5904" y="1673351"/>
            <a:ext cx="7379208" cy="140208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131947" y="3162401"/>
            <a:ext cx="5205095" cy="24647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0495" marR="5080" indent="-1408430">
              <a:lnSpc>
                <a:spcPct val="120000"/>
              </a:lnSpc>
              <a:spcBef>
                <a:spcPts val="100"/>
              </a:spcBef>
            </a:pPr>
            <a:r>
              <a:rPr lang="en-US" sz="2600" spc="-10" dirty="0" smtClean="0">
                <a:solidFill>
                  <a:srgbClr val="FFFFFF"/>
                </a:solidFill>
                <a:latin typeface="Constantia"/>
                <a:cs typeface="Constantia"/>
              </a:rPr>
              <a:t>Dr Jackson KWIZERA NDEKEZI</a:t>
            </a:r>
          </a:p>
          <a:p>
            <a:pPr marL="1420495" marR="5080" indent="-1408430">
              <a:lnSpc>
                <a:spcPct val="120000"/>
              </a:lnSpc>
              <a:spcBef>
                <a:spcPts val="100"/>
              </a:spcBef>
            </a:pPr>
            <a:r>
              <a:rPr lang="en-US" sz="2600" spc="-10" dirty="0" smtClean="0">
                <a:solidFill>
                  <a:srgbClr val="FFFFFF"/>
                </a:solidFill>
                <a:latin typeface="Constantia"/>
                <a:cs typeface="Constantia"/>
              </a:rPr>
              <a:t>Anesthesiologist</a:t>
            </a:r>
          </a:p>
          <a:p>
            <a:pPr marL="1420495" marR="5080" indent="-1408430">
              <a:lnSpc>
                <a:spcPct val="120000"/>
              </a:lnSpc>
              <a:spcBef>
                <a:spcPts val="100"/>
              </a:spcBef>
            </a:pPr>
            <a:r>
              <a:rPr lang="en-US" sz="2600" spc="-10" dirty="0" smtClean="0">
                <a:solidFill>
                  <a:srgbClr val="FFFFFF"/>
                </a:solidFill>
                <a:latin typeface="Constantia"/>
                <a:cs typeface="Constantia"/>
              </a:rPr>
              <a:t>Critical care fellow</a:t>
            </a:r>
          </a:p>
          <a:p>
            <a:pPr marL="1420495" marR="5080" indent="-1408430">
              <a:lnSpc>
                <a:spcPct val="120000"/>
              </a:lnSpc>
              <a:spcBef>
                <a:spcPts val="100"/>
              </a:spcBef>
            </a:pPr>
            <a:r>
              <a:rPr lang="en-US" sz="2600" spc="-10" dirty="0" smtClean="0">
                <a:solidFill>
                  <a:srgbClr val="FFFFFF"/>
                </a:solidFill>
                <a:latin typeface="Constantia"/>
                <a:cs typeface="Constantia"/>
              </a:rPr>
              <a:t>University of Rwanda</a:t>
            </a:r>
          </a:p>
          <a:p>
            <a:pPr marL="1420495" marR="5080" indent="-1408430">
              <a:lnSpc>
                <a:spcPct val="120000"/>
              </a:lnSpc>
              <a:spcBef>
                <a:spcPts val="100"/>
              </a:spcBef>
            </a:pPr>
            <a:endParaRPr sz="2600" dirty="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860341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500" y="452704"/>
            <a:ext cx="3050540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" dirty="0">
                <a:solidFill>
                  <a:srgbClr val="04607A"/>
                </a:solidFill>
                <a:latin typeface="Calibri"/>
                <a:cs typeface="Calibri"/>
              </a:rPr>
              <a:t>DE</a:t>
            </a:r>
            <a:r>
              <a:rPr b="0" spc="5" dirty="0">
                <a:solidFill>
                  <a:srgbClr val="04607A"/>
                </a:solidFill>
                <a:latin typeface="Calibri"/>
                <a:cs typeface="Calibri"/>
              </a:rPr>
              <a:t>F</a:t>
            </a:r>
            <a:r>
              <a:rPr b="0" dirty="0">
                <a:solidFill>
                  <a:srgbClr val="04607A"/>
                </a:solidFill>
                <a:latin typeface="Calibri"/>
                <a:cs typeface="Calibri"/>
              </a:rPr>
              <a:t>INITI</a:t>
            </a:r>
            <a:r>
              <a:rPr b="0" spc="-15" dirty="0">
                <a:solidFill>
                  <a:srgbClr val="04607A"/>
                </a:solidFill>
                <a:latin typeface="Calibri"/>
                <a:cs typeface="Calibri"/>
              </a:rPr>
              <a:t>O</a:t>
            </a:r>
            <a:r>
              <a:rPr b="0" dirty="0">
                <a:solidFill>
                  <a:srgbClr val="04607A"/>
                </a:solidFill>
                <a:latin typeface="Calibri"/>
                <a:cs typeface="Calibri"/>
              </a:rPr>
              <a:t>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5940" y="1353057"/>
            <a:ext cx="7968615" cy="438594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6385" marR="5080" indent="-274320">
              <a:lnSpc>
                <a:spcPct val="8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clinical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syndrome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that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results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from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massive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necrosis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l</a:t>
            </a:r>
            <a:r>
              <a:rPr sz="2600" spc="-40" dirty="0">
                <a:latin typeface="Constantia"/>
                <a:cs typeface="Constantia"/>
              </a:rPr>
              <a:t>i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er</a:t>
            </a:r>
            <a:r>
              <a:rPr sz="2600" spc="-180" dirty="0">
                <a:latin typeface="Constantia"/>
                <a:cs typeface="Constantia"/>
              </a:rPr>
              <a:t> 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ells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lead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spc="-5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g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hep</a:t>
            </a:r>
            <a:r>
              <a:rPr sz="2600" spc="-10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ti</a:t>
            </a:r>
            <a:r>
              <a:rPr sz="2600" dirty="0">
                <a:latin typeface="Constantia"/>
                <a:cs typeface="Constantia"/>
              </a:rPr>
              <a:t>c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en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0" dirty="0">
                <a:latin typeface="Constantia"/>
                <a:cs typeface="Constantia"/>
              </a:rPr>
              <a:t>p</a:t>
            </a:r>
            <a:r>
              <a:rPr sz="2600" dirty="0">
                <a:latin typeface="Constantia"/>
                <a:cs typeface="Constantia"/>
              </a:rPr>
              <a:t>hal</a:t>
            </a:r>
            <a:r>
              <a:rPr sz="2600" spc="-10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10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t</a:t>
            </a:r>
            <a:r>
              <a:rPr sz="2600" spc="-35" dirty="0">
                <a:latin typeface="Constantia"/>
                <a:cs typeface="Constantia"/>
              </a:rPr>
              <a:t>h</a:t>
            </a:r>
            <a:r>
              <a:rPr sz="2600" dirty="0">
                <a:latin typeface="Constantia"/>
                <a:cs typeface="Constantia"/>
              </a:rPr>
              <a:t>y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d  </a:t>
            </a:r>
            <a:r>
              <a:rPr sz="2600" spc="-10" dirty="0">
                <a:latin typeface="Constantia"/>
                <a:cs typeface="Constantia"/>
              </a:rPr>
              <a:t>impaired </a:t>
            </a:r>
            <a:r>
              <a:rPr sz="2600" dirty="0">
                <a:latin typeface="Constantia"/>
                <a:cs typeface="Constantia"/>
              </a:rPr>
              <a:t>synthetic function </a:t>
            </a:r>
            <a:r>
              <a:rPr sz="2600" spc="-5" dirty="0">
                <a:latin typeface="Constantia"/>
                <a:cs typeface="Constantia"/>
              </a:rPr>
              <a:t>causing </a:t>
            </a:r>
            <a:r>
              <a:rPr sz="2600" spc="-10" dirty="0">
                <a:latin typeface="Constantia"/>
                <a:cs typeface="Constantia"/>
              </a:rPr>
              <a:t>coagulopathy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(</a:t>
            </a:r>
            <a:r>
              <a:rPr sz="2600" b="1" dirty="0">
                <a:latin typeface="Constantia"/>
                <a:cs typeface="Constantia"/>
              </a:rPr>
              <a:t>IN</a:t>
            </a:r>
            <a:r>
              <a:rPr sz="2600" b="1" spc="5" dirty="0">
                <a:latin typeface="Constantia"/>
                <a:cs typeface="Constantia"/>
              </a:rPr>
              <a:t>R</a:t>
            </a:r>
            <a:r>
              <a:rPr sz="2600" b="1" dirty="0">
                <a:latin typeface="Constantia"/>
                <a:cs typeface="Constantia"/>
              </a:rPr>
              <a:t>&gt;1.</a:t>
            </a:r>
            <a:r>
              <a:rPr sz="2600" b="1" spc="-15" dirty="0">
                <a:latin typeface="Constantia"/>
                <a:cs typeface="Constantia"/>
              </a:rPr>
              <a:t>5</a:t>
            </a:r>
            <a:r>
              <a:rPr sz="2600" dirty="0">
                <a:latin typeface="Constantia"/>
                <a:cs typeface="Constantia"/>
              </a:rPr>
              <a:t>) </a:t>
            </a:r>
            <a:r>
              <a:rPr sz="2600" spc="-15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n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pers</a:t>
            </a:r>
            <a:r>
              <a:rPr sz="2600" spc="-10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n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with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evious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</a:t>
            </a:r>
            <a:r>
              <a:rPr sz="2600" spc="-10" dirty="0">
                <a:latin typeface="Constantia"/>
                <a:cs typeface="Constantia"/>
              </a:rPr>
              <a:t>o</a:t>
            </a:r>
            <a:r>
              <a:rPr sz="2600" spc="-5" dirty="0">
                <a:latin typeface="Constantia"/>
                <a:cs typeface="Constantia"/>
              </a:rPr>
              <a:t>rma</a:t>
            </a:r>
            <a:r>
              <a:rPr sz="2600" dirty="0">
                <a:latin typeface="Constantia"/>
                <a:cs typeface="Constantia"/>
              </a:rPr>
              <a:t>l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l</a:t>
            </a:r>
            <a:r>
              <a:rPr sz="2600" spc="-30" dirty="0">
                <a:latin typeface="Constantia"/>
                <a:cs typeface="Constantia"/>
              </a:rPr>
              <a:t>i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er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or  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ompe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sa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ed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l</a:t>
            </a:r>
            <a:r>
              <a:rPr sz="2600" spc="-30" dirty="0">
                <a:latin typeface="Constantia"/>
                <a:cs typeface="Constantia"/>
              </a:rPr>
              <a:t>i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er</a:t>
            </a:r>
            <a:r>
              <a:rPr sz="2600" spc="-1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disease.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buClr>
                <a:srgbClr val="0AD0D9"/>
              </a:buClr>
              <a:buFont typeface="Wingdings"/>
              <a:buChar char=""/>
            </a:pP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AD0D9"/>
              </a:buClr>
              <a:buFont typeface="Wingdings"/>
              <a:buChar char=""/>
            </a:pPr>
            <a:endParaRPr sz="25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600" spc="-5" dirty="0">
                <a:latin typeface="Constantia"/>
                <a:cs typeface="Constantia"/>
              </a:rPr>
              <a:t>ALF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includes;</a:t>
            </a:r>
            <a:endParaRPr sz="2600">
              <a:latin typeface="Constantia"/>
              <a:cs typeface="Constantia"/>
            </a:endParaRPr>
          </a:p>
          <a:p>
            <a:pPr marL="94615" marR="201295" lvl="1">
              <a:lnSpc>
                <a:spcPct val="80000"/>
              </a:lnSpc>
              <a:spcBef>
                <a:spcPts val="620"/>
              </a:spcBef>
              <a:buSzPct val="96153"/>
              <a:buAutoNum type="arabicParenBoth"/>
              <a:tabLst>
                <a:tab pos="443230" algn="l"/>
                <a:tab pos="4880610" algn="l"/>
              </a:tabLst>
            </a:pPr>
            <a:r>
              <a:rPr sz="2600" dirty="0">
                <a:latin typeface="Constantia"/>
                <a:cs typeface="Constantia"/>
              </a:rPr>
              <a:t>Biochemical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evidence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acute	</a:t>
            </a:r>
            <a:r>
              <a:rPr sz="2600" spc="-20" dirty="0">
                <a:latin typeface="Constantia"/>
                <a:cs typeface="Constantia"/>
              </a:rPr>
              <a:t>liver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(usually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&lt;8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wks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duration)</a:t>
            </a:r>
            <a:endParaRPr sz="2600">
              <a:latin typeface="Constantia"/>
              <a:cs typeface="Constantia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Constantia"/>
              <a:buAutoNum type="arabicParenBoth"/>
            </a:pPr>
            <a:endParaRPr sz="2550">
              <a:latin typeface="Constantia"/>
              <a:cs typeface="Constantia"/>
            </a:endParaRPr>
          </a:p>
          <a:p>
            <a:pPr marL="582295" lvl="1" indent="-488315">
              <a:lnSpc>
                <a:spcPct val="100000"/>
              </a:lnSpc>
              <a:buSzPct val="96153"/>
              <a:buAutoNum type="arabicParenBoth"/>
              <a:tabLst>
                <a:tab pos="582930" algn="l"/>
              </a:tabLst>
            </a:pPr>
            <a:r>
              <a:rPr sz="2600" spc="-5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eviden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k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5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wn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ch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5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c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l</a:t>
            </a:r>
            <a:r>
              <a:rPr sz="2600" spc="-35" dirty="0">
                <a:latin typeface="Constantia"/>
                <a:cs typeface="Constantia"/>
              </a:rPr>
              <a:t>i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er</a:t>
            </a:r>
            <a:r>
              <a:rPr sz="2600" spc="-1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disease;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9480243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8236" y="1814525"/>
            <a:ext cx="7895590" cy="425069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  <a:buSzPct val="96428"/>
              <a:buAutoNum type="arabicParenBoth" startAt="3"/>
              <a:tabLst>
                <a:tab pos="438150" algn="l"/>
              </a:tabLst>
            </a:pPr>
            <a:r>
              <a:rPr sz="2800" spc="-5" dirty="0">
                <a:latin typeface="Constantia"/>
                <a:cs typeface="Constantia"/>
              </a:rPr>
              <a:t>hepatic-based</a:t>
            </a:r>
            <a:r>
              <a:rPr sz="2800" spc="-5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coagulopathy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that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is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dirty="0">
                <a:latin typeface="Constantia"/>
                <a:cs typeface="Constantia"/>
              </a:rPr>
              <a:t>not</a:t>
            </a:r>
            <a:r>
              <a:rPr sz="2800" spc="-14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corrected </a:t>
            </a:r>
            <a:r>
              <a:rPr sz="2800" spc="-69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by</a:t>
            </a:r>
            <a:r>
              <a:rPr sz="2800" spc="-114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parenteral</a:t>
            </a:r>
            <a:r>
              <a:rPr sz="2800" spc="-7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administration</a:t>
            </a:r>
            <a:r>
              <a:rPr sz="2800" spc="-10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of</a:t>
            </a:r>
            <a:r>
              <a:rPr sz="2800" spc="-2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vitamin</a:t>
            </a:r>
            <a:r>
              <a:rPr sz="2800" spc="-5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K;</a:t>
            </a:r>
            <a:endParaRPr sz="2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onstantia"/>
              <a:buAutoNum type="arabicParenBoth" startAt="3"/>
            </a:pPr>
            <a:endParaRPr sz="3500">
              <a:latin typeface="Constantia"/>
              <a:cs typeface="Constantia"/>
            </a:endParaRPr>
          </a:p>
          <a:p>
            <a:pPr marL="12700" marR="19685">
              <a:lnSpc>
                <a:spcPct val="90000"/>
              </a:lnSpc>
              <a:buSzPct val="96428"/>
              <a:buAutoNum type="arabicParenBoth" startAt="3"/>
              <a:tabLst>
                <a:tab pos="554355" algn="l"/>
                <a:tab pos="6203315" algn="l"/>
                <a:tab pos="6637020" algn="l"/>
              </a:tabLst>
            </a:pPr>
            <a:r>
              <a:rPr sz="2800" spc="-5" dirty="0">
                <a:latin typeface="Constantia"/>
                <a:cs typeface="Constantia"/>
              </a:rPr>
              <a:t>hepatic </a:t>
            </a:r>
            <a:r>
              <a:rPr sz="2800" spc="-10" dirty="0">
                <a:latin typeface="Constantia"/>
                <a:cs typeface="Constantia"/>
              </a:rPr>
              <a:t>encephalopathy must </a:t>
            </a:r>
            <a:r>
              <a:rPr sz="2800" spc="-5" dirty="0">
                <a:latin typeface="Constantia"/>
                <a:cs typeface="Constantia"/>
              </a:rPr>
              <a:t>be </a:t>
            </a:r>
            <a:r>
              <a:rPr sz="2800" spc="-10" dirty="0">
                <a:latin typeface="Constantia"/>
                <a:cs typeface="Constantia"/>
              </a:rPr>
              <a:t>present </a:t>
            </a:r>
            <a:r>
              <a:rPr sz="2800" spc="-5" dirty="0">
                <a:latin typeface="Constantia"/>
                <a:cs typeface="Constantia"/>
              </a:rPr>
              <a:t>if </a:t>
            </a:r>
            <a:r>
              <a:rPr sz="2800" spc="-10" dirty="0">
                <a:latin typeface="Constantia"/>
                <a:cs typeface="Constantia"/>
              </a:rPr>
              <a:t>the </a:t>
            </a:r>
            <a:r>
              <a:rPr sz="2800" spc="-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u</a:t>
            </a:r>
            <a:r>
              <a:rPr sz="2800" dirty="0">
                <a:latin typeface="Constantia"/>
                <a:cs typeface="Constantia"/>
              </a:rPr>
              <a:t>n</a:t>
            </a:r>
            <a:r>
              <a:rPr sz="2800" spc="-60" dirty="0">
                <a:latin typeface="Constantia"/>
                <a:cs typeface="Constantia"/>
              </a:rPr>
              <a:t>c</a:t>
            </a:r>
            <a:r>
              <a:rPr sz="2800" spc="-5" dirty="0">
                <a:latin typeface="Constantia"/>
                <a:cs typeface="Constantia"/>
              </a:rPr>
              <a:t>or</a:t>
            </a:r>
            <a:r>
              <a:rPr sz="2800" spc="-50" dirty="0">
                <a:latin typeface="Constantia"/>
                <a:cs typeface="Constantia"/>
              </a:rPr>
              <a:t>r</a:t>
            </a:r>
            <a:r>
              <a:rPr sz="2800" spc="-5" dirty="0">
                <a:latin typeface="Constantia"/>
                <a:cs typeface="Constantia"/>
              </a:rPr>
              <a:t>e</a:t>
            </a:r>
            <a:r>
              <a:rPr sz="2800" dirty="0">
                <a:latin typeface="Constantia"/>
                <a:cs typeface="Constantia"/>
              </a:rPr>
              <a:t>c</a:t>
            </a:r>
            <a:r>
              <a:rPr sz="2800" spc="-45" dirty="0">
                <a:latin typeface="Constantia"/>
                <a:cs typeface="Constantia"/>
              </a:rPr>
              <a:t>t</a:t>
            </a:r>
            <a:r>
              <a:rPr sz="2800" spc="-5" dirty="0">
                <a:latin typeface="Constantia"/>
                <a:cs typeface="Constantia"/>
              </a:rPr>
              <a:t>ed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p</a:t>
            </a:r>
            <a:r>
              <a:rPr sz="2800" spc="-50" dirty="0">
                <a:latin typeface="Constantia"/>
                <a:cs typeface="Constantia"/>
              </a:rPr>
              <a:t>r</a:t>
            </a:r>
            <a:r>
              <a:rPr sz="2800" spc="-5" dirty="0">
                <a:latin typeface="Constantia"/>
                <a:cs typeface="Constantia"/>
              </a:rPr>
              <a:t>oth</a:t>
            </a:r>
            <a:r>
              <a:rPr sz="2800" spc="-50" dirty="0">
                <a:latin typeface="Constantia"/>
                <a:cs typeface="Constantia"/>
              </a:rPr>
              <a:t>r</a:t>
            </a:r>
            <a:r>
              <a:rPr sz="2800" spc="-5" dirty="0">
                <a:latin typeface="Constantia"/>
                <a:cs typeface="Constantia"/>
              </a:rPr>
              <a:t>ombin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tim</a:t>
            </a:r>
            <a:r>
              <a:rPr sz="2800" spc="-5" dirty="0">
                <a:latin typeface="Constantia"/>
                <a:cs typeface="Constantia"/>
              </a:rPr>
              <a:t>e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(PT)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i</a:t>
            </a:r>
            <a:r>
              <a:rPr sz="2800" spc="-5" dirty="0">
                <a:latin typeface="Constantia"/>
                <a:cs typeface="Constantia"/>
              </a:rPr>
              <a:t>s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≥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45" dirty="0">
                <a:latin typeface="Constantia"/>
                <a:cs typeface="Constantia"/>
              </a:rPr>
              <a:t>1</a:t>
            </a:r>
            <a:r>
              <a:rPr sz="2800" spc="-5" dirty="0">
                <a:latin typeface="Constantia"/>
                <a:cs typeface="Constantia"/>
              </a:rPr>
              <a:t>5</a:t>
            </a:r>
            <a:r>
              <a:rPr sz="2800" dirty="0">
                <a:latin typeface="Constantia"/>
                <a:cs typeface="Constantia"/>
              </a:rPr>
              <a:t>	</a:t>
            </a:r>
            <a:r>
              <a:rPr sz="2800" spc="-5" dirty="0">
                <a:latin typeface="Constantia"/>
                <a:cs typeface="Constantia"/>
              </a:rPr>
              <a:t>se</a:t>
            </a:r>
            <a:r>
              <a:rPr sz="2800" spc="-60" dirty="0">
                <a:latin typeface="Constantia"/>
                <a:cs typeface="Constantia"/>
              </a:rPr>
              <a:t>c</a:t>
            </a:r>
            <a:r>
              <a:rPr sz="2800" spc="-5" dirty="0">
                <a:latin typeface="Constantia"/>
                <a:cs typeface="Constantia"/>
              </a:rPr>
              <a:t>onds  or</a:t>
            </a:r>
            <a:r>
              <a:rPr sz="2800" spc="-9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international</a:t>
            </a:r>
            <a:r>
              <a:rPr sz="2800" spc="1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normalized </a:t>
            </a:r>
            <a:r>
              <a:rPr sz="2800" spc="-15" dirty="0">
                <a:latin typeface="Constantia"/>
                <a:cs typeface="Constantia"/>
              </a:rPr>
              <a:t>ratio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(INR)	is</a:t>
            </a:r>
            <a:r>
              <a:rPr sz="2800" spc="-7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1.5</a:t>
            </a:r>
            <a:r>
              <a:rPr sz="2800" spc="-50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to</a:t>
            </a:r>
            <a:r>
              <a:rPr sz="2800" spc="-10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1.9, </a:t>
            </a:r>
            <a:r>
              <a:rPr sz="2800" spc="-68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respectively;</a:t>
            </a:r>
            <a:r>
              <a:rPr sz="2800" spc="-10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and</a:t>
            </a:r>
            <a:endParaRPr sz="2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onstantia"/>
              <a:buAutoNum type="arabicParenBoth" startAt="3"/>
            </a:pPr>
            <a:endParaRPr sz="3600">
              <a:latin typeface="Constantia"/>
              <a:cs typeface="Constantia"/>
            </a:endParaRPr>
          </a:p>
          <a:p>
            <a:pPr marL="12700" marR="505459">
              <a:lnSpc>
                <a:spcPts val="3020"/>
              </a:lnSpc>
              <a:buSzPct val="96428"/>
              <a:buAutoNum type="arabicParenBoth" startAt="3"/>
              <a:tabLst>
                <a:tab pos="535940" algn="l"/>
              </a:tabLst>
            </a:pPr>
            <a:r>
              <a:rPr sz="2800" spc="-5" dirty="0">
                <a:latin typeface="Constantia"/>
                <a:cs typeface="Constantia"/>
              </a:rPr>
              <a:t>hepatic</a:t>
            </a:r>
            <a:r>
              <a:rPr sz="2800" spc="-15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encephalopathy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is</a:t>
            </a:r>
            <a:r>
              <a:rPr sz="2800" spc="-5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not</a:t>
            </a:r>
            <a:r>
              <a:rPr sz="2800" spc="-12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required</a:t>
            </a:r>
            <a:r>
              <a:rPr sz="2800" spc="-5" dirty="0">
                <a:latin typeface="Constantia"/>
                <a:cs typeface="Constantia"/>
              </a:rPr>
              <a:t> if</a:t>
            </a:r>
            <a:r>
              <a:rPr sz="2800" spc="1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the </a:t>
            </a:r>
            <a:r>
              <a:rPr sz="2800" spc="-68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PT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is</a:t>
            </a:r>
            <a:r>
              <a:rPr sz="2800" spc="-7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≥</a:t>
            </a:r>
            <a:r>
              <a:rPr sz="2800" spc="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20</a:t>
            </a:r>
            <a:r>
              <a:rPr sz="2800" spc="-5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seconds</a:t>
            </a:r>
            <a:r>
              <a:rPr sz="2800" spc="-114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or</a:t>
            </a:r>
            <a:r>
              <a:rPr sz="2800" spc="-10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INR ≥2.0,</a:t>
            </a:r>
            <a:r>
              <a:rPr sz="2800" spc="-35" dirty="0">
                <a:latin typeface="Constantia"/>
                <a:cs typeface="Constantia"/>
              </a:rPr>
              <a:t> </a:t>
            </a:r>
            <a:r>
              <a:rPr sz="2800" spc="-40" dirty="0">
                <a:latin typeface="Constantia"/>
                <a:cs typeface="Constantia"/>
              </a:rPr>
              <a:t>respectively.</a:t>
            </a:r>
            <a:endParaRPr sz="28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1449158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415099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35" dirty="0">
                <a:solidFill>
                  <a:srgbClr val="04607A"/>
                </a:solidFill>
                <a:latin typeface="Calibri"/>
                <a:cs typeface="Calibri"/>
              </a:rPr>
              <a:t>CLASSIFICATION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5940" y="1947799"/>
            <a:ext cx="7823200" cy="1690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5" dirty="0">
                <a:latin typeface="Constantia"/>
                <a:cs typeface="Constantia"/>
              </a:rPr>
              <a:t>Fulminant</a:t>
            </a:r>
            <a:r>
              <a:rPr sz="2600" b="1" spc="-10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HF</a:t>
            </a:r>
            <a:r>
              <a:rPr sz="2600" b="1" spc="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acute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hepatic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decompensation</a:t>
            </a:r>
            <a:endParaRPr sz="2600">
              <a:latin typeface="Constantia"/>
              <a:cs typeface="Constantia"/>
            </a:endParaRPr>
          </a:p>
          <a:p>
            <a:pPr marL="286385">
              <a:lnSpc>
                <a:spcPct val="100000"/>
              </a:lnSpc>
            </a:pPr>
            <a:r>
              <a:rPr sz="2600" b="1" spc="-5" dirty="0">
                <a:latin typeface="Constantia"/>
                <a:cs typeface="Constantia"/>
              </a:rPr>
              <a:t>within</a:t>
            </a:r>
            <a:r>
              <a:rPr sz="2600" b="1" spc="-55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8wks</a:t>
            </a:r>
            <a:r>
              <a:rPr sz="2600" b="1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from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onsent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illness.</a:t>
            </a:r>
            <a:endParaRPr sz="2600">
              <a:latin typeface="Constantia"/>
              <a:cs typeface="Constantia"/>
            </a:endParaRPr>
          </a:p>
          <a:p>
            <a:pPr marL="286385" marR="5080" indent="-274320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5" dirty="0">
                <a:latin typeface="Constantia"/>
                <a:cs typeface="Constantia"/>
              </a:rPr>
              <a:t>Subfulminant</a:t>
            </a:r>
            <a:r>
              <a:rPr sz="2600" b="1" spc="-70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HF/</a:t>
            </a:r>
            <a:r>
              <a:rPr sz="2600" b="1" spc="-15" dirty="0">
                <a:latin typeface="Constantia"/>
                <a:cs typeface="Constantia"/>
              </a:rPr>
              <a:t> late</a:t>
            </a:r>
            <a:r>
              <a:rPr sz="2600" b="1" spc="-140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onset</a:t>
            </a:r>
            <a:r>
              <a:rPr sz="2600" b="1" spc="-6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HF</a:t>
            </a:r>
            <a:r>
              <a:rPr sz="2600" b="1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liver</a:t>
            </a:r>
            <a:r>
              <a:rPr sz="2600" spc="-1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disease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up </a:t>
            </a:r>
            <a:r>
              <a:rPr sz="2600" b="1" spc="-60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to</a:t>
            </a:r>
            <a:r>
              <a:rPr sz="2600" b="1" spc="-7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26wks</a:t>
            </a:r>
            <a:r>
              <a:rPr sz="2600" b="1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prior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to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development</a:t>
            </a:r>
            <a:r>
              <a:rPr sz="2600" spc="-1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encephalopathy.</a:t>
            </a:r>
            <a:endParaRPr sz="2600">
              <a:latin typeface="Constantia"/>
              <a:cs typeface="Constant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9412" y="3788664"/>
            <a:ext cx="7758684" cy="28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205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9872" y="999744"/>
            <a:ext cx="7716011" cy="51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524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48942" y="632206"/>
            <a:ext cx="455803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Functions</a:t>
            </a:r>
            <a:r>
              <a:rPr spc="-3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spc="-20" dirty="0"/>
              <a:t>liver</a:t>
            </a: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9200" y="2057400"/>
            <a:ext cx="6858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547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500" y="1037589"/>
            <a:ext cx="3381375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b="1" spc="-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Blood  </a:t>
            </a:r>
            <a:endParaRPr b="1" spc="-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961514"/>
            <a:ext cx="8034020" cy="3117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70" dirty="0">
                <a:latin typeface="Arial MT"/>
                <a:cs typeface="Arial MT"/>
              </a:rPr>
              <a:t>The</a:t>
            </a:r>
            <a:r>
              <a:rPr sz="2600" spc="-145" dirty="0">
                <a:latin typeface="Arial MT"/>
                <a:cs typeface="Arial MT"/>
              </a:rPr>
              <a:t> </a:t>
            </a:r>
            <a:r>
              <a:rPr sz="2600" spc="-175" dirty="0">
                <a:latin typeface="Arial MT"/>
                <a:cs typeface="Arial MT"/>
              </a:rPr>
              <a:t>liver</a:t>
            </a:r>
            <a:r>
              <a:rPr sz="2600" spc="-155" dirty="0">
                <a:latin typeface="Arial MT"/>
                <a:cs typeface="Arial MT"/>
              </a:rPr>
              <a:t> </a:t>
            </a:r>
            <a:r>
              <a:rPr sz="2600" spc="-220" dirty="0">
                <a:latin typeface="Arial MT"/>
                <a:cs typeface="Arial MT"/>
              </a:rPr>
              <a:t>receives</a:t>
            </a:r>
            <a:r>
              <a:rPr sz="2600" spc="-145" dirty="0">
                <a:latin typeface="Arial MT"/>
                <a:cs typeface="Arial MT"/>
              </a:rPr>
              <a:t> </a:t>
            </a:r>
            <a:r>
              <a:rPr sz="2600" spc="-260" dirty="0">
                <a:latin typeface="Arial MT"/>
                <a:cs typeface="Arial MT"/>
              </a:rPr>
              <a:t>a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235" dirty="0">
                <a:latin typeface="Arial MT"/>
                <a:cs typeface="Arial MT"/>
              </a:rPr>
              <a:t>blood</a:t>
            </a:r>
            <a:r>
              <a:rPr sz="2600" spc="-145" dirty="0">
                <a:latin typeface="Arial MT"/>
                <a:cs typeface="Arial MT"/>
              </a:rPr>
              <a:t> </a:t>
            </a:r>
            <a:r>
              <a:rPr sz="2600" spc="-229" dirty="0">
                <a:latin typeface="Arial MT"/>
                <a:cs typeface="Arial MT"/>
              </a:rPr>
              <a:t>supply</a:t>
            </a:r>
            <a:r>
              <a:rPr sz="2600" spc="-160" dirty="0">
                <a:latin typeface="Arial MT"/>
                <a:cs typeface="Arial MT"/>
              </a:rPr>
              <a:t> </a:t>
            </a:r>
            <a:r>
              <a:rPr sz="2600" spc="-240" dirty="0">
                <a:latin typeface="Arial MT"/>
                <a:cs typeface="Arial MT"/>
              </a:rPr>
              <a:t>from</a:t>
            </a:r>
            <a:r>
              <a:rPr sz="2600" spc="-130" dirty="0">
                <a:latin typeface="Arial MT"/>
                <a:cs typeface="Arial MT"/>
              </a:rPr>
              <a:t> </a:t>
            </a:r>
            <a:r>
              <a:rPr sz="2600" spc="-245" dirty="0">
                <a:latin typeface="Arial MT"/>
                <a:cs typeface="Arial MT"/>
              </a:rPr>
              <a:t>two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spc="-225" dirty="0">
                <a:latin typeface="Arial MT"/>
                <a:cs typeface="Arial MT"/>
              </a:rPr>
              <a:t>sources.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AD0D9"/>
              </a:buClr>
              <a:buFont typeface="Segoe UI Symbol"/>
              <a:buChar char="⚫"/>
            </a:pPr>
            <a:endParaRPr sz="3750">
              <a:latin typeface="Arial MT"/>
              <a:cs typeface="Arial MT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70" dirty="0">
                <a:latin typeface="Arial MT"/>
                <a:cs typeface="Arial MT"/>
              </a:rPr>
              <a:t>The</a:t>
            </a:r>
            <a:r>
              <a:rPr sz="2600" spc="-145" dirty="0">
                <a:latin typeface="Arial MT"/>
                <a:cs typeface="Arial MT"/>
              </a:rPr>
              <a:t> </a:t>
            </a:r>
            <a:r>
              <a:rPr sz="2600" spc="-155" dirty="0">
                <a:latin typeface="Arial MT"/>
                <a:cs typeface="Arial MT"/>
              </a:rPr>
              <a:t>first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175" dirty="0">
                <a:latin typeface="Arial MT"/>
                <a:cs typeface="Arial MT"/>
              </a:rPr>
              <a:t>is</a:t>
            </a:r>
            <a:r>
              <a:rPr sz="2600" spc="-145" dirty="0">
                <a:latin typeface="Arial MT"/>
                <a:cs typeface="Arial MT"/>
              </a:rPr>
              <a:t> </a:t>
            </a:r>
            <a:r>
              <a:rPr sz="2600" spc="-220" dirty="0">
                <a:latin typeface="Arial MT"/>
                <a:cs typeface="Arial MT"/>
              </a:rPr>
              <a:t>the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b="1" spc="-235" dirty="0">
                <a:latin typeface="Arial"/>
                <a:cs typeface="Arial"/>
              </a:rPr>
              <a:t>hepatic</a:t>
            </a:r>
            <a:r>
              <a:rPr sz="2600" b="1" spc="-160" dirty="0">
                <a:latin typeface="Arial"/>
                <a:cs typeface="Arial"/>
              </a:rPr>
              <a:t> </a:t>
            </a:r>
            <a:r>
              <a:rPr sz="2600" b="1" spc="-220" dirty="0">
                <a:latin typeface="Arial"/>
                <a:cs typeface="Arial"/>
              </a:rPr>
              <a:t>artery</a:t>
            </a:r>
            <a:r>
              <a:rPr sz="2600" b="1" spc="-130" dirty="0">
                <a:latin typeface="Arial"/>
                <a:cs typeface="Arial"/>
              </a:rPr>
              <a:t> </a:t>
            </a:r>
            <a:r>
              <a:rPr sz="2600" spc="-240" dirty="0">
                <a:latin typeface="Arial MT"/>
                <a:cs typeface="Arial MT"/>
              </a:rPr>
              <a:t>which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spc="-204" dirty="0">
                <a:latin typeface="Arial MT"/>
                <a:cs typeface="Arial MT"/>
              </a:rPr>
              <a:t>delivers</a:t>
            </a:r>
            <a:r>
              <a:rPr sz="2600" spc="-145" dirty="0">
                <a:latin typeface="Arial MT"/>
                <a:cs typeface="Arial MT"/>
              </a:rPr>
              <a:t> </a:t>
            </a:r>
            <a:r>
              <a:rPr sz="2600" b="1" i="1" spc="-265" dirty="0">
                <a:latin typeface="Arial"/>
                <a:cs typeface="Arial"/>
              </a:rPr>
              <a:t>oxygenated</a:t>
            </a:r>
            <a:r>
              <a:rPr sz="2600" b="1" i="1" spc="-170" dirty="0">
                <a:latin typeface="Arial"/>
                <a:cs typeface="Arial"/>
              </a:rPr>
              <a:t> </a:t>
            </a:r>
            <a:r>
              <a:rPr sz="2600" b="1" i="1" spc="-254" dirty="0">
                <a:latin typeface="Arial"/>
                <a:cs typeface="Arial"/>
              </a:rPr>
              <a:t>blood</a:t>
            </a:r>
            <a:endParaRPr sz="2600">
              <a:latin typeface="Arial"/>
              <a:cs typeface="Arial"/>
            </a:endParaRPr>
          </a:p>
          <a:p>
            <a:pPr marL="286385">
              <a:lnSpc>
                <a:spcPct val="100000"/>
              </a:lnSpc>
            </a:pPr>
            <a:r>
              <a:rPr sz="2600" spc="-135" dirty="0">
                <a:latin typeface="Arial MT"/>
                <a:cs typeface="Arial MT"/>
              </a:rPr>
              <a:t>f</a:t>
            </a:r>
            <a:r>
              <a:rPr sz="2600" spc="-170" dirty="0">
                <a:latin typeface="Arial MT"/>
                <a:cs typeface="Arial MT"/>
              </a:rPr>
              <a:t>r</a:t>
            </a:r>
            <a:r>
              <a:rPr sz="2600" spc="-265" dirty="0">
                <a:latin typeface="Arial MT"/>
                <a:cs typeface="Arial MT"/>
              </a:rPr>
              <a:t>o</a:t>
            </a:r>
            <a:r>
              <a:rPr sz="2600" spc="-390" dirty="0">
                <a:latin typeface="Arial MT"/>
                <a:cs typeface="Arial MT"/>
              </a:rPr>
              <a:t>m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spc="-200" dirty="0">
                <a:latin typeface="Arial MT"/>
                <a:cs typeface="Arial MT"/>
              </a:rPr>
              <a:t>th</a:t>
            </a:r>
            <a:r>
              <a:rPr sz="2600" spc="-260" dirty="0">
                <a:latin typeface="Arial MT"/>
                <a:cs typeface="Arial MT"/>
              </a:rPr>
              <a:t>e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b="1" i="1" spc="-240" dirty="0">
                <a:latin typeface="Arial"/>
                <a:cs typeface="Arial"/>
              </a:rPr>
              <a:t>general</a:t>
            </a:r>
            <a:r>
              <a:rPr sz="2600" b="1" i="1" spc="-165" dirty="0">
                <a:latin typeface="Arial"/>
                <a:cs typeface="Arial"/>
              </a:rPr>
              <a:t> </a:t>
            </a:r>
            <a:r>
              <a:rPr sz="2600" b="1" i="1" spc="-200" dirty="0">
                <a:latin typeface="Arial"/>
                <a:cs typeface="Arial"/>
              </a:rPr>
              <a:t>cir</a:t>
            </a:r>
            <a:r>
              <a:rPr sz="2600" b="1" i="1" spc="-240" dirty="0">
                <a:latin typeface="Arial"/>
                <a:cs typeface="Arial"/>
              </a:rPr>
              <a:t>cula</a:t>
            </a:r>
            <a:r>
              <a:rPr sz="2600" b="1" i="1" spc="-165" dirty="0">
                <a:latin typeface="Arial"/>
                <a:cs typeface="Arial"/>
              </a:rPr>
              <a:t>t</a:t>
            </a:r>
            <a:r>
              <a:rPr sz="2600" b="1" i="1" spc="-215" dirty="0">
                <a:latin typeface="Arial"/>
                <a:cs typeface="Arial"/>
              </a:rPr>
              <a:t>ion.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800">
              <a:latin typeface="Arial"/>
              <a:cs typeface="Arial"/>
            </a:endParaRPr>
          </a:p>
          <a:p>
            <a:pPr marL="286385" marR="5080" indent="-274320">
              <a:lnSpc>
                <a:spcPct val="100000"/>
              </a:lnSpc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70" dirty="0">
                <a:latin typeface="Arial MT"/>
                <a:cs typeface="Arial MT"/>
              </a:rPr>
              <a:t>The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spc="-254" dirty="0">
                <a:latin typeface="Arial MT"/>
                <a:cs typeface="Arial MT"/>
              </a:rPr>
              <a:t>second</a:t>
            </a:r>
            <a:r>
              <a:rPr sz="2600" spc="-145" dirty="0">
                <a:latin typeface="Arial MT"/>
                <a:cs typeface="Arial MT"/>
              </a:rPr>
              <a:t> </a:t>
            </a:r>
            <a:r>
              <a:rPr sz="2600" spc="-175" dirty="0">
                <a:latin typeface="Arial MT"/>
                <a:cs typeface="Arial MT"/>
              </a:rPr>
              <a:t>is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220" dirty="0">
                <a:latin typeface="Arial MT"/>
                <a:cs typeface="Arial MT"/>
              </a:rPr>
              <a:t>the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b="1" spc="-235" dirty="0">
                <a:latin typeface="Arial"/>
                <a:cs typeface="Arial"/>
              </a:rPr>
              <a:t>hepatic</a:t>
            </a:r>
            <a:r>
              <a:rPr sz="2600" b="1" spc="-145" dirty="0">
                <a:latin typeface="Arial"/>
                <a:cs typeface="Arial"/>
              </a:rPr>
              <a:t> </a:t>
            </a:r>
            <a:r>
              <a:rPr sz="2600" b="1" spc="-220" dirty="0">
                <a:latin typeface="Arial"/>
                <a:cs typeface="Arial"/>
              </a:rPr>
              <a:t>portal</a:t>
            </a:r>
            <a:r>
              <a:rPr sz="2600" b="1" spc="-145" dirty="0">
                <a:latin typeface="Arial"/>
                <a:cs typeface="Arial"/>
              </a:rPr>
              <a:t> </a:t>
            </a:r>
            <a:r>
              <a:rPr sz="2600" b="1" spc="-240" dirty="0">
                <a:latin typeface="Arial"/>
                <a:cs typeface="Arial"/>
              </a:rPr>
              <a:t>vein</a:t>
            </a:r>
            <a:r>
              <a:rPr sz="2600" b="1" spc="-140" dirty="0">
                <a:latin typeface="Arial"/>
                <a:cs typeface="Arial"/>
              </a:rPr>
              <a:t> </a:t>
            </a:r>
            <a:r>
              <a:rPr sz="2600" spc="-204" dirty="0">
                <a:latin typeface="Arial MT"/>
                <a:cs typeface="Arial MT"/>
              </a:rPr>
              <a:t>delivering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b="1" i="1" spc="-265" dirty="0">
                <a:latin typeface="Arial"/>
                <a:cs typeface="Arial"/>
              </a:rPr>
              <a:t>deoxygenated </a:t>
            </a:r>
            <a:r>
              <a:rPr sz="2600" b="1" i="1" spc="-710" dirty="0">
                <a:latin typeface="Arial"/>
                <a:cs typeface="Arial"/>
              </a:rPr>
              <a:t> </a:t>
            </a:r>
            <a:r>
              <a:rPr sz="2600" b="1" i="1" spc="-254" dirty="0">
                <a:latin typeface="Arial"/>
                <a:cs typeface="Arial"/>
              </a:rPr>
              <a:t>blood</a:t>
            </a:r>
            <a:r>
              <a:rPr sz="2600" b="1" i="1" spc="-165" dirty="0">
                <a:latin typeface="Arial"/>
                <a:cs typeface="Arial"/>
              </a:rPr>
              <a:t> </a:t>
            </a:r>
            <a:r>
              <a:rPr sz="2600" spc="-240" dirty="0">
                <a:latin typeface="Arial MT"/>
                <a:cs typeface="Arial MT"/>
              </a:rPr>
              <a:t>from</a:t>
            </a:r>
            <a:r>
              <a:rPr sz="2600" spc="-130" dirty="0">
                <a:latin typeface="Arial MT"/>
                <a:cs typeface="Arial MT"/>
              </a:rPr>
              <a:t> </a:t>
            </a:r>
            <a:r>
              <a:rPr sz="2600" spc="-225" dirty="0">
                <a:latin typeface="Arial MT"/>
                <a:cs typeface="Arial MT"/>
              </a:rPr>
              <a:t>the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b="1" i="1" spc="-245" dirty="0">
                <a:latin typeface="Arial"/>
                <a:cs typeface="Arial"/>
              </a:rPr>
              <a:t>small</a:t>
            </a:r>
            <a:r>
              <a:rPr sz="2600" b="1" i="1" spc="-140" dirty="0">
                <a:latin typeface="Arial"/>
                <a:cs typeface="Arial"/>
              </a:rPr>
              <a:t> </a:t>
            </a:r>
            <a:r>
              <a:rPr sz="2600" b="1" i="1" spc="-215" dirty="0">
                <a:latin typeface="Arial"/>
                <a:cs typeface="Arial"/>
              </a:rPr>
              <a:t>intestine</a:t>
            </a:r>
            <a:r>
              <a:rPr sz="2600" b="1" i="1" spc="-140" dirty="0">
                <a:latin typeface="Arial"/>
                <a:cs typeface="Arial"/>
              </a:rPr>
              <a:t> </a:t>
            </a:r>
            <a:r>
              <a:rPr sz="2600" spc="-220" dirty="0">
                <a:latin typeface="Arial MT"/>
                <a:cs typeface="Arial MT"/>
              </a:rPr>
              <a:t>containing</a:t>
            </a:r>
            <a:r>
              <a:rPr sz="2600" spc="-150" dirty="0">
                <a:latin typeface="Arial MT"/>
                <a:cs typeface="Arial MT"/>
              </a:rPr>
              <a:t> </a:t>
            </a:r>
            <a:r>
              <a:rPr sz="2600" i="1" spc="-200" dirty="0">
                <a:latin typeface="Arial"/>
                <a:cs typeface="Arial"/>
              </a:rPr>
              <a:t>nutrients</a:t>
            </a:r>
            <a:r>
              <a:rPr sz="2600" spc="-200" dirty="0">
                <a:latin typeface="Arial MT"/>
                <a:cs typeface="Arial MT"/>
              </a:rPr>
              <a:t>.</a:t>
            </a:r>
            <a:endParaRPr sz="2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8203253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961514"/>
            <a:ext cx="7727950" cy="35134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423545" indent="-274320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70" dirty="0">
                <a:latin typeface="Arial MT"/>
                <a:cs typeface="Arial MT"/>
              </a:rPr>
              <a:t>The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spc="-235" dirty="0">
                <a:latin typeface="Arial MT"/>
                <a:cs typeface="Arial MT"/>
              </a:rPr>
              <a:t>blood</a:t>
            </a:r>
            <a:r>
              <a:rPr sz="2600" spc="-120" dirty="0">
                <a:latin typeface="Arial MT"/>
                <a:cs typeface="Arial MT"/>
              </a:rPr>
              <a:t> </a:t>
            </a:r>
            <a:r>
              <a:rPr sz="2600" spc="-220" dirty="0">
                <a:latin typeface="Arial MT"/>
                <a:cs typeface="Arial MT"/>
              </a:rPr>
              <a:t>flows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spc="-235" dirty="0">
                <a:latin typeface="Arial MT"/>
                <a:cs typeface="Arial MT"/>
              </a:rPr>
              <a:t>through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225" dirty="0">
                <a:latin typeface="Arial MT"/>
                <a:cs typeface="Arial MT"/>
              </a:rPr>
              <a:t>the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175" dirty="0">
                <a:latin typeface="Arial MT"/>
                <a:cs typeface="Arial MT"/>
              </a:rPr>
              <a:t>liver</a:t>
            </a:r>
            <a:r>
              <a:rPr sz="2600" spc="-145" dirty="0">
                <a:latin typeface="Arial MT"/>
                <a:cs typeface="Arial MT"/>
              </a:rPr>
              <a:t> </a:t>
            </a:r>
            <a:r>
              <a:rPr sz="2600" spc="-210" dirty="0">
                <a:latin typeface="Arial MT"/>
                <a:cs typeface="Arial MT"/>
              </a:rPr>
              <a:t>tissue</a:t>
            </a:r>
            <a:r>
              <a:rPr sz="2600" spc="-155" dirty="0">
                <a:latin typeface="Arial MT"/>
                <a:cs typeface="Arial MT"/>
              </a:rPr>
              <a:t> </a:t>
            </a:r>
            <a:r>
              <a:rPr sz="2600" spc="-200" dirty="0">
                <a:latin typeface="Arial MT"/>
                <a:cs typeface="Arial MT"/>
              </a:rPr>
              <a:t>to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220" dirty="0">
                <a:latin typeface="Arial MT"/>
                <a:cs typeface="Arial MT"/>
              </a:rPr>
              <a:t>the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220" dirty="0">
                <a:latin typeface="Arial MT"/>
                <a:cs typeface="Arial MT"/>
              </a:rPr>
              <a:t>hepatic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spc="-190" dirty="0">
                <a:latin typeface="Arial MT"/>
                <a:cs typeface="Arial MT"/>
              </a:rPr>
              <a:t>cells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spc="-254" dirty="0">
                <a:latin typeface="Arial MT"/>
                <a:cs typeface="Arial MT"/>
              </a:rPr>
              <a:t>where</a:t>
            </a:r>
            <a:r>
              <a:rPr sz="2600" spc="-145" dirty="0">
                <a:latin typeface="Arial MT"/>
                <a:cs typeface="Arial MT"/>
              </a:rPr>
              <a:t> </a:t>
            </a:r>
            <a:r>
              <a:rPr sz="2600" spc="-310" dirty="0">
                <a:latin typeface="Arial MT"/>
                <a:cs typeface="Arial MT"/>
              </a:rPr>
              <a:t>man</a:t>
            </a:r>
            <a:r>
              <a:rPr sz="2600" spc="-235" dirty="0">
                <a:latin typeface="Arial MT"/>
                <a:cs typeface="Arial MT"/>
              </a:rPr>
              <a:t>y</a:t>
            </a:r>
            <a:r>
              <a:rPr sz="2600" spc="-130" dirty="0">
                <a:latin typeface="Arial MT"/>
                <a:cs typeface="Arial MT"/>
              </a:rPr>
              <a:t> </a:t>
            </a:r>
            <a:r>
              <a:rPr sz="2600" spc="-405" dirty="0">
                <a:latin typeface="Arial MT"/>
                <a:cs typeface="Arial MT"/>
              </a:rPr>
              <a:t>m</a:t>
            </a:r>
            <a:r>
              <a:rPr sz="2600" spc="-220" dirty="0">
                <a:latin typeface="Arial MT"/>
                <a:cs typeface="Arial MT"/>
              </a:rPr>
              <a:t>etabol</a:t>
            </a:r>
            <a:r>
              <a:rPr sz="2600" spc="-100" dirty="0">
                <a:latin typeface="Arial MT"/>
                <a:cs typeface="Arial MT"/>
              </a:rPr>
              <a:t>i</a:t>
            </a:r>
            <a:r>
              <a:rPr sz="2600" spc="-235" dirty="0">
                <a:latin typeface="Arial MT"/>
                <a:cs typeface="Arial MT"/>
              </a:rPr>
              <a:t>c</a:t>
            </a:r>
            <a:r>
              <a:rPr sz="2600" spc="-160" dirty="0">
                <a:latin typeface="Arial MT"/>
                <a:cs typeface="Arial MT"/>
              </a:rPr>
              <a:t> </a:t>
            </a:r>
            <a:r>
              <a:rPr sz="2600" spc="-225" dirty="0">
                <a:latin typeface="Arial MT"/>
                <a:cs typeface="Arial MT"/>
              </a:rPr>
              <a:t>func</a:t>
            </a:r>
            <a:r>
              <a:rPr sz="2600" spc="-145" dirty="0">
                <a:latin typeface="Arial MT"/>
                <a:cs typeface="Arial MT"/>
              </a:rPr>
              <a:t>t</a:t>
            </a:r>
            <a:r>
              <a:rPr sz="2600" spc="-215" dirty="0">
                <a:latin typeface="Arial MT"/>
                <a:cs typeface="Arial MT"/>
              </a:rPr>
              <a:t>ion</a:t>
            </a:r>
            <a:r>
              <a:rPr sz="2600" spc="-235" dirty="0">
                <a:latin typeface="Arial MT"/>
                <a:cs typeface="Arial MT"/>
              </a:rPr>
              <a:t>s</a:t>
            </a:r>
            <a:r>
              <a:rPr sz="2600" spc="-155" dirty="0">
                <a:latin typeface="Arial MT"/>
                <a:cs typeface="Arial MT"/>
              </a:rPr>
              <a:t> </a:t>
            </a:r>
            <a:r>
              <a:rPr sz="2600" spc="-215" dirty="0">
                <a:latin typeface="Arial MT"/>
                <a:cs typeface="Arial MT"/>
              </a:rPr>
              <a:t>tak</a:t>
            </a:r>
            <a:r>
              <a:rPr sz="2600" spc="-260" dirty="0">
                <a:latin typeface="Arial MT"/>
                <a:cs typeface="Arial MT"/>
              </a:rPr>
              <a:t>e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spc="-220" dirty="0">
                <a:latin typeface="Arial MT"/>
                <a:cs typeface="Arial MT"/>
              </a:rPr>
              <a:t>plac</a:t>
            </a:r>
            <a:r>
              <a:rPr sz="2600" spc="-254" dirty="0">
                <a:latin typeface="Arial MT"/>
                <a:cs typeface="Arial MT"/>
              </a:rPr>
              <a:t>e</a:t>
            </a:r>
            <a:r>
              <a:rPr sz="2600" spc="-130" dirty="0">
                <a:latin typeface="Arial MT"/>
                <a:cs typeface="Arial MT"/>
              </a:rPr>
              <a:t>.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AD0D9"/>
              </a:buClr>
              <a:buFont typeface="Segoe UI Symbol"/>
              <a:buChar char="⚫"/>
            </a:pPr>
            <a:endParaRPr sz="3750">
              <a:latin typeface="Arial MT"/>
              <a:cs typeface="Arial MT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70" dirty="0">
                <a:latin typeface="Arial MT"/>
                <a:cs typeface="Arial MT"/>
              </a:rPr>
              <a:t>The</a:t>
            </a:r>
            <a:r>
              <a:rPr sz="2600" spc="-150" dirty="0">
                <a:latin typeface="Arial MT"/>
                <a:cs typeface="Arial MT"/>
              </a:rPr>
              <a:t> </a:t>
            </a:r>
            <a:r>
              <a:rPr sz="2600" spc="-235" dirty="0">
                <a:latin typeface="Arial MT"/>
                <a:cs typeface="Arial MT"/>
              </a:rPr>
              <a:t>blood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215" dirty="0">
                <a:latin typeface="Arial MT"/>
                <a:cs typeface="Arial MT"/>
              </a:rPr>
              <a:t>drains</a:t>
            </a:r>
            <a:r>
              <a:rPr sz="2600" spc="-145" dirty="0">
                <a:latin typeface="Arial MT"/>
                <a:cs typeface="Arial MT"/>
              </a:rPr>
              <a:t> </a:t>
            </a:r>
            <a:r>
              <a:rPr sz="2600" spc="-220" dirty="0">
                <a:latin typeface="Arial MT"/>
                <a:cs typeface="Arial MT"/>
              </a:rPr>
              <a:t>out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spc="-200" dirty="0">
                <a:latin typeface="Arial MT"/>
                <a:cs typeface="Arial MT"/>
              </a:rPr>
              <a:t>of</a:t>
            </a:r>
            <a:r>
              <a:rPr sz="2600" spc="-145" dirty="0">
                <a:latin typeface="Arial MT"/>
                <a:cs typeface="Arial MT"/>
              </a:rPr>
              <a:t> </a:t>
            </a:r>
            <a:r>
              <a:rPr sz="2600" spc="-220" dirty="0">
                <a:latin typeface="Arial MT"/>
                <a:cs typeface="Arial MT"/>
              </a:rPr>
              <a:t>the</a:t>
            </a:r>
            <a:r>
              <a:rPr sz="2600" spc="-150" dirty="0">
                <a:latin typeface="Arial MT"/>
                <a:cs typeface="Arial MT"/>
              </a:rPr>
              <a:t> </a:t>
            </a:r>
            <a:r>
              <a:rPr sz="2600" spc="-175" dirty="0">
                <a:latin typeface="Arial MT"/>
                <a:cs typeface="Arial MT"/>
              </a:rPr>
              <a:t>liver</a:t>
            </a:r>
            <a:r>
              <a:rPr sz="2600" spc="-150" dirty="0">
                <a:latin typeface="Arial MT"/>
                <a:cs typeface="Arial MT"/>
              </a:rPr>
              <a:t> </a:t>
            </a:r>
            <a:r>
              <a:rPr sz="2600" spc="-204" dirty="0">
                <a:latin typeface="Arial MT"/>
                <a:cs typeface="Arial MT"/>
              </a:rPr>
              <a:t>via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spc="-220" dirty="0">
                <a:latin typeface="Arial MT"/>
                <a:cs typeface="Arial MT"/>
              </a:rPr>
              <a:t>the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b="1" spc="-235" dirty="0">
                <a:latin typeface="Arial"/>
                <a:cs typeface="Arial"/>
              </a:rPr>
              <a:t>hepatic</a:t>
            </a:r>
            <a:r>
              <a:rPr sz="2600" b="1" spc="-150" dirty="0">
                <a:latin typeface="Arial"/>
                <a:cs typeface="Arial"/>
              </a:rPr>
              <a:t> </a:t>
            </a:r>
            <a:r>
              <a:rPr sz="2600" b="1" spc="-220" dirty="0">
                <a:latin typeface="Arial"/>
                <a:cs typeface="Arial"/>
              </a:rPr>
              <a:t>vein.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0AD0D9"/>
              </a:buClr>
              <a:buFont typeface="Segoe UI Symbol"/>
              <a:buChar char="⚫"/>
            </a:pPr>
            <a:endParaRPr sz="3800">
              <a:latin typeface="Arial"/>
              <a:cs typeface="Arial"/>
            </a:endParaRPr>
          </a:p>
          <a:p>
            <a:pPr marL="286385" marR="5080" indent="-274320">
              <a:lnSpc>
                <a:spcPct val="100000"/>
              </a:lnSpc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70" dirty="0">
                <a:latin typeface="Arial MT"/>
                <a:cs typeface="Arial MT"/>
              </a:rPr>
              <a:t>The</a:t>
            </a:r>
            <a:r>
              <a:rPr sz="2600" spc="-145" dirty="0">
                <a:latin typeface="Arial MT"/>
                <a:cs typeface="Arial MT"/>
              </a:rPr>
              <a:t> </a:t>
            </a:r>
            <a:r>
              <a:rPr sz="2600" spc="-110" dirty="0">
                <a:latin typeface="Arial MT"/>
                <a:cs typeface="Arial MT"/>
              </a:rPr>
              <a:t>l</a:t>
            </a:r>
            <a:r>
              <a:rPr sz="2600" spc="-95" dirty="0">
                <a:latin typeface="Arial MT"/>
                <a:cs typeface="Arial MT"/>
              </a:rPr>
              <a:t>i</a:t>
            </a:r>
            <a:r>
              <a:rPr sz="2600" spc="-254" dirty="0">
                <a:latin typeface="Arial MT"/>
                <a:cs typeface="Arial MT"/>
              </a:rPr>
              <a:t>ve</a:t>
            </a:r>
            <a:r>
              <a:rPr sz="2600" spc="-155" dirty="0">
                <a:latin typeface="Arial MT"/>
                <a:cs typeface="Arial MT"/>
              </a:rPr>
              <a:t>r </a:t>
            </a:r>
            <a:r>
              <a:rPr sz="2600" spc="-200" dirty="0">
                <a:latin typeface="Arial MT"/>
                <a:cs typeface="Arial MT"/>
              </a:rPr>
              <a:t>tissu</a:t>
            </a:r>
            <a:r>
              <a:rPr sz="2600" spc="-260" dirty="0">
                <a:latin typeface="Arial MT"/>
                <a:cs typeface="Arial MT"/>
              </a:rPr>
              <a:t>e</a:t>
            </a:r>
            <a:r>
              <a:rPr sz="2600" spc="-145" dirty="0">
                <a:latin typeface="Arial MT"/>
                <a:cs typeface="Arial MT"/>
              </a:rPr>
              <a:t> </a:t>
            </a:r>
            <a:r>
              <a:rPr sz="2600" spc="-110" dirty="0">
                <a:latin typeface="Arial MT"/>
                <a:cs typeface="Arial MT"/>
              </a:rPr>
              <a:t>i</a:t>
            </a:r>
            <a:r>
              <a:rPr sz="2600" spc="-235" dirty="0">
                <a:latin typeface="Arial MT"/>
                <a:cs typeface="Arial MT"/>
              </a:rPr>
              <a:t>s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b="1" i="1" spc="-285" dirty="0">
                <a:latin typeface="Arial"/>
                <a:cs typeface="Arial"/>
              </a:rPr>
              <a:t>n</a:t>
            </a:r>
            <a:r>
              <a:rPr sz="2600" b="1" i="1" spc="-280" dirty="0">
                <a:latin typeface="Arial"/>
                <a:cs typeface="Arial"/>
              </a:rPr>
              <a:t>o</a:t>
            </a:r>
            <a:r>
              <a:rPr sz="2600" b="1" i="1" spc="-160" dirty="0">
                <a:latin typeface="Arial"/>
                <a:cs typeface="Arial"/>
              </a:rPr>
              <a:t>t</a:t>
            </a:r>
            <a:r>
              <a:rPr sz="2600" b="1" i="1" spc="-150" dirty="0">
                <a:latin typeface="Arial"/>
                <a:cs typeface="Arial"/>
              </a:rPr>
              <a:t> </a:t>
            </a:r>
            <a:r>
              <a:rPr sz="2600" b="1" i="1" spc="-245" dirty="0">
                <a:latin typeface="Arial"/>
                <a:cs typeface="Arial"/>
              </a:rPr>
              <a:t>vascular</a:t>
            </a:r>
            <a:r>
              <a:rPr sz="2600" b="1" i="1" spc="-140" dirty="0">
                <a:latin typeface="Arial"/>
                <a:cs typeface="Arial"/>
              </a:rPr>
              <a:t>i</a:t>
            </a:r>
            <a:r>
              <a:rPr sz="2600" b="1" i="1" spc="-265" dirty="0">
                <a:latin typeface="Arial"/>
                <a:cs typeface="Arial"/>
              </a:rPr>
              <a:t>se</a:t>
            </a:r>
            <a:r>
              <a:rPr sz="2600" b="1" i="1" spc="-285" dirty="0">
                <a:latin typeface="Arial"/>
                <a:cs typeface="Arial"/>
              </a:rPr>
              <a:t>d</a:t>
            </a:r>
            <a:r>
              <a:rPr sz="2600" b="1" i="1" spc="-155" dirty="0">
                <a:latin typeface="Arial"/>
                <a:cs typeface="Arial"/>
              </a:rPr>
              <a:t> </a:t>
            </a:r>
            <a:r>
              <a:rPr sz="2600" b="1" i="1" spc="-370" dirty="0">
                <a:latin typeface="Arial"/>
                <a:cs typeface="Arial"/>
              </a:rPr>
              <a:t>w</a:t>
            </a:r>
            <a:r>
              <a:rPr sz="2600" b="1" i="1" spc="-145" dirty="0">
                <a:latin typeface="Arial"/>
                <a:cs typeface="Arial"/>
              </a:rPr>
              <a:t>i</a:t>
            </a:r>
            <a:r>
              <a:rPr sz="2600" b="1" i="1" spc="-220" dirty="0">
                <a:latin typeface="Arial"/>
                <a:cs typeface="Arial"/>
              </a:rPr>
              <a:t>th</a:t>
            </a:r>
            <a:r>
              <a:rPr sz="2600" b="1" i="1" spc="-135" dirty="0">
                <a:latin typeface="Arial"/>
                <a:cs typeface="Arial"/>
              </a:rPr>
              <a:t> </a:t>
            </a:r>
            <a:r>
              <a:rPr sz="2600" spc="-260" dirty="0">
                <a:latin typeface="Arial MT"/>
                <a:cs typeface="Arial MT"/>
              </a:rPr>
              <a:t>a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b="1" i="1" spc="-220" dirty="0">
                <a:latin typeface="Arial"/>
                <a:cs typeface="Arial"/>
              </a:rPr>
              <a:t>capil</a:t>
            </a:r>
            <a:r>
              <a:rPr sz="2600" b="1" i="1" spc="-145" dirty="0">
                <a:latin typeface="Arial"/>
                <a:cs typeface="Arial"/>
              </a:rPr>
              <a:t>l</a:t>
            </a:r>
            <a:r>
              <a:rPr sz="2600" b="1" i="1" spc="-225" dirty="0">
                <a:latin typeface="Arial"/>
                <a:cs typeface="Arial"/>
              </a:rPr>
              <a:t>ar</a:t>
            </a:r>
            <a:r>
              <a:rPr sz="2600" b="1" i="1" spc="-260" dirty="0">
                <a:latin typeface="Arial"/>
                <a:cs typeface="Arial"/>
              </a:rPr>
              <a:t>y</a:t>
            </a:r>
            <a:r>
              <a:rPr sz="2600" b="1" i="1" spc="-150" dirty="0">
                <a:latin typeface="Arial"/>
                <a:cs typeface="Arial"/>
              </a:rPr>
              <a:t> </a:t>
            </a:r>
            <a:r>
              <a:rPr sz="2600" b="1" i="1" spc="-229" dirty="0">
                <a:latin typeface="Arial"/>
                <a:cs typeface="Arial"/>
              </a:rPr>
              <a:t>network  </a:t>
            </a:r>
            <a:r>
              <a:rPr sz="2600" spc="-250" dirty="0">
                <a:latin typeface="Arial MT"/>
                <a:cs typeface="Arial MT"/>
              </a:rPr>
              <a:t>as</a:t>
            </a:r>
            <a:r>
              <a:rPr sz="2600" spc="-145" dirty="0">
                <a:latin typeface="Arial MT"/>
                <a:cs typeface="Arial MT"/>
              </a:rPr>
              <a:t> </a:t>
            </a:r>
            <a:r>
              <a:rPr sz="2600" spc="-210" dirty="0">
                <a:latin typeface="Arial MT"/>
                <a:cs typeface="Arial MT"/>
              </a:rPr>
              <a:t>with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spc="-260" dirty="0">
                <a:latin typeface="Arial MT"/>
                <a:cs typeface="Arial MT"/>
              </a:rPr>
              <a:t>most</a:t>
            </a:r>
            <a:r>
              <a:rPr sz="2600" spc="-155" dirty="0">
                <a:latin typeface="Arial MT"/>
                <a:cs typeface="Arial MT"/>
              </a:rPr>
              <a:t> </a:t>
            </a:r>
            <a:r>
              <a:rPr sz="2600" spc="-220" dirty="0">
                <a:latin typeface="Arial MT"/>
                <a:cs typeface="Arial MT"/>
              </a:rPr>
              <a:t>other</a:t>
            </a:r>
            <a:r>
              <a:rPr sz="2600" spc="-130" dirty="0">
                <a:latin typeface="Arial MT"/>
                <a:cs typeface="Arial MT"/>
              </a:rPr>
              <a:t> </a:t>
            </a:r>
            <a:r>
              <a:rPr sz="2600" spc="-229" dirty="0">
                <a:latin typeface="Arial MT"/>
                <a:cs typeface="Arial MT"/>
              </a:rPr>
              <a:t>organs,</a:t>
            </a:r>
            <a:r>
              <a:rPr sz="2600" spc="-155" dirty="0">
                <a:latin typeface="Arial MT"/>
                <a:cs typeface="Arial MT"/>
              </a:rPr>
              <a:t> </a:t>
            </a:r>
            <a:r>
              <a:rPr sz="2600" spc="-220" dirty="0">
                <a:latin typeface="Arial MT"/>
                <a:cs typeface="Arial MT"/>
              </a:rPr>
              <a:t>but</a:t>
            </a:r>
            <a:r>
              <a:rPr sz="2600" spc="-135" dirty="0">
                <a:latin typeface="Arial MT"/>
                <a:cs typeface="Arial MT"/>
              </a:rPr>
              <a:t> </a:t>
            </a:r>
            <a:r>
              <a:rPr sz="2600" spc="-215" dirty="0">
                <a:latin typeface="Arial MT"/>
                <a:cs typeface="Arial MT"/>
              </a:rPr>
              <a:t>consists</a:t>
            </a:r>
            <a:r>
              <a:rPr sz="2600" spc="-165" dirty="0">
                <a:latin typeface="Arial MT"/>
                <a:cs typeface="Arial MT"/>
              </a:rPr>
              <a:t> </a:t>
            </a:r>
            <a:r>
              <a:rPr sz="2600" spc="-200" dirty="0">
                <a:latin typeface="Arial MT"/>
                <a:cs typeface="Arial MT"/>
              </a:rPr>
              <a:t>of</a:t>
            </a:r>
            <a:r>
              <a:rPr sz="2600" spc="-125" dirty="0">
                <a:latin typeface="Arial MT"/>
                <a:cs typeface="Arial MT"/>
              </a:rPr>
              <a:t> </a:t>
            </a:r>
            <a:r>
              <a:rPr sz="2600" b="1" spc="-254" dirty="0">
                <a:latin typeface="Arial"/>
                <a:cs typeface="Arial"/>
              </a:rPr>
              <a:t>blood</a:t>
            </a:r>
            <a:r>
              <a:rPr sz="2600" b="1" spc="-165" dirty="0">
                <a:latin typeface="Arial"/>
                <a:cs typeface="Arial"/>
              </a:rPr>
              <a:t> </a:t>
            </a:r>
            <a:r>
              <a:rPr sz="2600" b="1" spc="-190" dirty="0">
                <a:latin typeface="Arial"/>
                <a:cs typeface="Arial"/>
              </a:rPr>
              <a:t>filled </a:t>
            </a:r>
            <a:r>
              <a:rPr sz="2600" b="1" spc="-185" dirty="0">
                <a:latin typeface="Arial"/>
                <a:cs typeface="Arial"/>
              </a:rPr>
              <a:t> </a:t>
            </a:r>
            <a:r>
              <a:rPr sz="2600" b="1" spc="-245" dirty="0">
                <a:latin typeface="Arial"/>
                <a:cs typeface="Arial"/>
              </a:rPr>
              <a:t>sinusoid</a:t>
            </a:r>
            <a:r>
              <a:rPr sz="2600" b="1" spc="-260" dirty="0">
                <a:latin typeface="Arial"/>
                <a:cs typeface="Arial"/>
              </a:rPr>
              <a:t>s</a:t>
            </a:r>
            <a:r>
              <a:rPr sz="2600" b="1" spc="-175" dirty="0">
                <a:latin typeface="Arial"/>
                <a:cs typeface="Arial"/>
              </a:rPr>
              <a:t> </a:t>
            </a:r>
            <a:r>
              <a:rPr sz="2600" spc="-220" dirty="0">
                <a:latin typeface="Arial MT"/>
                <a:cs typeface="Arial MT"/>
              </a:rPr>
              <a:t>sur</a:t>
            </a:r>
            <a:r>
              <a:rPr sz="2600" spc="-165" dirty="0">
                <a:latin typeface="Arial MT"/>
                <a:cs typeface="Arial MT"/>
              </a:rPr>
              <a:t>r</a:t>
            </a:r>
            <a:r>
              <a:rPr sz="2600" spc="-240" dirty="0">
                <a:latin typeface="Arial MT"/>
                <a:cs typeface="Arial MT"/>
              </a:rPr>
              <a:t>oundin</a:t>
            </a:r>
            <a:r>
              <a:rPr sz="2600" spc="-260" dirty="0">
                <a:latin typeface="Arial MT"/>
                <a:cs typeface="Arial MT"/>
              </a:rPr>
              <a:t>g</a:t>
            </a:r>
            <a:r>
              <a:rPr sz="2600" spc="-130" dirty="0">
                <a:latin typeface="Arial MT"/>
                <a:cs typeface="Arial MT"/>
              </a:rPr>
              <a:t> </a:t>
            </a:r>
            <a:r>
              <a:rPr sz="2600" spc="-145" dirty="0">
                <a:latin typeface="Arial MT"/>
                <a:cs typeface="Arial MT"/>
              </a:rPr>
              <a:t>t</a:t>
            </a:r>
            <a:r>
              <a:rPr sz="2600" spc="-265" dirty="0">
                <a:latin typeface="Arial MT"/>
                <a:cs typeface="Arial MT"/>
              </a:rPr>
              <a:t>h</a:t>
            </a:r>
            <a:r>
              <a:rPr sz="2600" spc="-260" dirty="0">
                <a:latin typeface="Arial MT"/>
                <a:cs typeface="Arial MT"/>
              </a:rPr>
              <a:t>e</a:t>
            </a:r>
            <a:r>
              <a:rPr sz="2600" spc="-150" dirty="0">
                <a:latin typeface="Arial MT"/>
                <a:cs typeface="Arial MT"/>
              </a:rPr>
              <a:t> </a:t>
            </a:r>
            <a:r>
              <a:rPr sz="2600" spc="-265" dirty="0">
                <a:latin typeface="Arial MT"/>
                <a:cs typeface="Arial MT"/>
              </a:rPr>
              <a:t>hepa</a:t>
            </a:r>
            <a:r>
              <a:rPr sz="2600" spc="-140" dirty="0">
                <a:latin typeface="Arial MT"/>
                <a:cs typeface="Arial MT"/>
              </a:rPr>
              <a:t>t</a:t>
            </a:r>
            <a:r>
              <a:rPr sz="2600" spc="-110" dirty="0">
                <a:latin typeface="Arial MT"/>
                <a:cs typeface="Arial MT"/>
              </a:rPr>
              <a:t>i</a:t>
            </a:r>
            <a:r>
              <a:rPr sz="2600" spc="-235" dirty="0">
                <a:latin typeface="Arial MT"/>
                <a:cs typeface="Arial MT"/>
              </a:rPr>
              <a:t>c</a:t>
            </a:r>
            <a:r>
              <a:rPr sz="2600" spc="-145" dirty="0">
                <a:latin typeface="Arial MT"/>
                <a:cs typeface="Arial MT"/>
              </a:rPr>
              <a:t> </a:t>
            </a:r>
            <a:r>
              <a:rPr sz="2600" spc="-204" dirty="0">
                <a:latin typeface="Arial MT"/>
                <a:cs typeface="Arial MT"/>
              </a:rPr>
              <a:t>cel</a:t>
            </a:r>
            <a:r>
              <a:rPr sz="2600" spc="-100" dirty="0">
                <a:latin typeface="Arial MT"/>
                <a:cs typeface="Arial MT"/>
              </a:rPr>
              <a:t>l</a:t>
            </a:r>
            <a:r>
              <a:rPr sz="2600" spc="-185" dirty="0">
                <a:latin typeface="Arial MT"/>
                <a:cs typeface="Arial MT"/>
              </a:rPr>
              <a:t>s.</a:t>
            </a:r>
            <a:endParaRPr sz="2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6312589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500" y="1031494"/>
            <a:ext cx="402590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20" dirty="0">
                <a:solidFill>
                  <a:srgbClr val="04607A"/>
                </a:solidFill>
                <a:latin typeface="Calibri"/>
                <a:cs typeface="Calibri"/>
              </a:rPr>
              <a:t>EPIDEMIOLOGY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5940" y="1883105"/>
            <a:ext cx="8027670" cy="3977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ts val="2595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5" dirty="0">
                <a:latin typeface="Constantia"/>
                <a:cs typeface="Constantia"/>
              </a:rPr>
              <a:t>approximately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2000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cases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annually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occurring</a:t>
            </a:r>
            <a:r>
              <a:rPr sz="2400" spc="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United</a:t>
            </a:r>
            <a:endParaRPr sz="2400">
              <a:latin typeface="Constantia"/>
              <a:cs typeface="Constantia"/>
            </a:endParaRPr>
          </a:p>
          <a:p>
            <a:pPr marL="286385">
              <a:lnSpc>
                <a:spcPts val="2595"/>
              </a:lnSpc>
            </a:pPr>
            <a:r>
              <a:rPr sz="2400" spc="-10" dirty="0">
                <a:latin typeface="Constantia"/>
                <a:cs typeface="Constantia"/>
              </a:rPr>
              <a:t>States.</a:t>
            </a:r>
            <a:endParaRPr sz="2400">
              <a:latin typeface="Constantia"/>
              <a:cs typeface="Constantia"/>
            </a:endParaRPr>
          </a:p>
          <a:p>
            <a:pPr marL="286385" marR="297180" indent="-274320">
              <a:lnSpc>
                <a:spcPct val="8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0" dirty="0">
                <a:latin typeface="Constantia"/>
                <a:cs typeface="Constantia"/>
              </a:rPr>
              <a:t>Acetaminophen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or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paracetamol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overdoses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are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prominent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causes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4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FHF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Europe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and,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particular, </a:t>
            </a:r>
            <a:r>
              <a:rPr sz="2400" spc="-10" dirty="0">
                <a:latin typeface="Constantia"/>
                <a:cs typeface="Constantia"/>
              </a:rPr>
              <a:t>Great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Britain.</a:t>
            </a:r>
            <a:endParaRPr sz="2400">
              <a:latin typeface="Constantia"/>
              <a:cs typeface="Constantia"/>
            </a:endParaRPr>
          </a:p>
          <a:p>
            <a:pPr marL="286385" marR="50800" indent="-274320">
              <a:lnSpc>
                <a:spcPct val="8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dirty="0">
                <a:latin typeface="Constantia"/>
                <a:cs typeface="Constantia"/>
              </a:rPr>
              <a:t>In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developing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world,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acute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40" dirty="0">
                <a:latin typeface="Constantia"/>
                <a:cs typeface="Constantia"/>
              </a:rPr>
              <a:t>HBV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infection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dominates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as </a:t>
            </a:r>
            <a:r>
              <a:rPr sz="2400" spc="-58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 </a:t>
            </a:r>
            <a:r>
              <a:rPr sz="2400" spc="-5" dirty="0">
                <a:latin typeface="Constantia"/>
                <a:cs typeface="Constantia"/>
              </a:rPr>
              <a:t>cause </a:t>
            </a:r>
            <a:r>
              <a:rPr sz="2400" dirty="0">
                <a:latin typeface="Constantia"/>
                <a:cs typeface="Constantia"/>
              </a:rPr>
              <a:t>of </a:t>
            </a:r>
            <a:r>
              <a:rPr sz="2400" spc="-5" dirty="0">
                <a:latin typeface="Constantia"/>
                <a:cs typeface="Constantia"/>
              </a:rPr>
              <a:t>fulminant </a:t>
            </a:r>
            <a:r>
              <a:rPr sz="2400" dirty="0">
                <a:latin typeface="Constantia"/>
                <a:cs typeface="Constantia"/>
              </a:rPr>
              <a:t>hepatic </a:t>
            </a:r>
            <a:r>
              <a:rPr sz="2400" spc="-5" dirty="0">
                <a:latin typeface="Constantia"/>
                <a:cs typeface="Constantia"/>
              </a:rPr>
              <a:t>failure because </a:t>
            </a:r>
            <a:r>
              <a:rPr sz="2400" dirty="0">
                <a:latin typeface="Constantia"/>
                <a:cs typeface="Constantia"/>
              </a:rPr>
              <a:t>of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10" dirty="0">
                <a:latin typeface="Constantia"/>
                <a:cs typeface="Constantia"/>
              </a:rPr>
              <a:t>high 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prevalence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55" dirty="0">
                <a:latin typeface="Constantia"/>
                <a:cs typeface="Constantia"/>
              </a:rPr>
              <a:t> </a:t>
            </a:r>
            <a:r>
              <a:rPr sz="2400" spc="-95" dirty="0">
                <a:latin typeface="Constantia"/>
                <a:cs typeface="Constantia"/>
              </a:rPr>
              <a:t>HBV.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5" dirty="0">
                <a:latin typeface="Constantia"/>
                <a:cs typeface="Constantia"/>
              </a:rPr>
              <a:t>more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often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women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(73%)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than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men</a:t>
            </a:r>
            <a:endParaRPr sz="2400">
              <a:latin typeface="Constantia"/>
              <a:cs typeface="Constantia"/>
            </a:endParaRPr>
          </a:p>
          <a:p>
            <a:pPr marL="286385" marR="5080" indent="-274320">
              <a:lnSpc>
                <a:spcPct val="8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Patients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younger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than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10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years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older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than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40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years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tend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fare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relatively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poorly</a:t>
            </a:r>
            <a:endParaRPr sz="2400">
              <a:latin typeface="Constantia"/>
              <a:cs typeface="Constantia"/>
            </a:endParaRPr>
          </a:p>
          <a:p>
            <a:pPr marL="286385" marR="71120" indent="-274320">
              <a:lnSpc>
                <a:spcPct val="8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5" dirty="0">
                <a:latin typeface="Constantia"/>
                <a:cs typeface="Constantia"/>
              </a:rPr>
              <a:t>women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with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acute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liver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failure-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older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(39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y)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than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men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(32.5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y)</a:t>
            </a:r>
            <a:endParaRPr sz="24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876770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" y="290829"/>
            <a:ext cx="7461250" cy="11772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790" y="1524000"/>
            <a:ext cx="7390130" cy="72771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31750">
              <a:lnSpc>
                <a:spcPts val="2650"/>
              </a:lnSpc>
              <a:spcBef>
                <a:spcPts val="380"/>
              </a:spcBef>
            </a:pP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Scientists agree that both hepatitis a and b vaccines are very </a:t>
            </a:r>
            <a:r>
              <a:rPr sz="2400" spc="-5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safe</a:t>
            </a:r>
            <a:r>
              <a:rPr sz="24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and very effective. Both</a:t>
            </a:r>
            <a:r>
              <a:rPr sz="24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vaccines</a:t>
            </a:r>
            <a:r>
              <a:rPr sz="24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are</a:t>
            </a:r>
            <a:r>
              <a:rPr sz="240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90% effective.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2600" y="2819400"/>
            <a:ext cx="4437380" cy="3092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426465"/>
            <a:ext cx="23431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0" spc="-25" dirty="0">
                <a:solidFill>
                  <a:srgbClr val="04607A"/>
                </a:solidFill>
                <a:latin typeface="Calibri"/>
                <a:cs typeface="Calibri"/>
              </a:rPr>
              <a:t>ETIOLOGY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869160"/>
            <a:ext cx="7975600" cy="404367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sz="2600" b="1" spc="-5" dirty="0">
                <a:latin typeface="Constantia"/>
                <a:cs typeface="Constantia"/>
              </a:rPr>
              <a:t>Idiopathic</a:t>
            </a:r>
            <a:r>
              <a:rPr sz="2600" b="1" spc="-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–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15%</a:t>
            </a:r>
            <a:endParaRPr sz="2600">
              <a:latin typeface="Constantia"/>
              <a:cs typeface="Constantia"/>
            </a:endParaRPr>
          </a:p>
          <a:p>
            <a:pPr marL="286385" marR="508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sz="2600" b="1" spc="-5" dirty="0">
                <a:latin typeface="Constantia"/>
                <a:cs typeface="Constantia"/>
              </a:rPr>
              <a:t>Acetaminophen</a:t>
            </a:r>
            <a:r>
              <a:rPr sz="2600" b="1" spc="-14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overdose</a:t>
            </a:r>
            <a:r>
              <a:rPr sz="2600" spc="-15" dirty="0">
                <a:latin typeface="Constantia"/>
                <a:cs typeface="Constantia"/>
              </a:rPr>
              <a:t>: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commonest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developed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countries.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Viral</a:t>
            </a:r>
            <a:r>
              <a:rPr sz="2600" b="1" spc="-45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Hepatitis</a:t>
            </a:r>
            <a:r>
              <a:rPr sz="2600" spc="-5" dirty="0">
                <a:latin typeface="Constantia"/>
                <a:cs typeface="Constantia"/>
              </a:rPr>
              <a:t>:</a:t>
            </a:r>
            <a:endParaRPr sz="2600">
              <a:latin typeface="Constantia"/>
              <a:cs typeface="Constantia"/>
            </a:endParaRPr>
          </a:p>
          <a:p>
            <a:pPr marL="1137285" lvl="1" indent="-457834">
              <a:lnSpc>
                <a:spcPct val="100000"/>
              </a:lnSpc>
              <a:spcBef>
                <a:spcPts val="585"/>
              </a:spcBef>
              <a:buClr>
                <a:srgbClr val="0E6EC5"/>
              </a:buClr>
              <a:buSzPct val="85416"/>
              <a:buFont typeface="Wingdings"/>
              <a:buChar char=""/>
              <a:tabLst>
                <a:tab pos="1137285" algn="l"/>
                <a:tab pos="1137920" algn="l"/>
              </a:tabLst>
            </a:pPr>
            <a:r>
              <a:rPr sz="2400" spc="-55" dirty="0">
                <a:latin typeface="Constantia"/>
                <a:cs typeface="Constantia"/>
              </a:rPr>
              <a:t>H</a:t>
            </a:r>
            <a:r>
              <a:rPr sz="2400" dirty="0">
                <a:latin typeface="Constantia"/>
                <a:cs typeface="Constantia"/>
              </a:rPr>
              <a:t>epa</a:t>
            </a:r>
            <a:r>
              <a:rPr sz="2400" spc="-3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ot</a:t>
            </a:r>
            <a:r>
              <a:rPr sz="2400" spc="-30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ophic</a:t>
            </a:r>
            <a:r>
              <a:rPr sz="2400" spc="-1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v</a:t>
            </a:r>
            <a:r>
              <a:rPr sz="2400" spc="5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ru</a:t>
            </a:r>
            <a:r>
              <a:rPr sz="2400" dirty="0">
                <a:latin typeface="Constantia"/>
                <a:cs typeface="Constantia"/>
              </a:rPr>
              <a:t>ses: H</a:t>
            </a:r>
            <a:r>
              <a:rPr sz="2400" spc="-110" dirty="0">
                <a:latin typeface="Constantia"/>
                <a:cs typeface="Constantia"/>
              </a:rPr>
              <a:t>B</a:t>
            </a:r>
            <a:r>
              <a:rPr sz="2400" spc="-254" dirty="0">
                <a:latin typeface="Constantia"/>
                <a:cs typeface="Constantia"/>
              </a:rPr>
              <a:t>V</a:t>
            </a:r>
            <a:r>
              <a:rPr sz="2400" dirty="0">
                <a:latin typeface="Constantia"/>
                <a:cs typeface="Constantia"/>
              </a:rPr>
              <a:t>,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105" dirty="0">
                <a:latin typeface="Constantia"/>
                <a:cs typeface="Constantia"/>
              </a:rPr>
              <a:t>D</a:t>
            </a:r>
            <a:r>
              <a:rPr sz="2400" spc="-254" dirty="0">
                <a:latin typeface="Constantia"/>
                <a:cs typeface="Constantia"/>
              </a:rPr>
              <a:t>V</a:t>
            </a:r>
            <a:r>
              <a:rPr sz="2400" dirty="0">
                <a:latin typeface="Constantia"/>
                <a:cs typeface="Constantia"/>
              </a:rPr>
              <a:t>, </a:t>
            </a:r>
            <a:r>
              <a:rPr sz="2400" spc="-10" dirty="0">
                <a:latin typeface="Constantia"/>
                <a:cs typeface="Constantia"/>
              </a:rPr>
              <a:t>H</a:t>
            </a:r>
            <a:r>
              <a:rPr sz="2400" spc="-50" dirty="0">
                <a:latin typeface="Constantia"/>
                <a:cs typeface="Constantia"/>
              </a:rPr>
              <a:t>E</a:t>
            </a:r>
            <a:r>
              <a:rPr sz="2400" spc="-254" dirty="0">
                <a:latin typeface="Constantia"/>
                <a:cs typeface="Constantia"/>
              </a:rPr>
              <a:t>V</a:t>
            </a:r>
            <a:r>
              <a:rPr sz="2400" dirty="0">
                <a:latin typeface="Constantia"/>
                <a:cs typeface="Constantia"/>
              </a:rPr>
              <a:t>, </a:t>
            </a:r>
            <a:r>
              <a:rPr sz="2400" spc="-10" dirty="0">
                <a:latin typeface="Constantia"/>
                <a:cs typeface="Constantia"/>
              </a:rPr>
              <a:t>H</a:t>
            </a:r>
            <a:r>
              <a:rPr sz="2400" spc="-215" dirty="0">
                <a:latin typeface="Constantia"/>
                <a:cs typeface="Constantia"/>
              </a:rPr>
              <a:t>A</a:t>
            </a:r>
            <a:r>
              <a:rPr sz="2400" dirty="0">
                <a:latin typeface="Constantia"/>
                <a:cs typeface="Constantia"/>
              </a:rPr>
              <a:t>V</a:t>
            </a:r>
            <a:endParaRPr sz="2400">
              <a:latin typeface="Constantia"/>
              <a:cs typeface="Constantia"/>
            </a:endParaRPr>
          </a:p>
          <a:p>
            <a:pPr marL="1137285" marR="114300" lvl="1" indent="-457200">
              <a:lnSpc>
                <a:spcPct val="100000"/>
              </a:lnSpc>
              <a:spcBef>
                <a:spcPts val="575"/>
              </a:spcBef>
              <a:buClr>
                <a:srgbClr val="0E6EC5"/>
              </a:buClr>
              <a:buSzPct val="85416"/>
              <a:buFont typeface="Wingdings"/>
              <a:buChar char=""/>
              <a:tabLst>
                <a:tab pos="1137285" algn="l"/>
                <a:tab pos="1137920" algn="l"/>
              </a:tabLst>
            </a:pPr>
            <a:r>
              <a:rPr sz="2400" spc="-10" dirty="0">
                <a:latin typeface="Constantia"/>
                <a:cs typeface="Constantia"/>
              </a:rPr>
              <a:t>Non-hepatotrophic </a:t>
            </a:r>
            <a:r>
              <a:rPr sz="2400" spc="-5" dirty="0">
                <a:latin typeface="Constantia"/>
                <a:cs typeface="Constantia"/>
              </a:rPr>
              <a:t>viruses: </a:t>
            </a:r>
            <a:r>
              <a:rPr sz="2400" spc="-10" dirty="0">
                <a:latin typeface="Constantia"/>
                <a:cs typeface="Constantia"/>
              </a:rPr>
              <a:t>adenovirus, </a:t>
            </a:r>
            <a:r>
              <a:rPr sz="2400" spc="-70" dirty="0">
                <a:latin typeface="Constantia"/>
                <a:cs typeface="Constantia"/>
              </a:rPr>
              <a:t>CMV, </a:t>
            </a:r>
            <a:r>
              <a:rPr sz="2400" spc="-65" dirty="0">
                <a:latin typeface="Constantia"/>
                <a:cs typeface="Constantia"/>
              </a:rPr>
              <a:t>HSV, </a:t>
            </a:r>
            <a:r>
              <a:rPr sz="2400" spc="-59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105" dirty="0">
                <a:latin typeface="Constantia"/>
                <a:cs typeface="Constantia"/>
              </a:rPr>
              <a:t>B</a:t>
            </a:r>
            <a:r>
              <a:rPr sz="2400" spc="-254" dirty="0">
                <a:latin typeface="Constantia"/>
                <a:cs typeface="Constantia"/>
              </a:rPr>
              <a:t>V</a:t>
            </a:r>
            <a:r>
              <a:rPr sz="2400" dirty="0">
                <a:latin typeface="Constantia"/>
                <a:cs typeface="Constantia"/>
              </a:rPr>
              <a:t>,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P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40" dirty="0">
                <a:latin typeface="Constantia"/>
                <a:cs typeface="Constantia"/>
              </a:rPr>
              <a:t>m</a:t>
            </a:r>
            <a:r>
              <a:rPr sz="2400" spc="-5" dirty="0">
                <a:latin typeface="Constantia"/>
                <a:cs typeface="Constantia"/>
              </a:rPr>
              <a:t>y</a:t>
            </a:r>
            <a:r>
              <a:rPr sz="2400" spc="-65" dirty="0">
                <a:latin typeface="Constantia"/>
                <a:cs typeface="Constantia"/>
              </a:rPr>
              <a:t>x</a:t>
            </a:r>
            <a:r>
              <a:rPr sz="2400" spc="-4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v</a:t>
            </a:r>
            <a:r>
              <a:rPr sz="2400" spc="5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ru</a:t>
            </a:r>
            <a:r>
              <a:rPr sz="2400" spc="-1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,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55" dirty="0">
                <a:latin typeface="Constantia"/>
                <a:cs typeface="Constantia"/>
              </a:rPr>
              <a:t>H</a:t>
            </a:r>
            <a:r>
              <a:rPr sz="2400" dirty="0">
                <a:latin typeface="Constantia"/>
                <a:cs typeface="Constantia"/>
              </a:rPr>
              <a:t>emor</a:t>
            </a:r>
            <a:r>
              <a:rPr sz="2400" spc="-20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hag</a:t>
            </a:r>
            <a:r>
              <a:rPr sz="2400" spc="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c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f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55" dirty="0">
                <a:latin typeface="Constantia"/>
                <a:cs typeface="Constantia"/>
              </a:rPr>
              <a:t>v</a:t>
            </a:r>
            <a:r>
              <a:rPr sz="2400" dirty="0">
                <a:latin typeface="Constantia"/>
                <a:cs typeface="Constantia"/>
              </a:rPr>
              <a:t>er</a:t>
            </a:r>
            <a:r>
              <a:rPr sz="2400" spc="-16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v</a:t>
            </a:r>
            <a:r>
              <a:rPr sz="2400" spc="5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ru</a:t>
            </a:r>
            <a:r>
              <a:rPr sz="2400" spc="-2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sz="2600" b="1" dirty="0">
                <a:latin typeface="Constantia"/>
                <a:cs typeface="Constantia"/>
              </a:rPr>
              <a:t>P</a:t>
            </a:r>
            <a:r>
              <a:rPr sz="2600" b="1" spc="-45" dirty="0">
                <a:latin typeface="Constantia"/>
                <a:cs typeface="Constantia"/>
              </a:rPr>
              <a:t>r</a:t>
            </a:r>
            <a:r>
              <a:rPr sz="2600" b="1" dirty="0">
                <a:latin typeface="Constantia"/>
                <a:cs typeface="Constantia"/>
              </a:rPr>
              <a:t>egn</a:t>
            </a:r>
            <a:r>
              <a:rPr sz="2600" b="1" spc="-10" dirty="0">
                <a:latin typeface="Constantia"/>
                <a:cs typeface="Constantia"/>
              </a:rPr>
              <a:t>a</a:t>
            </a:r>
            <a:r>
              <a:rPr sz="2600" b="1" dirty="0">
                <a:latin typeface="Constantia"/>
                <a:cs typeface="Constantia"/>
              </a:rPr>
              <a:t>n</a:t>
            </a:r>
            <a:r>
              <a:rPr sz="2600" b="1" spc="20" dirty="0">
                <a:latin typeface="Constantia"/>
                <a:cs typeface="Constantia"/>
              </a:rPr>
              <a:t>c</a:t>
            </a:r>
            <a:r>
              <a:rPr sz="2600" b="1" spc="-10" dirty="0">
                <a:latin typeface="Constantia"/>
                <a:cs typeface="Constantia"/>
              </a:rPr>
              <a:t>y</a:t>
            </a:r>
            <a:r>
              <a:rPr sz="2600" dirty="0">
                <a:latin typeface="Constantia"/>
                <a:cs typeface="Constantia"/>
              </a:rPr>
              <a:t>: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acu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fa</a:t>
            </a:r>
            <a:r>
              <a:rPr sz="2600" spc="-40" dirty="0">
                <a:latin typeface="Constantia"/>
                <a:cs typeface="Constantia"/>
              </a:rPr>
              <a:t>t</a:t>
            </a:r>
            <a:r>
              <a:rPr sz="2600" spc="-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y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l</a:t>
            </a:r>
            <a:r>
              <a:rPr sz="2600" spc="-35" dirty="0">
                <a:latin typeface="Constantia"/>
                <a:cs typeface="Constantia"/>
              </a:rPr>
              <a:t>i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er</a:t>
            </a:r>
            <a:r>
              <a:rPr sz="2600" spc="-1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5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eg</a:t>
            </a:r>
            <a:r>
              <a:rPr sz="2600" spc="-15" dirty="0">
                <a:latin typeface="Constantia"/>
                <a:cs typeface="Constantia"/>
              </a:rPr>
              <a:t>n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15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y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sz="2600" b="1" dirty="0">
                <a:latin typeface="Constantia"/>
                <a:cs typeface="Constantia"/>
              </a:rPr>
              <a:t>HELLP</a:t>
            </a:r>
            <a:r>
              <a:rPr sz="2600" b="1" spc="-13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syndrome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1600116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907489"/>
            <a:ext cx="8016240" cy="401002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86385" marR="1353185" indent="-274320">
              <a:lnSpc>
                <a:spcPts val="2810"/>
              </a:lnSpc>
              <a:spcBef>
                <a:spcPts val="455"/>
              </a:spcBef>
              <a:buClr>
                <a:srgbClr val="0AD0D9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sz="2600" b="1" spc="-5" dirty="0">
                <a:latin typeface="Constantia"/>
                <a:cs typeface="Constantia"/>
              </a:rPr>
              <a:t>Drugs</a:t>
            </a:r>
            <a:r>
              <a:rPr sz="2600" spc="-5" dirty="0">
                <a:latin typeface="Constantia"/>
                <a:cs typeface="Constantia"/>
              </a:rPr>
              <a:t>: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idiosyncratic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hypersensitivity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or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dose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dependent.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75"/>
              </a:spcBef>
              <a:buClr>
                <a:srgbClr val="0AD0D9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sz="2600" b="1" spc="-45" dirty="0">
                <a:latin typeface="Constantia"/>
                <a:cs typeface="Constantia"/>
              </a:rPr>
              <a:t>Toxins</a:t>
            </a:r>
            <a:r>
              <a:rPr sz="2600" spc="-45" dirty="0">
                <a:latin typeface="Constantia"/>
                <a:cs typeface="Constantia"/>
              </a:rPr>
              <a:t>: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Aflatoxicosis,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Aspergillus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Flavus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AD0D9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sz="2600" b="1" spc="-25" dirty="0">
                <a:latin typeface="Constantia"/>
                <a:cs typeface="Constantia"/>
              </a:rPr>
              <a:t>Vascular</a:t>
            </a:r>
            <a:r>
              <a:rPr sz="2600" spc="-25" dirty="0">
                <a:latin typeface="Constantia"/>
                <a:cs typeface="Constantia"/>
              </a:rPr>
              <a:t>: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Portal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V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thrombosis,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Budd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Chiari</a:t>
            </a:r>
            <a:r>
              <a:rPr sz="2600" spc="2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Syn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sz="2600" b="1" spc="-5" dirty="0">
                <a:latin typeface="Constantia"/>
                <a:cs typeface="Constantia"/>
              </a:rPr>
              <a:t>Metabolic</a:t>
            </a:r>
            <a:r>
              <a:rPr sz="2600" spc="-5" dirty="0">
                <a:latin typeface="Constantia"/>
                <a:cs typeface="Constantia"/>
              </a:rPr>
              <a:t>: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wilsons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disease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AD0D9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sz="2600" b="1" spc="-5" dirty="0">
                <a:latin typeface="Constantia"/>
                <a:cs typeface="Constantia"/>
              </a:rPr>
              <a:t>Autoimmune</a:t>
            </a:r>
            <a:r>
              <a:rPr sz="2600" b="1" spc="-1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disease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sz="2600" b="1" spc="-5" dirty="0">
                <a:latin typeface="Constantia"/>
                <a:cs typeface="Constantia"/>
              </a:rPr>
              <a:t>Malignancy</a:t>
            </a:r>
            <a:r>
              <a:rPr sz="2600" spc="-5" dirty="0">
                <a:latin typeface="Constantia"/>
                <a:cs typeface="Constantia"/>
              </a:rPr>
              <a:t>: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primary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5" dirty="0">
                <a:latin typeface="Constantia"/>
                <a:cs typeface="Constantia"/>
              </a:rPr>
              <a:t> metastatic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AD0D9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sz="2600" b="1" spc="-5" dirty="0">
                <a:latin typeface="Constantia"/>
                <a:cs typeface="Constantia"/>
              </a:rPr>
              <a:t>Miscellaneous</a:t>
            </a:r>
            <a:r>
              <a:rPr sz="2600" spc="-5" dirty="0">
                <a:latin typeface="Constantia"/>
                <a:cs typeface="Constantia"/>
              </a:rPr>
              <a:t>: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heat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stroke,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graft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failure.</a:t>
            </a:r>
            <a:endParaRPr sz="2600">
              <a:latin typeface="Constantia"/>
              <a:cs typeface="Constantia"/>
            </a:endParaRPr>
          </a:p>
          <a:p>
            <a:pPr marL="12700" marR="5080">
              <a:lnSpc>
                <a:spcPts val="2160"/>
              </a:lnSpc>
              <a:spcBef>
                <a:spcPts val="550"/>
              </a:spcBef>
            </a:pPr>
            <a:r>
              <a:rPr sz="2000" spc="-5" dirty="0">
                <a:latin typeface="Constantia"/>
                <a:cs typeface="Constantia"/>
              </a:rPr>
              <a:t>NB: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Broadly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classified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Acetaminophen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and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non-acetaminophen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causes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for</a:t>
            </a:r>
            <a:r>
              <a:rPr sz="2000" spc="-1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prognostication.</a:t>
            </a:r>
            <a:endParaRPr sz="20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3783130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01700" y="341833"/>
            <a:ext cx="6274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Etiology</a:t>
            </a:r>
            <a:r>
              <a:rPr sz="3200" spc="-40" dirty="0"/>
              <a:t> </a:t>
            </a:r>
            <a:r>
              <a:rPr sz="3200" dirty="0"/>
              <a:t>of ALF </a:t>
            </a:r>
            <a:r>
              <a:rPr sz="3200" spc="-5" dirty="0"/>
              <a:t>In</a:t>
            </a:r>
            <a:r>
              <a:rPr sz="3200" dirty="0"/>
              <a:t> </a:t>
            </a:r>
            <a:r>
              <a:rPr sz="3200" spc="-20" dirty="0"/>
              <a:t>different</a:t>
            </a:r>
            <a:r>
              <a:rPr sz="3200" dirty="0"/>
              <a:t> </a:t>
            </a:r>
            <a:r>
              <a:rPr sz="3200" spc="-10" dirty="0"/>
              <a:t>age</a:t>
            </a:r>
            <a:r>
              <a:rPr sz="3200" spc="-5" dirty="0"/>
              <a:t> group</a:t>
            </a:r>
            <a:endParaRPr sz="3200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55650" y="1136650"/>
          <a:ext cx="8172450" cy="57149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74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Neonates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Infants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04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Infection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170" dirty="0">
                          <a:latin typeface="Arial MT"/>
                          <a:cs typeface="Arial MT"/>
                        </a:rPr>
                        <a:t>V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,</a:t>
                      </a:r>
                      <a:r>
                        <a:rPr sz="1800" spc="-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den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vi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ru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80" dirty="0">
                          <a:latin typeface="Arial MT"/>
                          <a:cs typeface="Arial MT"/>
                        </a:rPr>
                        <a:t>HAV,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5" dirty="0">
                          <a:latin typeface="Arial MT"/>
                          <a:cs typeface="Arial MT"/>
                        </a:rPr>
                        <a:t>HBV,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HSV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3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HBV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936">
                <a:tc>
                  <a:txBody>
                    <a:bodyPr/>
                    <a:lstStyle/>
                    <a:p>
                      <a:pPr marL="91440" marR="106299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Inborn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errors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of </a:t>
                      </a:r>
                      <a:r>
                        <a:rPr sz="1800" spc="-48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metabolism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27127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Gal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tos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mi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,  t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y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ros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em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ia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,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hereditary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fructose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92075">
                        <a:lnSpc>
                          <a:spcPts val="2155"/>
                        </a:lnSpc>
                        <a:spcBef>
                          <a:spcPts val="43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Intolerance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065"/>
                        </a:lnSpc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Hereditary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fructose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9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Immune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mediated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Intolerance.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155"/>
                        </a:lnSpc>
                        <a:spcBef>
                          <a:spcPts val="55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Autoimmune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hepatitis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8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065"/>
                        </a:lnSpc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Neonatal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54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Ischemia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91440" marR="1457960">
                        <a:lnSpc>
                          <a:spcPts val="2600"/>
                        </a:lnSpc>
                        <a:spcBef>
                          <a:spcPts val="15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&amp;</a:t>
                      </a:r>
                      <a:r>
                        <a:rPr sz="1800" spc="-8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abnormal </a:t>
                      </a:r>
                      <a:r>
                        <a:rPr sz="1800" spc="-4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Perfusion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Drugs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&amp;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toxins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72326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moc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rom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tosis, 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Hemophagocytic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syndrome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Congestive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heart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failure,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severe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aspyxia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92075" marR="897255">
                        <a:lnSpc>
                          <a:spcPct val="12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Congestive</a:t>
                      </a:r>
                      <a:r>
                        <a:rPr sz="18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heart </a:t>
                      </a:r>
                      <a:r>
                        <a:rPr sz="1800" spc="-48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Failure,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92075" marR="46863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Acetaminophen,INH, </a:t>
                      </a:r>
                      <a:r>
                        <a:rPr sz="1800" spc="-4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valproate</a:t>
                      </a:r>
                      <a:r>
                        <a:rPr sz="18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malignancy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74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other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3792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22653" y="351231"/>
            <a:ext cx="166878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5" dirty="0">
                <a:solidFill>
                  <a:srgbClr val="006B8D"/>
                </a:solidFill>
                <a:latin typeface="Calibri"/>
                <a:cs typeface="Calibri"/>
              </a:rPr>
              <a:t>Etiology</a:t>
            </a:r>
            <a:r>
              <a:rPr sz="2000" i="1" spc="-100" dirty="0">
                <a:solidFill>
                  <a:srgbClr val="006B8D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006B8D"/>
                </a:solidFill>
                <a:latin typeface="Calibri"/>
                <a:cs typeface="Calibri"/>
              </a:rPr>
              <a:t>Cont….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50850" y="755650"/>
          <a:ext cx="8477250" cy="5873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2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90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2-10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year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old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10-18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yrs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old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4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Infection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80" dirty="0">
                          <a:latin typeface="Arial MT"/>
                          <a:cs typeface="Arial MT"/>
                        </a:rPr>
                        <a:t>HAV,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5" dirty="0">
                          <a:latin typeface="Arial MT"/>
                          <a:cs typeface="Arial MT"/>
                        </a:rPr>
                        <a:t>HBV,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HSV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80" dirty="0">
                          <a:latin typeface="Arial MT"/>
                          <a:cs typeface="Arial MT"/>
                        </a:rPr>
                        <a:t>HAV,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5" dirty="0">
                          <a:latin typeface="Arial MT"/>
                          <a:cs typeface="Arial MT"/>
                        </a:rPr>
                        <a:t>HBV,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5" dirty="0">
                          <a:latin typeface="Arial MT"/>
                          <a:cs typeface="Arial MT"/>
                        </a:rPr>
                        <a:t>HSV,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HCV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Drugs</a:t>
                      </a:r>
                      <a:r>
                        <a:rPr sz="18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&amp;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toxins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62166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Ac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tami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n,IN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, 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valproate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62103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Ac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tami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n,IN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, 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valproate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806">
                <a:tc>
                  <a:txBody>
                    <a:bodyPr/>
                    <a:lstStyle/>
                    <a:p>
                      <a:pPr marL="91440">
                        <a:lnSpc>
                          <a:spcPts val="2155"/>
                        </a:lnSpc>
                        <a:spcBef>
                          <a:spcPts val="55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Immune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mediated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Autoimmune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hepatitis,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Autoimmune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hepatitis,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9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065"/>
                        </a:lnSpc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hemophagocytic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065"/>
                        </a:lnSpc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hemophagocytic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syndrome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syndrome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marL="91440">
                        <a:lnSpc>
                          <a:spcPts val="2155"/>
                        </a:lnSpc>
                        <a:spcBef>
                          <a:spcPts val="55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Ischemia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Budd-Chiari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syndrome,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Budd-Chiari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syndrome,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183">
                <a:tc>
                  <a:txBody>
                    <a:bodyPr/>
                    <a:lstStyle/>
                    <a:p>
                      <a:pPr marL="91440">
                        <a:lnSpc>
                          <a:spcPts val="2155"/>
                        </a:lnSpc>
                        <a:spcBef>
                          <a:spcPts val="33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&amp;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abnormal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065"/>
                        </a:lnSpc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Heart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failure, cardiac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065"/>
                        </a:lnSpc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Heart</a:t>
                      </a:r>
                      <a:r>
                        <a:rPr sz="18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failure, cardiac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93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Perfusion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065"/>
                        </a:lnSpc>
                      </a:pPr>
                      <a:r>
                        <a:rPr sz="1800" spc="-25" dirty="0">
                          <a:latin typeface="Arial MT"/>
                          <a:cs typeface="Arial MT"/>
                        </a:rPr>
                        <a:t>Surgery,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myocarditis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065"/>
                        </a:lnSpc>
                      </a:pPr>
                      <a:r>
                        <a:rPr sz="1800" spc="-25" dirty="0">
                          <a:latin typeface="Arial MT"/>
                          <a:cs typeface="Arial MT"/>
                        </a:rPr>
                        <a:t>Surgery,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myocarditis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491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Metabolic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other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07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1272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spc="-10" dirty="0">
                          <a:latin typeface="Arial MT"/>
                          <a:cs typeface="Arial MT"/>
                        </a:rPr>
                        <a:t>Wilson’s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disease, 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Reye’s </a:t>
                      </a:r>
                      <a:r>
                        <a:rPr sz="1800" spc="-4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syndrome,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Hemophagocytic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syndrome,</a:t>
                      </a:r>
                      <a:r>
                        <a:rPr sz="1800" spc="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septicemia,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heat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stroke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1272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spc="-10" dirty="0">
                          <a:latin typeface="Arial MT"/>
                          <a:cs typeface="Arial MT"/>
                        </a:rPr>
                        <a:t>Wilson’s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disease, </a:t>
                      </a:r>
                      <a:r>
                        <a:rPr sz="1800" spc="-20" dirty="0">
                          <a:latin typeface="Arial MT"/>
                          <a:cs typeface="Arial MT"/>
                        </a:rPr>
                        <a:t>Reye’s </a:t>
                      </a:r>
                      <a:r>
                        <a:rPr sz="1800" spc="-4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syndrome,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Hemophagocytic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syndrome,</a:t>
                      </a:r>
                      <a:r>
                        <a:rPr sz="1800" spc="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septicemia,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heat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 stroke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273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258061"/>
            <a:ext cx="6837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Important</a:t>
            </a:r>
            <a:r>
              <a:rPr sz="3600" dirty="0"/>
              <a:t> drugs</a:t>
            </a:r>
            <a:r>
              <a:rPr sz="3600" spc="-10" dirty="0"/>
              <a:t> responsible</a:t>
            </a:r>
            <a:r>
              <a:rPr sz="3600" spc="-15" dirty="0"/>
              <a:t> </a:t>
            </a:r>
            <a:r>
              <a:rPr sz="3600" spc="-20" dirty="0"/>
              <a:t>for</a:t>
            </a:r>
            <a:r>
              <a:rPr sz="3600" spc="-10" dirty="0"/>
              <a:t> </a:t>
            </a:r>
            <a:r>
              <a:rPr sz="3600" dirty="0"/>
              <a:t>ALF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866747"/>
            <a:ext cx="3352165" cy="232410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8905" indent="-116839">
              <a:lnSpc>
                <a:spcPct val="100000"/>
              </a:lnSpc>
              <a:spcBef>
                <a:spcPts val="720"/>
              </a:spcBef>
              <a:buSzPct val="96153"/>
              <a:buChar char="•"/>
              <a:tabLst>
                <a:tab pos="129539" algn="l"/>
              </a:tabLst>
            </a:pPr>
            <a:r>
              <a:rPr sz="2600" dirty="0">
                <a:latin typeface="Arial MT"/>
                <a:cs typeface="Arial MT"/>
              </a:rPr>
              <a:t>Dose</a:t>
            </a:r>
            <a:r>
              <a:rPr sz="2600" spc="-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dependant:</a:t>
            </a:r>
            <a:endParaRPr sz="2600">
              <a:latin typeface="Arial MT"/>
              <a:cs typeface="Arial MT"/>
            </a:endParaRPr>
          </a:p>
          <a:p>
            <a:pPr marL="307975" indent="-295910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"/>
              <a:tabLst>
                <a:tab pos="308610" algn="l"/>
              </a:tabLst>
            </a:pPr>
            <a:r>
              <a:rPr sz="2600" spc="5" dirty="0">
                <a:latin typeface="Arial MT"/>
                <a:cs typeface="Arial MT"/>
              </a:rPr>
              <a:t>Acetamenophen</a:t>
            </a:r>
            <a:endParaRPr sz="2600">
              <a:latin typeface="Arial MT"/>
              <a:cs typeface="Arial MT"/>
            </a:endParaRPr>
          </a:p>
          <a:p>
            <a:pPr marL="307975" indent="-295910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"/>
              <a:tabLst>
                <a:tab pos="308610" algn="l"/>
              </a:tabLst>
            </a:pPr>
            <a:r>
              <a:rPr sz="2600" spc="5" dirty="0">
                <a:latin typeface="Arial MT"/>
                <a:cs typeface="Arial MT"/>
              </a:rPr>
              <a:t>CCBs</a:t>
            </a:r>
            <a:endParaRPr sz="26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"/>
              <a:tabLst>
                <a:tab pos="308610" algn="l"/>
              </a:tabLst>
            </a:pPr>
            <a:r>
              <a:rPr sz="2600" dirty="0">
                <a:latin typeface="Arial MT"/>
                <a:cs typeface="Arial MT"/>
              </a:rPr>
              <a:t>Mushroom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(</a:t>
            </a:r>
            <a:r>
              <a:rPr sz="2600" spc="-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aminata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phalloides)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7575" y="1866747"/>
            <a:ext cx="2659380" cy="430593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8905" indent="-116839">
              <a:lnSpc>
                <a:spcPct val="100000"/>
              </a:lnSpc>
              <a:spcBef>
                <a:spcPts val="720"/>
              </a:spcBef>
              <a:buSzPct val="96153"/>
              <a:buChar char="•"/>
              <a:tabLst>
                <a:tab pos="129539" algn="l"/>
              </a:tabLst>
            </a:pPr>
            <a:r>
              <a:rPr sz="2600" dirty="0">
                <a:latin typeface="Arial MT"/>
                <a:cs typeface="Arial MT"/>
              </a:rPr>
              <a:t>Idiosyncratic:</a:t>
            </a:r>
            <a:endParaRPr sz="2600">
              <a:latin typeface="Arial MT"/>
              <a:cs typeface="Arial MT"/>
            </a:endParaRPr>
          </a:p>
          <a:p>
            <a:pPr marL="307975" indent="-295910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"/>
              <a:tabLst>
                <a:tab pos="308610" algn="l"/>
              </a:tabLst>
            </a:pPr>
            <a:r>
              <a:rPr sz="2600" dirty="0">
                <a:latin typeface="Arial MT"/>
                <a:cs typeface="Arial MT"/>
              </a:rPr>
              <a:t>INH</a:t>
            </a:r>
            <a:endParaRPr sz="2600">
              <a:latin typeface="Arial MT"/>
              <a:cs typeface="Arial MT"/>
            </a:endParaRPr>
          </a:p>
          <a:p>
            <a:pPr marL="307975" indent="-295910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"/>
              <a:tabLst>
                <a:tab pos="308610" algn="l"/>
              </a:tabLst>
            </a:pPr>
            <a:r>
              <a:rPr sz="2600" spc="-25" dirty="0">
                <a:latin typeface="Arial MT"/>
                <a:cs typeface="Arial MT"/>
              </a:rPr>
              <a:t>Valproic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acid</a:t>
            </a:r>
            <a:endParaRPr sz="2600">
              <a:latin typeface="Arial MT"/>
              <a:cs typeface="Arial MT"/>
            </a:endParaRPr>
          </a:p>
          <a:p>
            <a:pPr marL="307975" indent="-295910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"/>
              <a:tabLst>
                <a:tab pos="308610" algn="l"/>
              </a:tabLst>
            </a:pPr>
            <a:r>
              <a:rPr sz="2600" dirty="0">
                <a:latin typeface="Arial MT"/>
                <a:cs typeface="Arial MT"/>
              </a:rPr>
              <a:t>Phenytoin</a:t>
            </a:r>
            <a:endParaRPr sz="2600">
              <a:latin typeface="Arial MT"/>
              <a:cs typeface="Arial MT"/>
            </a:endParaRPr>
          </a:p>
          <a:p>
            <a:pPr marL="307975" indent="-295910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"/>
              <a:tabLst>
                <a:tab pos="308610" algn="l"/>
              </a:tabLst>
            </a:pPr>
            <a:r>
              <a:rPr sz="2600" dirty="0">
                <a:latin typeface="Arial MT"/>
                <a:cs typeface="Arial MT"/>
              </a:rPr>
              <a:t>Carbamazepine</a:t>
            </a:r>
            <a:endParaRPr sz="2600">
              <a:latin typeface="Arial MT"/>
              <a:cs typeface="Arial MT"/>
            </a:endParaRPr>
          </a:p>
          <a:p>
            <a:pPr marL="307975" indent="-295910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"/>
              <a:tabLst>
                <a:tab pos="308610" algn="l"/>
              </a:tabLst>
            </a:pPr>
            <a:r>
              <a:rPr sz="2600" dirty="0">
                <a:latin typeface="Arial MT"/>
                <a:cs typeface="Arial MT"/>
              </a:rPr>
              <a:t>Propylthiouracil</a:t>
            </a:r>
            <a:endParaRPr sz="2600">
              <a:latin typeface="Arial MT"/>
              <a:cs typeface="Arial MT"/>
            </a:endParaRPr>
          </a:p>
          <a:p>
            <a:pPr marL="307975" indent="-295910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"/>
              <a:tabLst>
                <a:tab pos="308610" algn="l"/>
              </a:tabLst>
            </a:pPr>
            <a:r>
              <a:rPr sz="2600" dirty="0">
                <a:latin typeface="Arial MT"/>
                <a:cs typeface="Arial MT"/>
              </a:rPr>
              <a:t>Halothane</a:t>
            </a:r>
            <a:endParaRPr sz="2600">
              <a:latin typeface="Arial MT"/>
              <a:cs typeface="Arial MT"/>
            </a:endParaRPr>
          </a:p>
          <a:p>
            <a:pPr marL="307975" indent="-295910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"/>
              <a:tabLst>
                <a:tab pos="308610" algn="l"/>
              </a:tabLst>
            </a:pPr>
            <a:r>
              <a:rPr sz="2600" dirty="0">
                <a:latin typeface="Arial MT"/>
                <a:cs typeface="Arial MT"/>
              </a:rPr>
              <a:t>Nitrofurantoin</a:t>
            </a:r>
            <a:endParaRPr sz="2600">
              <a:latin typeface="Arial MT"/>
              <a:cs typeface="Arial MT"/>
            </a:endParaRPr>
          </a:p>
          <a:p>
            <a:pPr marL="307975" indent="-295910">
              <a:lnSpc>
                <a:spcPct val="100000"/>
              </a:lnSpc>
              <a:spcBef>
                <a:spcPts val="625"/>
              </a:spcBef>
              <a:buSzPct val="96153"/>
              <a:buFont typeface="Wingdings"/>
              <a:buChar char=""/>
              <a:tabLst>
                <a:tab pos="308610" algn="l"/>
              </a:tabLst>
            </a:pPr>
            <a:r>
              <a:rPr sz="2600" dirty="0">
                <a:latin typeface="Arial MT"/>
                <a:cs typeface="Arial MT"/>
              </a:rPr>
              <a:t>Herbal</a:t>
            </a:r>
            <a:r>
              <a:rPr sz="2600" spc="-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drugs</a:t>
            </a:r>
            <a:endParaRPr sz="2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60197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72742" y="1031494"/>
            <a:ext cx="3951604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Wilson</a:t>
            </a:r>
            <a:r>
              <a:rPr spc="-75" dirty="0"/>
              <a:t> </a:t>
            </a:r>
            <a:r>
              <a:rPr dirty="0"/>
              <a:t>disease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5940" y="1869160"/>
            <a:ext cx="7823834" cy="319595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6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t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s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au</a:t>
            </a:r>
            <a:r>
              <a:rPr sz="2600" spc="-30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os</a:t>
            </a:r>
            <a:r>
              <a:rPr sz="2600" spc="-10" dirty="0">
                <a:latin typeface="Constantia"/>
                <a:cs typeface="Constantia"/>
              </a:rPr>
              <a:t>om</a:t>
            </a:r>
            <a:r>
              <a:rPr sz="2600" dirty="0">
                <a:latin typeface="Constantia"/>
                <a:cs typeface="Constantia"/>
              </a:rPr>
              <a:t>al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50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ess</a:t>
            </a:r>
            <a:r>
              <a:rPr sz="2600" spc="-30" dirty="0">
                <a:latin typeface="Constantia"/>
                <a:cs typeface="Constantia"/>
              </a:rPr>
              <a:t>i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dis</a:t>
            </a:r>
            <a:r>
              <a:rPr sz="2600" spc="-10" dirty="0">
                <a:latin typeface="Constantia"/>
                <a:cs typeface="Constantia"/>
              </a:rPr>
              <a:t>o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spc="-5" dirty="0">
                <a:latin typeface="Constantia"/>
                <a:cs typeface="Constantia"/>
              </a:rPr>
              <a:t>de</a:t>
            </a:r>
            <a:r>
              <a:rPr sz="2600" spc="-23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  <a:p>
            <a:pPr marL="286385" marR="728345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  <a:hlinkClick r:id="rId7"/>
              </a:rPr>
              <a:t>The</a:t>
            </a:r>
            <a:r>
              <a:rPr sz="2600" spc="-125" dirty="0">
                <a:latin typeface="Constantia"/>
                <a:cs typeface="Constantia"/>
                <a:hlinkClick r:id="rId7"/>
              </a:rPr>
              <a:t> </a:t>
            </a:r>
            <a:r>
              <a:rPr sz="2600" spc="-10" dirty="0">
                <a:latin typeface="Constantia"/>
                <a:cs typeface="Constantia"/>
                <a:hlinkClick r:id="rId7"/>
              </a:rPr>
              <a:t>condition</a:t>
            </a:r>
            <a:r>
              <a:rPr sz="2600" spc="-60" dirty="0">
                <a:latin typeface="Constantia"/>
                <a:cs typeface="Constantia"/>
                <a:hlinkClick r:id="rId7"/>
              </a:rPr>
              <a:t> </a:t>
            </a:r>
            <a:r>
              <a:rPr sz="2600" spc="-5" dirty="0">
                <a:latin typeface="Constantia"/>
                <a:cs typeface="Constantia"/>
                <a:hlinkClick r:id="rId7"/>
              </a:rPr>
              <a:t>is</a:t>
            </a:r>
            <a:r>
              <a:rPr sz="2600" spc="-120" dirty="0">
                <a:latin typeface="Constantia"/>
                <a:cs typeface="Constantia"/>
                <a:hlinkClick r:id="rId7"/>
              </a:rPr>
              <a:t> </a:t>
            </a:r>
            <a:r>
              <a:rPr sz="2600" spc="-5" dirty="0">
                <a:latin typeface="Constantia"/>
                <a:cs typeface="Constantia"/>
                <a:hlinkClick r:id="rId7"/>
              </a:rPr>
              <a:t>due</a:t>
            </a:r>
            <a:r>
              <a:rPr sz="2600" spc="-95" dirty="0">
                <a:latin typeface="Constantia"/>
                <a:cs typeface="Constantia"/>
                <a:hlinkClick r:id="rId7"/>
              </a:rPr>
              <a:t> </a:t>
            </a:r>
            <a:r>
              <a:rPr sz="2600" spc="-20" dirty="0">
                <a:latin typeface="Constantia"/>
                <a:cs typeface="Constantia"/>
                <a:hlinkClick r:id="rId7"/>
              </a:rPr>
              <a:t>to</a:t>
            </a:r>
            <a:r>
              <a:rPr sz="2600" spc="-80" dirty="0">
                <a:solidFill>
                  <a:srgbClr val="E1D600"/>
                </a:solidFill>
                <a:latin typeface="Constantia"/>
                <a:cs typeface="Constantia"/>
                <a:hlinkClick r:id="rId7"/>
              </a:rPr>
              <a:t> </a:t>
            </a:r>
            <a:r>
              <a:rPr sz="2600" u="heavy" spc="-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Constantia"/>
                <a:cs typeface="Constantia"/>
                <a:hlinkClick r:id="rId7"/>
              </a:rPr>
              <a:t>mutations</a:t>
            </a:r>
            <a:r>
              <a:rPr sz="2600" spc="-95" dirty="0">
                <a:solidFill>
                  <a:srgbClr val="E1D600"/>
                </a:solidFill>
                <a:latin typeface="Constantia"/>
                <a:cs typeface="Constantia"/>
                <a:hlinkClick r:id="rId7"/>
              </a:rPr>
              <a:t> </a:t>
            </a:r>
            <a:r>
              <a:rPr sz="2600" spc="-5" dirty="0">
                <a:latin typeface="Constantia"/>
                <a:cs typeface="Constantia"/>
                <a:hlinkClick r:id="rId7"/>
              </a:rPr>
              <a:t>in</a:t>
            </a:r>
            <a:r>
              <a:rPr sz="2600" spc="-65" dirty="0">
                <a:latin typeface="Constantia"/>
                <a:cs typeface="Constantia"/>
                <a:hlinkClick r:id="rId7"/>
              </a:rPr>
              <a:t> </a:t>
            </a:r>
            <a:r>
              <a:rPr sz="2600" spc="-5" dirty="0">
                <a:latin typeface="Constantia"/>
                <a:cs typeface="Constantia"/>
                <a:hlinkClick r:id="rId7"/>
              </a:rPr>
              <a:t>the</a:t>
            </a:r>
            <a:r>
              <a:rPr sz="2600" spc="-100" dirty="0">
                <a:solidFill>
                  <a:srgbClr val="E1D600"/>
                </a:solidFill>
                <a:latin typeface="Constantia"/>
                <a:cs typeface="Constantia"/>
                <a:hlinkClick r:id="rId7"/>
              </a:rPr>
              <a:t> </a:t>
            </a:r>
            <a:r>
              <a:rPr sz="2600" u="heavy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Constantia"/>
                <a:cs typeface="Constantia"/>
                <a:hlinkClick r:id="rId7"/>
              </a:rPr>
              <a:t>Wilson </a:t>
            </a:r>
            <a:r>
              <a:rPr sz="2600" spc="-640" dirty="0">
                <a:solidFill>
                  <a:srgbClr val="E1D600"/>
                </a:solidFill>
                <a:latin typeface="Constantia"/>
                <a:cs typeface="Constantia"/>
                <a:hlinkClick r:id="rId7"/>
              </a:rPr>
              <a:t> </a:t>
            </a:r>
            <a:r>
              <a:rPr sz="2600" u="heavy" spc="-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Constantia"/>
                <a:cs typeface="Constantia"/>
                <a:hlinkClick r:id="rId7"/>
              </a:rPr>
              <a:t>disease</a:t>
            </a:r>
            <a:r>
              <a:rPr sz="2600" u="heavy" spc="-11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Constantia"/>
                <a:cs typeface="Constantia"/>
                <a:hlinkClick r:id="rId7"/>
              </a:rPr>
              <a:t> </a:t>
            </a:r>
            <a:r>
              <a:rPr sz="2600" u="heavy" spc="-1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Constantia"/>
                <a:cs typeface="Constantia"/>
                <a:hlinkClick r:id="rId7"/>
              </a:rPr>
              <a:t>protein</a:t>
            </a:r>
            <a:r>
              <a:rPr sz="2600" spc="-55" dirty="0">
                <a:solidFill>
                  <a:srgbClr val="E1D600"/>
                </a:solidFill>
                <a:latin typeface="Constantia"/>
                <a:cs typeface="Constantia"/>
                <a:hlinkClick r:id="rId7"/>
              </a:rPr>
              <a:t> </a:t>
            </a:r>
            <a:r>
              <a:rPr sz="2600" spc="-25" dirty="0">
                <a:latin typeface="Constantia"/>
                <a:cs typeface="Constantia"/>
                <a:hlinkClick r:id="rId7"/>
              </a:rPr>
              <a:t>(</a:t>
            </a:r>
            <a:r>
              <a:rPr sz="2600" i="1" spc="-25" dirty="0">
                <a:latin typeface="Constantia"/>
                <a:cs typeface="Constantia"/>
                <a:hlinkClick r:id="rId7"/>
              </a:rPr>
              <a:t>ATP7B</a:t>
            </a:r>
            <a:r>
              <a:rPr sz="2600" spc="-25" dirty="0">
                <a:latin typeface="Constantia"/>
                <a:cs typeface="Constantia"/>
                <a:hlinkClick r:id="rId7"/>
              </a:rPr>
              <a:t>)</a:t>
            </a:r>
            <a:r>
              <a:rPr sz="2600" spc="-90" dirty="0">
                <a:solidFill>
                  <a:srgbClr val="E1D600"/>
                </a:solidFill>
                <a:latin typeface="Constantia"/>
                <a:cs typeface="Constantia"/>
                <a:hlinkClick r:id="rId7"/>
              </a:rPr>
              <a:t> </a:t>
            </a:r>
            <a:r>
              <a:rPr sz="2600" u="heavy" spc="-1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Constantia"/>
                <a:cs typeface="Constantia"/>
                <a:hlinkClick r:id="rId8"/>
              </a:rPr>
              <a:t>gene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May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present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as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ALF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in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young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adults</a:t>
            </a:r>
            <a:endParaRPr sz="2600">
              <a:latin typeface="Constantia"/>
              <a:cs typeface="Constantia"/>
            </a:endParaRPr>
          </a:p>
          <a:p>
            <a:pPr marL="286385" marR="508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ALF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due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wilson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disease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should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be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suspected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any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pt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with.</a:t>
            </a:r>
            <a:endParaRPr sz="2600">
              <a:latin typeface="Constantia"/>
              <a:cs typeface="Constantia"/>
            </a:endParaRPr>
          </a:p>
          <a:p>
            <a:pPr marL="342900">
              <a:lnSpc>
                <a:spcPct val="100000"/>
              </a:lnSpc>
              <a:spcBef>
                <a:spcPts val="625"/>
              </a:spcBef>
            </a:pPr>
            <a:r>
              <a:rPr sz="2600" spc="-5" dirty="0">
                <a:latin typeface="Constantia"/>
                <a:cs typeface="Constantia"/>
              </a:rPr>
              <a:t>-ALF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+ </a:t>
            </a:r>
            <a:r>
              <a:rPr sz="2600" spc="-35" dirty="0">
                <a:latin typeface="Constantia"/>
                <a:cs typeface="Constantia"/>
              </a:rPr>
              <a:t>Coomb’s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negative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hemolytic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anemia.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3786117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0873"/>
            <a:ext cx="9144000" cy="670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486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8" y="0"/>
            <a:ext cx="9145905" cy="6858000"/>
            <a:chOff x="-828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3"/>
              <a:ext cx="9143999" cy="1028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357" y="0"/>
              <a:ext cx="4742641" cy="599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8207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8" y="52323"/>
              <a:ext cx="9145590" cy="90182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18004" y="2663951"/>
            <a:ext cx="5605272" cy="135636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10433" y="2813126"/>
            <a:ext cx="48215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70" dirty="0">
                <a:solidFill>
                  <a:srgbClr val="006B8D"/>
                </a:solidFill>
                <a:latin typeface="Calibri"/>
                <a:cs typeface="Calibri"/>
              </a:rPr>
              <a:t>PATHOPHYSIOLOGY</a:t>
            </a:r>
            <a:endParaRPr sz="4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44262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95" y="190500"/>
            <a:ext cx="6017260" cy="996950"/>
            <a:chOff x="158495" y="190500"/>
            <a:chExt cx="6017260" cy="996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495" y="190500"/>
              <a:ext cx="3008376" cy="9966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9463" y="190500"/>
              <a:ext cx="3605784" cy="9966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4500" y="296037"/>
            <a:ext cx="544512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i="1" spc="-5" dirty="0">
                <a:solidFill>
                  <a:srgbClr val="006B8D"/>
                </a:solidFill>
                <a:latin typeface="Calibri"/>
                <a:cs typeface="Calibri"/>
              </a:rPr>
              <a:t>Mechanisms of</a:t>
            </a:r>
            <a:r>
              <a:rPr sz="3500" i="1" spc="-20" dirty="0">
                <a:solidFill>
                  <a:srgbClr val="006B8D"/>
                </a:solidFill>
                <a:latin typeface="Calibri"/>
                <a:cs typeface="Calibri"/>
              </a:rPr>
              <a:t> </a:t>
            </a:r>
            <a:r>
              <a:rPr sz="3500" i="1" spc="-5" dirty="0">
                <a:solidFill>
                  <a:srgbClr val="006B8D"/>
                </a:solidFill>
                <a:latin typeface="Calibri"/>
                <a:cs typeface="Calibri"/>
              </a:rPr>
              <a:t>hepatic</a:t>
            </a:r>
            <a:r>
              <a:rPr sz="3500" i="1" spc="-15" dirty="0">
                <a:solidFill>
                  <a:srgbClr val="006B8D"/>
                </a:solidFill>
                <a:latin typeface="Calibri"/>
                <a:cs typeface="Calibri"/>
              </a:rPr>
              <a:t> </a:t>
            </a:r>
            <a:r>
              <a:rPr sz="3500" i="1" spc="5" dirty="0">
                <a:solidFill>
                  <a:srgbClr val="006B8D"/>
                </a:solidFill>
                <a:latin typeface="Calibri"/>
                <a:cs typeface="Calibri"/>
              </a:rPr>
              <a:t>injury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236" y="1868118"/>
            <a:ext cx="7775575" cy="438594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95910" indent="-283845">
              <a:lnSpc>
                <a:spcPct val="100000"/>
              </a:lnSpc>
              <a:spcBef>
                <a:spcPts val="415"/>
              </a:spcBef>
              <a:buClr>
                <a:srgbClr val="0AD0D9"/>
              </a:buClr>
              <a:buSzPct val="94230"/>
              <a:buFont typeface="Wingdings"/>
              <a:buChar char=""/>
              <a:tabLst>
                <a:tab pos="295910" algn="l"/>
                <a:tab pos="296545" algn="l"/>
              </a:tabLst>
            </a:pPr>
            <a:r>
              <a:rPr sz="2600" b="1" u="heavy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Immune</a:t>
            </a:r>
            <a:r>
              <a:rPr sz="2600" b="1" u="heavy" spc="-8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 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mediated</a:t>
            </a:r>
            <a:r>
              <a:rPr sz="2600" b="1" u="heavy" spc="-3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 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hepatocellular</a:t>
            </a:r>
            <a:r>
              <a:rPr sz="2600" b="1" u="heavy" spc="-14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 </a:t>
            </a:r>
            <a:r>
              <a:rPr sz="2600" b="1" u="heavy" spc="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injury</a:t>
            </a:r>
            <a:endParaRPr sz="2600">
              <a:latin typeface="Constantia"/>
              <a:cs typeface="Constantia"/>
            </a:endParaRPr>
          </a:p>
          <a:p>
            <a:pPr marL="1038225" lvl="1" indent="-194310">
              <a:lnSpc>
                <a:spcPct val="100000"/>
              </a:lnSpc>
              <a:spcBef>
                <a:spcPts val="315"/>
              </a:spcBef>
              <a:buChar char="-"/>
              <a:tabLst>
                <a:tab pos="1038860" algn="l"/>
              </a:tabLst>
            </a:pPr>
            <a:r>
              <a:rPr sz="2600" spc="-10" dirty="0">
                <a:latin typeface="Constantia"/>
                <a:cs typeface="Constantia"/>
              </a:rPr>
              <a:t>Viral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infections</a:t>
            </a:r>
            <a:endParaRPr sz="2600">
              <a:latin typeface="Constantia"/>
              <a:cs typeface="Constantia"/>
            </a:endParaRPr>
          </a:p>
          <a:p>
            <a:pPr marL="1045844" lvl="1" indent="-201930">
              <a:lnSpc>
                <a:spcPct val="100000"/>
              </a:lnSpc>
              <a:spcBef>
                <a:spcPts val="310"/>
              </a:spcBef>
              <a:buChar char="-"/>
              <a:tabLst>
                <a:tab pos="1046480" algn="l"/>
              </a:tabLst>
            </a:pPr>
            <a:r>
              <a:rPr sz="2600" dirty="0">
                <a:latin typeface="Constantia"/>
                <a:cs typeface="Constantia"/>
              </a:rPr>
              <a:t>Drug </a:t>
            </a:r>
            <a:r>
              <a:rPr sz="2600" spc="-15" dirty="0">
                <a:latin typeface="Constantia"/>
                <a:cs typeface="Constantia"/>
              </a:rPr>
              <a:t>hepatotoxicity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(dihydralazine,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halothane)</a:t>
            </a:r>
            <a:endParaRPr sz="2600">
              <a:latin typeface="Constantia"/>
              <a:cs typeface="Constantia"/>
            </a:endParaRPr>
          </a:p>
          <a:p>
            <a:pPr marL="295910" indent="-283845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Font typeface="Wingdings"/>
              <a:buChar char=""/>
              <a:tabLst>
                <a:tab pos="295910" algn="l"/>
                <a:tab pos="296545" algn="l"/>
              </a:tabLst>
            </a:pPr>
            <a:r>
              <a:rPr sz="2600" b="1" u="heavy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Di</a:t>
            </a:r>
            <a:r>
              <a:rPr sz="2600" b="1" u="heavy" spc="-4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r</a:t>
            </a:r>
            <a:r>
              <a:rPr sz="2600" b="1" u="heavy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ect</a:t>
            </a:r>
            <a:r>
              <a:rPr sz="2600" b="1" u="heavy" spc="-7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 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he</a:t>
            </a:r>
            <a:r>
              <a:rPr sz="2600" b="1" u="heavy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pa</a:t>
            </a:r>
            <a:r>
              <a:rPr sz="2600" b="1" u="heavy" spc="-3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t</a:t>
            </a:r>
            <a:r>
              <a:rPr sz="2600" b="1" u="heavy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o</a:t>
            </a:r>
            <a:r>
              <a:rPr sz="2600" b="1" u="heavy" spc="-5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c</a:t>
            </a:r>
            <a:r>
              <a:rPr sz="2600" b="1" u="heavy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ellu</a:t>
            </a:r>
            <a:r>
              <a:rPr sz="2600" b="1" u="heavy" spc="-1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l</a:t>
            </a:r>
            <a:r>
              <a:rPr sz="2600" b="1" u="heavy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ar</a:t>
            </a:r>
            <a:r>
              <a:rPr sz="2600" b="1" u="heavy" spc="-13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 </a:t>
            </a:r>
            <a:r>
              <a:rPr sz="2600" b="1" u="heavy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inju</a:t>
            </a:r>
            <a:r>
              <a:rPr sz="2600" b="1" u="heavy" spc="3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r</a:t>
            </a:r>
            <a:r>
              <a:rPr sz="2600" b="1" u="heavy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y</a:t>
            </a:r>
            <a:endParaRPr sz="2600">
              <a:latin typeface="Constantia"/>
              <a:cs typeface="Constantia"/>
            </a:endParaRPr>
          </a:p>
          <a:p>
            <a:pPr marL="1045844" lvl="1" indent="-201930">
              <a:lnSpc>
                <a:spcPct val="100000"/>
              </a:lnSpc>
              <a:spcBef>
                <a:spcPts val="315"/>
              </a:spcBef>
              <a:buChar char="-"/>
              <a:tabLst>
                <a:tab pos="1046480" algn="l"/>
              </a:tabLst>
            </a:pPr>
            <a:r>
              <a:rPr sz="2600" spc="-45" dirty="0">
                <a:latin typeface="Constantia"/>
                <a:cs typeface="Constantia"/>
              </a:rPr>
              <a:t>H</a:t>
            </a:r>
            <a:r>
              <a:rPr sz="2600" dirty="0">
                <a:latin typeface="Constantia"/>
                <a:cs typeface="Constantia"/>
              </a:rPr>
              <a:t>epa</a:t>
            </a:r>
            <a:r>
              <a:rPr sz="2600" spc="-40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ot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p</a:t>
            </a:r>
            <a:r>
              <a:rPr sz="2600" dirty="0">
                <a:latin typeface="Constantia"/>
                <a:cs typeface="Constantia"/>
              </a:rPr>
              <a:t>hic</a:t>
            </a:r>
            <a:r>
              <a:rPr sz="2600" spc="-1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virus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fam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spc="-25" dirty="0">
                <a:latin typeface="Constantia"/>
                <a:cs typeface="Constantia"/>
              </a:rPr>
              <a:t>l</a:t>
            </a:r>
            <a:r>
              <a:rPr sz="2600" spc="-15" dirty="0">
                <a:latin typeface="Constantia"/>
                <a:cs typeface="Constantia"/>
              </a:rPr>
              <a:t>y</a:t>
            </a:r>
            <a:r>
              <a:rPr sz="2600" dirty="0">
                <a:latin typeface="Constantia"/>
                <a:cs typeface="Constantia"/>
              </a:rPr>
              <a:t>-H</a:t>
            </a:r>
            <a:r>
              <a:rPr sz="2600" spc="-229" dirty="0">
                <a:latin typeface="Constantia"/>
                <a:cs typeface="Constantia"/>
              </a:rPr>
              <a:t>A</a:t>
            </a:r>
            <a:r>
              <a:rPr sz="2600" spc="-275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,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</a:t>
            </a:r>
            <a:r>
              <a:rPr sz="2600" spc="-90" dirty="0">
                <a:latin typeface="Constantia"/>
                <a:cs typeface="Constantia"/>
              </a:rPr>
              <a:t>B</a:t>
            </a:r>
            <a:r>
              <a:rPr sz="2600" spc="-275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,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HCV</a:t>
            </a:r>
            <a:endParaRPr sz="2600">
              <a:latin typeface="Constantia"/>
              <a:cs typeface="Constantia"/>
            </a:endParaRPr>
          </a:p>
          <a:p>
            <a:pPr marL="1040130" lvl="1" indent="-195580">
              <a:lnSpc>
                <a:spcPct val="100000"/>
              </a:lnSpc>
              <a:spcBef>
                <a:spcPts val="310"/>
              </a:spcBef>
              <a:buChar char="-"/>
              <a:tabLst>
                <a:tab pos="1040130" algn="l"/>
              </a:tabLst>
            </a:pPr>
            <a:r>
              <a:rPr sz="2600" spc="-229" dirty="0">
                <a:latin typeface="Constantia"/>
                <a:cs typeface="Constantia"/>
              </a:rPr>
              <a:t>T</a:t>
            </a:r>
            <a:r>
              <a:rPr sz="2600" spc="-75" dirty="0">
                <a:latin typeface="Constantia"/>
                <a:cs typeface="Constantia"/>
              </a:rPr>
              <a:t>o</a:t>
            </a:r>
            <a:r>
              <a:rPr sz="2600" spc="-5" dirty="0">
                <a:latin typeface="Constantia"/>
                <a:cs typeface="Constantia"/>
              </a:rPr>
              <a:t>xi</a:t>
            </a:r>
            <a:r>
              <a:rPr sz="2600" dirty="0">
                <a:latin typeface="Constantia"/>
                <a:cs typeface="Constantia"/>
              </a:rPr>
              <a:t>c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or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40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eact</a:t>
            </a:r>
            <a:r>
              <a:rPr sz="2600" spc="-30" dirty="0">
                <a:latin typeface="Constantia"/>
                <a:cs typeface="Constantia"/>
              </a:rPr>
              <a:t>i</a:t>
            </a:r>
            <a:r>
              <a:rPr sz="2600" spc="-60" dirty="0">
                <a:latin typeface="Constantia"/>
                <a:cs typeface="Constantia"/>
              </a:rPr>
              <a:t>v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metaboli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10" dirty="0">
                <a:latin typeface="Constantia"/>
                <a:cs typeface="Constantia"/>
              </a:rPr>
              <a:t>s</a:t>
            </a:r>
            <a:r>
              <a:rPr sz="2600" dirty="0">
                <a:latin typeface="Constantia"/>
                <a:cs typeface="Constantia"/>
              </a:rPr>
              <a:t>-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50" dirty="0">
                <a:latin typeface="Constantia"/>
                <a:cs typeface="Constantia"/>
              </a:rPr>
              <a:t>c</a:t>
            </a:r>
            <a:r>
              <a:rPr sz="2600" dirty="0">
                <a:latin typeface="Constantia"/>
                <a:cs typeface="Constantia"/>
              </a:rPr>
              <a:t>etamin</a:t>
            </a:r>
            <a:r>
              <a:rPr sz="2600" spc="-10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phen</a:t>
            </a:r>
            <a:endParaRPr sz="2600">
              <a:latin typeface="Constantia"/>
              <a:cs typeface="Constantia"/>
            </a:endParaRPr>
          </a:p>
          <a:p>
            <a:pPr marL="1002030" marR="590550" lvl="1" indent="-157480">
              <a:lnSpc>
                <a:spcPct val="110000"/>
              </a:lnSpc>
              <a:buFont typeface="Constantia"/>
              <a:buChar char="-"/>
              <a:tabLst>
                <a:tab pos="1040130" algn="l"/>
              </a:tabLst>
            </a:pPr>
            <a:r>
              <a:rPr dirty="0"/>
              <a:t>	</a:t>
            </a:r>
            <a:r>
              <a:rPr sz="2600" spc="-65" dirty="0">
                <a:latin typeface="Constantia"/>
                <a:cs typeface="Constantia"/>
              </a:rPr>
              <a:t>Toxic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metabolites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compounds-metabolic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diseases</a:t>
            </a:r>
            <a:endParaRPr sz="2600">
              <a:latin typeface="Constantia"/>
              <a:cs typeface="Constantia"/>
            </a:endParaRPr>
          </a:p>
          <a:p>
            <a:pPr marL="295910" indent="-283845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Font typeface="Wingdings"/>
              <a:buChar char=""/>
              <a:tabLst>
                <a:tab pos="295910" algn="l"/>
                <a:tab pos="296545" algn="l"/>
              </a:tabLst>
            </a:pP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Ischemic</a:t>
            </a:r>
            <a:r>
              <a:rPr sz="2600" b="1" u="heavy" spc="-6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 </a:t>
            </a:r>
            <a:r>
              <a:rPr sz="2600" b="1" u="heavy" spc="-1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hepatocellular</a:t>
            </a:r>
            <a:r>
              <a:rPr sz="2600" b="1" u="heavy" spc="-12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 </a:t>
            </a:r>
            <a:r>
              <a:rPr sz="2600" b="1" u="heavy" spc="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Injury</a:t>
            </a:r>
            <a:endParaRPr sz="2600">
              <a:latin typeface="Constantia"/>
              <a:cs typeface="Constantia"/>
            </a:endParaRPr>
          </a:p>
          <a:p>
            <a:pPr marL="1045844" lvl="1" indent="-201930">
              <a:lnSpc>
                <a:spcPct val="100000"/>
              </a:lnSpc>
              <a:spcBef>
                <a:spcPts val="310"/>
              </a:spcBef>
              <a:buChar char="-"/>
              <a:tabLst>
                <a:tab pos="1046480" algn="l"/>
              </a:tabLst>
            </a:pPr>
            <a:r>
              <a:rPr sz="2600" dirty="0">
                <a:latin typeface="Constantia"/>
                <a:cs typeface="Constantia"/>
              </a:rPr>
              <a:t>Shock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states,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SIRS</a:t>
            </a:r>
            <a:endParaRPr sz="26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9715933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2744" y="1031494"/>
            <a:ext cx="294195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Effects</a:t>
            </a:r>
            <a:r>
              <a:rPr spc="-80" dirty="0"/>
              <a:t> </a:t>
            </a:r>
            <a:r>
              <a:rPr spc="-20" dirty="0"/>
              <a:t>are: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869160"/>
            <a:ext cx="7123430" cy="19278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Arial MT"/>
              <a:buChar char="•"/>
              <a:tabLst>
                <a:tab pos="286385" algn="l"/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Impaired</a:t>
            </a:r>
            <a:r>
              <a:rPr sz="2600" spc="-10" dirty="0">
                <a:latin typeface="Constantia"/>
                <a:cs typeface="Constantia"/>
              </a:rPr>
              <a:t> hepatocyte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regeneration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 MT"/>
              <a:buChar char="•"/>
              <a:tabLst>
                <a:tab pos="286385" algn="l"/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Altered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parenchymal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perfusion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 MT"/>
              <a:buChar char="•"/>
              <a:tabLst>
                <a:tab pos="286385" algn="l"/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Endotoxemia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Arial MT"/>
              <a:buChar char="•"/>
              <a:tabLst>
                <a:tab pos="286385" algn="l"/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Decreased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hepatic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reticulo-endothelial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function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7101" y="5290515"/>
            <a:ext cx="28911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6F2F9F"/>
                </a:solidFill>
                <a:latin typeface="Constantia"/>
                <a:cs typeface="Constantia"/>
              </a:rPr>
              <a:t>Hepatic</a:t>
            </a:r>
            <a:r>
              <a:rPr sz="3200" b="1" spc="-145" dirty="0">
                <a:solidFill>
                  <a:srgbClr val="6F2F9F"/>
                </a:solidFill>
                <a:latin typeface="Constantia"/>
                <a:cs typeface="Constantia"/>
              </a:rPr>
              <a:t> </a:t>
            </a:r>
            <a:r>
              <a:rPr sz="3200" b="1" spc="-10" dirty="0">
                <a:solidFill>
                  <a:srgbClr val="6F2F9F"/>
                </a:solidFill>
                <a:latin typeface="Constantia"/>
                <a:cs typeface="Constantia"/>
              </a:rPr>
              <a:t>failure</a:t>
            </a:r>
            <a:endParaRPr sz="3200">
              <a:latin typeface="Constantia"/>
              <a:cs typeface="Constant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74008" y="4026408"/>
            <a:ext cx="147955" cy="1321435"/>
            <a:chOff x="3874008" y="4026408"/>
            <a:chExt cx="147955" cy="1321435"/>
          </a:xfrm>
        </p:grpSpPr>
        <p:sp>
          <p:nvSpPr>
            <p:cNvPr id="6" name="object 6"/>
            <p:cNvSpPr/>
            <p:nvPr/>
          </p:nvSpPr>
          <p:spPr>
            <a:xfrm>
              <a:off x="3886962" y="4039362"/>
              <a:ext cx="121920" cy="1295400"/>
            </a:xfrm>
            <a:custGeom>
              <a:avLst/>
              <a:gdLst/>
              <a:ahLst/>
              <a:cxnLst/>
              <a:rect l="l" t="t" r="r" b="b"/>
              <a:pathLst>
                <a:path w="121920" h="1295400">
                  <a:moveTo>
                    <a:pt x="91439" y="0"/>
                  </a:moveTo>
                  <a:lnTo>
                    <a:pt x="30479" y="0"/>
                  </a:lnTo>
                  <a:lnTo>
                    <a:pt x="30479" y="1234440"/>
                  </a:lnTo>
                  <a:lnTo>
                    <a:pt x="0" y="1234440"/>
                  </a:lnTo>
                  <a:lnTo>
                    <a:pt x="60960" y="1295400"/>
                  </a:lnTo>
                  <a:lnTo>
                    <a:pt x="121920" y="1234440"/>
                  </a:lnTo>
                  <a:lnTo>
                    <a:pt x="91439" y="1234440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6962" y="4039362"/>
              <a:ext cx="121920" cy="1295400"/>
            </a:xfrm>
            <a:custGeom>
              <a:avLst/>
              <a:gdLst/>
              <a:ahLst/>
              <a:cxnLst/>
              <a:rect l="l" t="t" r="r" b="b"/>
              <a:pathLst>
                <a:path w="121920" h="1295400">
                  <a:moveTo>
                    <a:pt x="0" y="1234440"/>
                  </a:moveTo>
                  <a:lnTo>
                    <a:pt x="30479" y="1234440"/>
                  </a:lnTo>
                  <a:lnTo>
                    <a:pt x="30479" y="0"/>
                  </a:lnTo>
                  <a:lnTo>
                    <a:pt x="91439" y="0"/>
                  </a:lnTo>
                  <a:lnTo>
                    <a:pt x="91439" y="1234440"/>
                  </a:lnTo>
                  <a:lnTo>
                    <a:pt x="121920" y="1234440"/>
                  </a:lnTo>
                  <a:lnTo>
                    <a:pt x="60960" y="1295400"/>
                  </a:lnTo>
                  <a:lnTo>
                    <a:pt x="0" y="1234440"/>
                  </a:lnTo>
                  <a:close/>
                </a:path>
              </a:pathLst>
            </a:custGeom>
            <a:ln w="25908">
              <a:solidFill>
                <a:srgbClr val="085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6445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6BAF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</TotalTime>
  <Words>7204</Words>
  <Application>Microsoft Office PowerPoint</Application>
  <PresentationFormat>On-screen Show (4:3)</PresentationFormat>
  <Paragraphs>1530</Paragraphs>
  <Slides>230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230</vt:i4>
      </vt:variant>
    </vt:vector>
  </HeadingPairs>
  <TitlesOfParts>
    <vt:vector size="247" baseType="lpstr">
      <vt:lpstr>Arial</vt:lpstr>
      <vt:lpstr>Arial MT</vt:lpstr>
      <vt:lpstr>Calibri</vt:lpstr>
      <vt:lpstr>Cambria</vt:lpstr>
      <vt:lpstr>Comic Sans MS</vt:lpstr>
      <vt:lpstr>Constantia</vt:lpstr>
      <vt:lpstr>Corbel</vt:lpstr>
      <vt:lpstr>Gabriola</vt:lpstr>
      <vt:lpstr>Georgia</vt:lpstr>
      <vt:lpstr>Segoe UI Symbol</vt:lpstr>
      <vt:lpstr>Symbol</vt:lpstr>
      <vt:lpstr>Tahoma</vt:lpstr>
      <vt:lpstr>Times New Roman</vt:lpstr>
      <vt:lpstr>Trebuchet MS</vt:lpstr>
      <vt:lpstr>Verdana</vt:lpstr>
      <vt:lpstr>Wingdings</vt:lpstr>
      <vt:lpstr>Office Theme</vt:lpstr>
      <vt:lpstr>An Infectious Diseases</vt:lpstr>
      <vt:lpstr>PowerPoint Presentation</vt:lpstr>
      <vt:lpstr>Hepatitis is the injury and the inflammation of the  liver cells. There are 5 types of hepatitis. The  most common types are A(HAV),B(HBV) and  C(HCV).</vt:lpstr>
      <vt:lpstr>⦿ Hepatitis type A is contracted by eating or drinking  contaminated feces of an infected person. It is also contracted  through unprotected sexual contact.</vt:lpstr>
      <vt:lpstr>PowerPoint Presentation</vt:lpstr>
      <vt:lpstr>PowerPoint Presentation</vt:lpstr>
      <vt:lpstr>PowerPoint Presentation</vt:lpstr>
      <vt:lpstr>PowerPoint Presentation</vt:lpstr>
      <vt:lpstr>Scientists agree that both hepatitis a and b vaccines are very  safe and very effective. Both vaccines are 90% effective.</vt:lpstr>
      <vt:lpstr>Liver Physiologic Function</vt:lpstr>
      <vt:lpstr>Toxic hepatitis</vt:lpstr>
      <vt:lpstr>Introduction</vt:lpstr>
      <vt:lpstr>Epidemiology</vt:lpstr>
      <vt:lpstr>Epidemiology</vt:lpstr>
      <vt:lpstr>Toxic Hepatitis</vt:lpstr>
      <vt:lpstr>Patterns of drug-induced liver  disease</vt:lpstr>
      <vt:lpstr>Allergic Hepatitis</vt:lpstr>
      <vt:lpstr>Toxic Hepatitis</vt:lpstr>
      <vt:lpstr>PowerPoint Presentation</vt:lpstr>
      <vt:lpstr>Chronic active toxic hepatitis</vt:lpstr>
      <vt:lpstr>Toxic cirrhosis</vt:lpstr>
      <vt:lpstr>Liver vascular disorders</vt:lpstr>
      <vt:lpstr>Mechanisms of DILI ceobular  necrosis</vt:lpstr>
      <vt:lpstr>PowerPoint Presentation</vt:lpstr>
      <vt:lpstr>Mixed hepatocellular necrosis and  cholestatic disease</vt:lpstr>
      <vt:lpstr>Host factors that may enhance  susceptibility to drugs</vt:lpstr>
      <vt:lpstr>Contd….</vt:lpstr>
      <vt:lpstr>Drugs  Alcohol nutritional supplements herbs </vt:lpstr>
      <vt:lpstr>Drug Induced Liver Injury</vt:lpstr>
      <vt:lpstr>Drug Toxicity Mechanism</vt:lpstr>
      <vt:lpstr>Drug Toxicity Mechanism</vt:lpstr>
      <vt:lpstr>Contd…</vt:lpstr>
      <vt:lpstr>PowerPoint Presentation</vt:lpstr>
      <vt:lpstr>ANICTERIC  HEPATITIS</vt:lpstr>
      <vt:lpstr>Other symptoms</vt:lpstr>
      <vt:lpstr>Clinical Manifestations</vt:lpstr>
      <vt:lpstr>Pathological Manifestations</vt:lpstr>
      <vt:lpstr>Pathological Manifestations</vt:lpstr>
      <vt:lpstr>Contd..</vt:lpstr>
      <vt:lpstr>Diagnosis</vt:lpstr>
      <vt:lpstr>Dechallenge</vt:lpstr>
      <vt:lpstr>Hepatic Function Tests</vt:lpstr>
      <vt:lpstr>Contd..</vt:lpstr>
      <vt:lpstr>Imaging Studies</vt:lpstr>
      <vt:lpstr>Contd…</vt:lpstr>
      <vt:lpstr>Management </vt:lpstr>
      <vt:lpstr>Management</vt:lpstr>
      <vt:lpstr>Management</vt:lpstr>
      <vt:lpstr>Nursing Diagnosis</vt:lpstr>
      <vt:lpstr>Nursing Interventions</vt:lpstr>
      <vt:lpstr>Nursing Interventions</vt:lpstr>
      <vt:lpstr>Key Guideline in the Recognition &amp; Prevention  of Hepatotoxicity in Clinical Practice</vt:lpstr>
      <vt:lpstr>PowerPoint Presentation</vt:lpstr>
      <vt:lpstr>PowerPoint Presentation</vt:lpstr>
      <vt:lpstr>Other names</vt:lpstr>
      <vt:lpstr>PowerPoint Presentation</vt:lpstr>
      <vt:lpstr>CLASSIFICATION TYPE 1</vt:lpstr>
      <vt:lpstr>TYPE 1</vt:lpstr>
      <vt:lpstr>TYPE 2</vt:lpstr>
      <vt:lpstr>TYPE 3</vt:lpstr>
      <vt:lpstr>PATHOGENESIS</vt:lpstr>
      <vt:lpstr>PowerPoint Presentation</vt:lpstr>
      <vt:lpstr>Autoimmune hepatitis and chronic  hepatitis C</vt:lpstr>
      <vt:lpstr>PowerPoint Presentation</vt:lpstr>
      <vt:lpstr>CLINICAL PRESENTATION</vt:lpstr>
      <vt:lpstr>SYMPTOMS</vt:lpstr>
      <vt:lpstr>SIGNS</vt:lpstr>
      <vt:lpstr>LAB FINDINGS</vt:lpstr>
      <vt:lpstr>PowerPoint Presentation</vt:lpstr>
      <vt:lpstr>Clinical criteria</vt:lpstr>
      <vt:lpstr>PowerPoint Presentation</vt:lpstr>
      <vt:lpstr>DIFFERENTIAL DIAGNOSIS</vt:lpstr>
      <vt:lpstr>PowerPoint Presentation</vt:lpstr>
      <vt:lpstr>TREATMENT</vt:lpstr>
      <vt:lpstr>PowerPoint Presentation</vt:lpstr>
      <vt:lpstr>PowerPoint Presentation</vt:lpstr>
      <vt:lpstr>TREATMENT REMISSION</vt:lpstr>
      <vt:lpstr>TREATMENT REMISSION</vt:lpstr>
      <vt:lpstr>TREATMENT FAILURE</vt:lpstr>
      <vt:lpstr>RELAPSE</vt:lpstr>
      <vt:lpstr>PowerPoint Presentation</vt:lpstr>
      <vt:lpstr>DEFINITION</vt:lpstr>
      <vt:lpstr>PowerPoint Presentation</vt:lpstr>
      <vt:lpstr>CLASSIFICATION</vt:lpstr>
      <vt:lpstr>PowerPoint Presentation</vt:lpstr>
      <vt:lpstr>Functions of liver</vt:lpstr>
      <vt:lpstr>Blood  </vt:lpstr>
      <vt:lpstr>PowerPoint Presentation</vt:lpstr>
      <vt:lpstr>EPIDEMIOLOGY</vt:lpstr>
      <vt:lpstr>ETIOLOGY</vt:lpstr>
      <vt:lpstr>PowerPoint Presentation</vt:lpstr>
      <vt:lpstr>Etiology of ALF In different age group</vt:lpstr>
      <vt:lpstr>Etiology Cont….</vt:lpstr>
      <vt:lpstr>Important drugs responsible for ALF</vt:lpstr>
      <vt:lpstr>Wilson disease</vt:lpstr>
      <vt:lpstr>PowerPoint Presentation</vt:lpstr>
      <vt:lpstr>PATHOPHYSIOLOGY</vt:lpstr>
      <vt:lpstr>Mechanisms of hepatic injury</vt:lpstr>
      <vt:lpstr>Effects are:</vt:lpstr>
      <vt:lpstr>Pathophysiology ctd…</vt:lpstr>
      <vt:lpstr>Pathophysiology ctd…</vt:lpstr>
      <vt:lpstr>CLINICAL PRESENTATION</vt:lpstr>
      <vt:lpstr>PowerPoint Presentation</vt:lpstr>
      <vt:lpstr>Physical examination</vt:lpstr>
      <vt:lpstr>PowerPoint Presentation</vt:lpstr>
      <vt:lpstr>PowerPoint Presentation</vt:lpstr>
      <vt:lpstr>Investigation</vt:lpstr>
      <vt:lpstr>Inv.continued</vt:lpstr>
      <vt:lpstr>To detect cause</vt:lpstr>
      <vt:lpstr>Immunological test</vt:lpstr>
      <vt:lpstr>PowerPoint Presentation</vt:lpstr>
      <vt:lpstr>Management of ALF</vt:lpstr>
      <vt:lpstr>Supportive care.</vt:lpstr>
      <vt:lpstr>PowerPoint Presentation</vt:lpstr>
      <vt:lpstr>PowerPoint Presentation</vt:lpstr>
      <vt:lpstr>Close Monitoring</vt:lpstr>
      <vt:lpstr>ALF: common complications</vt:lpstr>
      <vt:lpstr>Hepatic encephalopathy</vt:lpstr>
      <vt:lpstr>Stages of encephalopathy</vt:lpstr>
      <vt:lpstr>Aggravating factors of HE</vt:lpstr>
      <vt:lpstr>Encephalopathy</vt:lpstr>
      <vt:lpstr>Cerebral edema</vt:lpstr>
      <vt:lpstr>Cerebral Edema</vt:lpstr>
      <vt:lpstr>BLEEDING</vt:lpstr>
      <vt:lpstr>ELECTROLYTE DISTURBANCES</vt:lpstr>
      <vt:lpstr>ACID BASE IMBALANCES</vt:lpstr>
      <vt:lpstr>Septicemia</vt:lpstr>
      <vt:lpstr>Septicemia ctd…</vt:lpstr>
      <vt:lpstr>RENAL COMPLICATIONS</vt:lpstr>
      <vt:lpstr>HEPATORENAL SYNDROME</vt:lpstr>
      <vt:lpstr>HEPATOPULMNARY SYNDROME</vt:lpstr>
      <vt:lpstr>PowerPoint Presentation</vt:lpstr>
      <vt:lpstr>Non acetaminophen predictors</vt:lpstr>
      <vt:lpstr>PowerPoint Presentation</vt:lpstr>
      <vt:lpstr>Cirrhosis</vt:lpstr>
      <vt:lpstr>Causes</vt:lpstr>
      <vt:lpstr>Stigmata of CLD</vt:lpstr>
      <vt:lpstr>PowerPoint Presentation</vt:lpstr>
      <vt:lpstr>Investigation</vt:lpstr>
      <vt:lpstr>Staging of CLD</vt:lpstr>
      <vt:lpstr>Treatment</vt:lpstr>
      <vt:lpstr>Complications</vt:lpstr>
      <vt:lpstr>Ascitis</vt:lpstr>
      <vt:lpstr>Ascitis- treatment</vt:lpstr>
      <vt:lpstr>Spontaneous Bacterial Peritonitis</vt:lpstr>
      <vt:lpstr>Variceal bleed</vt:lpstr>
      <vt:lpstr>Management</vt:lpstr>
      <vt:lpstr>Hepatic encephalopathy</vt:lpstr>
      <vt:lpstr>Management</vt:lpstr>
      <vt:lpstr>Hepatorenal syndrome</vt:lpstr>
      <vt:lpstr>Hepatocellular carcinoma</vt:lpstr>
      <vt:lpstr>Liver transplantation</vt:lpstr>
      <vt:lpstr>PowerPoint Presentation</vt:lpstr>
      <vt:lpstr>TYPES OF LIVER FAILURE</vt:lpstr>
      <vt:lpstr>ACUTE LIVER FAILURE</vt:lpstr>
      <vt:lpstr>ALF</vt:lpstr>
      <vt:lpstr>INCIDENCE</vt:lpstr>
      <vt:lpstr>ETIOLOGY OF ALF</vt:lpstr>
      <vt:lpstr>VIRAL HEPATITIS</vt:lpstr>
      <vt:lpstr>DRUG INDUCED HEPATOTOXICITY</vt:lpstr>
      <vt:lpstr>TOXIN RELATED HEAPTOTOXICITY</vt:lpstr>
      <vt:lpstr>AMNITA PHALLOIDES</vt:lpstr>
      <vt:lpstr>VASICscUhLemAiRc CAU•SLEiSver injury caused by</vt:lpstr>
      <vt:lpstr>METABOLIC CAUSES</vt:lpstr>
      <vt:lpstr>MALIGNANCIES</vt:lpstr>
      <vt:lpstr>C/M OF ALF</vt:lpstr>
      <vt:lpstr>PowerPoint Presentation</vt:lpstr>
      <vt:lpstr>PowerPoint Presentation</vt:lpstr>
      <vt:lpstr>DIAGNOSTIC EVALUATION</vt:lpstr>
      <vt:lpstr>PowerPoint Presentation</vt:lpstr>
      <vt:lpstr>PowerPoint Presentation</vt:lpstr>
      <vt:lpstr>MANAGEMENT OF ALF</vt:lpstr>
      <vt:lpstr>PHARAMACOLOGICAL INTERVENTION</vt:lpstr>
      <vt:lpstr>PENICILLIN G</vt:lpstr>
      <vt:lpstr>ACTIVATED CHARCOL</vt:lpstr>
      <vt:lpstr>ACTIVATED CHARCOAL</vt:lpstr>
      <vt:lpstr>EFFECT OF ACTIVATED CHARCOAL</vt:lpstr>
      <vt:lpstr>N-Acectylcycteine</vt:lpstr>
      <vt:lpstr>LIVER TRANSPLANTATION</vt:lpstr>
      <vt:lpstr>COMPLICATIONS</vt:lpstr>
      <vt:lpstr>OTHER INTERVENTIONS</vt:lpstr>
      <vt:lpstr>PREVENTIVE MEASURES</vt:lpstr>
      <vt:lpstr>HEPATOMEGALY:</vt:lpstr>
      <vt:lpstr>PALLOR –</vt:lpstr>
      <vt:lpstr>PowerPoint Presentation</vt:lpstr>
      <vt:lpstr>PowerPoint Presentation</vt:lpstr>
      <vt:lpstr>PowerPoint Presentation</vt:lpstr>
      <vt:lpstr>Liver Function Test</vt:lpstr>
      <vt:lpstr>PowerPoint Presentation</vt:lpstr>
      <vt:lpstr>PowerPoint Presentation</vt:lpstr>
      <vt:lpstr>Approach to child with hepatomegaly</vt:lpstr>
      <vt:lpstr>Approach to neonate with hepatomegaly</vt:lpstr>
      <vt:lpstr>TREATMENT STRATEGIES</vt:lpstr>
      <vt:lpstr>PowerPoint Presentation</vt:lpstr>
      <vt:lpstr>CASE HISTORY</vt:lpstr>
      <vt:lpstr>presented with chief complaint of</vt:lpstr>
      <vt:lpstr>vomiting,</vt:lpstr>
      <vt:lpstr>PowerPoint Presentation</vt:lpstr>
      <vt:lpstr>PowerPoint Presentation</vt:lpstr>
      <vt:lpstr>PowerPoint Presentation</vt:lpstr>
      <vt:lpstr>PowerPoint Presentation</vt:lpstr>
      <vt:lpstr>APPROACH TO A CHILD WITH  HEPATOMEGALY</vt:lpstr>
      <vt:lpstr>PowerPoint Presentation</vt:lpstr>
      <vt:lpstr>APPROACH TO A CHILD WITH  HEPATOMEGALY</vt:lpstr>
      <vt:lpstr>APPROACH TO A CHILD WITH  HEPATOMEGALY</vt:lpstr>
      <vt:lpstr>APPROACH TO A CHILD WITH  HEPATOMEGALY</vt:lpstr>
      <vt:lpstr>PowerPoint Presentation</vt:lpstr>
      <vt:lpstr>RULE OF THUMB ???</vt:lpstr>
      <vt:lpstr>INVESTIGATIONS</vt:lpstr>
      <vt:lpstr>    Dr KWIZERA NDEKEZI Jackson  anesthesiologist  </vt:lpstr>
      <vt:lpstr>Common liver lesions</vt:lpstr>
      <vt:lpstr>Classification  of benign  liver lesions</vt:lpstr>
      <vt:lpstr>CLASSIFICATION</vt:lpstr>
      <vt:lpstr>Classification</vt:lpstr>
      <vt:lpstr>Benign Liver Lesions</vt:lpstr>
      <vt:lpstr>Malignant Liver Tumors</vt:lpstr>
      <vt:lpstr>HCC: Incidence</vt:lpstr>
      <vt:lpstr>HCC: Risk Factors</vt:lpstr>
      <vt:lpstr>HCC: Clinical Features</vt:lpstr>
      <vt:lpstr>HCC: Metastases</vt:lpstr>
      <vt:lpstr>HCC: Systemic Features</vt:lpstr>
      <vt:lpstr>HCC: labs</vt:lpstr>
      <vt:lpstr>HCC: Diagnosis</vt:lpstr>
      <vt:lpstr>HCC: Prognosis</vt:lpstr>
      <vt:lpstr>Summary</vt:lpstr>
      <vt:lpstr>What Happens  When Liver  Fails</vt:lpstr>
      <vt:lpstr>Causes of Liver Cirrhosis</vt:lpstr>
      <vt:lpstr>Treatment of liver failure</vt:lpstr>
      <vt:lpstr>When to Consider Transplantation?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(disease)</dc:title>
  <dc:creator>Diana Santiago</dc:creator>
  <cp:lastModifiedBy>User</cp:lastModifiedBy>
  <cp:revision>24</cp:revision>
  <dcterms:created xsi:type="dcterms:W3CDTF">2021-08-06T23:19:02Z</dcterms:created>
  <dcterms:modified xsi:type="dcterms:W3CDTF">2021-08-11T19:30:36Z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2011-03-29T00:00:00Z</vt:filetime>
  </property>
  <property fmtid="{D5CDD505-2E9C-101B-9397-08002B2CF9AE}" pid="3" name="Creator">
    <vt:lpwstr>Impress</vt:lpwstr>
  </property>
  <property fmtid="{D5CDD505-2E9C-101B-9397-08002B2CF9AE}" pid="4" name="LastSaved">
    <vt:filetime>2011-03-29T00:00:00Z</vt:filetime>
  </property>
</Properties>
</file>